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comments/modernComment_7FFFE2BD_7329C9EA.xml" ContentType="application/vnd.ms-powerpoint.comments+xml"/>
  <Override PartName="/ppt/notesSlides/notesSlide1.xml" ContentType="application/vnd.openxmlformats-officedocument.presentationml.notesSlide+xml"/>
  <Override PartName="/ppt/comments/modernComment_1F2_B2211EF4.xml" ContentType="application/vnd.ms-powerpoint.comment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omments/modernComment_1FB_8453385D.xml" ContentType="application/vnd.ms-powerpoint.comment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5.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54" r:id="rId5"/>
  </p:sldMasterIdLst>
  <p:notesMasterIdLst>
    <p:notesMasterId r:id="rId36"/>
  </p:notesMasterIdLst>
  <p:handoutMasterIdLst>
    <p:handoutMasterId r:id="rId37"/>
  </p:handoutMasterIdLst>
  <p:sldIdLst>
    <p:sldId id="519" r:id="rId6"/>
    <p:sldId id="484" r:id="rId7"/>
    <p:sldId id="487" r:id="rId8"/>
    <p:sldId id="488" r:id="rId9"/>
    <p:sldId id="490" r:id="rId10"/>
    <p:sldId id="489" r:id="rId11"/>
    <p:sldId id="2147476157" r:id="rId12"/>
    <p:sldId id="491" r:id="rId13"/>
    <p:sldId id="492" r:id="rId14"/>
    <p:sldId id="493" r:id="rId15"/>
    <p:sldId id="498" r:id="rId16"/>
    <p:sldId id="501" r:id="rId17"/>
    <p:sldId id="502" r:id="rId18"/>
    <p:sldId id="2147476153" r:id="rId19"/>
    <p:sldId id="2147476156" r:id="rId20"/>
    <p:sldId id="505" r:id="rId21"/>
    <p:sldId id="506" r:id="rId22"/>
    <p:sldId id="507" r:id="rId23"/>
    <p:sldId id="508" r:id="rId24"/>
    <p:sldId id="2147472227" r:id="rId25"/>
    <p:sldId id="2147472228" r:id="rId26"/>
    <p:sldId id="2147472230" r:id="rId27"/>
    <p:sldId id="2147472229" r:id="rId28"/>
    <p:sldId id="512" r:id="rId29"/>
    <p:sldId id="524" r:id="rId30"/>
    <p:sldId id="368" r:id="rId31"/>
    <p:sldId id="2147476155" r:id="rId32"/>
    <p:sldId id="2147476154" r:id="rId33"/>
    <p:sldId id="525" r:id="rId34"/>
    <p:sldId id="443" r:id="rId35"/>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166D08-8D20-C2CC-17EF-2E4E0559832E}" name="Muto, Mark A" initials="MA" userId="S::markmuto@kpmg.com::855c34ed-5e0f-4f58-8c4b-9c10b45d2d86" providerId="AD"/>
  <p188:author id="{E1233670-C75B-BDEE-32F1-22CAD0D7E495}" name="Ochoa, Veronica" initials="OV" userId="S::veronicaochoa1@kpmg.com::35843a4a-d3e2-4ec9-925c-c63ae19ae0c3" providerId="AD"/>
  <p188:author id="{C265B5AC-3E24-8D0E-2ACF-3FE9179AE8E6}" name="Ahuja, Rajesh" initials="AR" userId="S::rajeshahuja@kpmg.com::0cba04b6-51bb-468f-83ee-93528ceb942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A00"/>
    <a:srgbClr val="00338D"/>
    <a:srgbClr val="098E7E"/>
    <a:srgbClr val="00B8F5"/>
    <a:srgbClr val="FFFFFF"/>
    <a:srgbClr val="666666"/>
    <a:srgbClr val="63EBDA"/>
    <a:srgbClr val="ACEAFF"/>
    <a:srgbClr val="E5E5E5"/>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48" y="-38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gs" Target="tags/tag1.xml"/></Relationships>
</file>

<file path=ppt/comments/modernComment_1F2_B2211EF4.xml><?xml version="1.0" encoding="utf-8"?>
<p188:cmLst xmlns:a="http://schemas.openxmlformats.org/drawingml/2006/main" xmlns:r="http://schemas.openxmlformats.org/officeDocument/2006/relationships" xmlns:p188="http://schemas.microsoft.com/office/powerpoint/2018/8/main">
  <p188:cm id="{0C5B8004-D56D-4FA5-8045-F033C6E36295}" authorId="{E1233670-C75B-BDEE-32F1-22CAD0D7E495}" created="2023-10-24T19:30:01.798">
    <ac:txMkLst xmlns:ac="http://schemas.microsoft.com/office/drawing/2013/main/command">
      <pc:docMk xmlns:pc="http://schemas.microsoft.com/office/powerpoint/2013/main/command"/>
      <pc:sldMk xmlns:pc="http://schemas.microsoft.com/office/powerpoint/2013/main/command" cId="2988515060" sldId="498"/>
      <ac:spMk id="104" creationId="{DBC0C90E-FF83-4E22-8239-944E132BB310}"/>
      <ac:txMk cp="0" len="34">
        <ac:context len="36" hash="2292495613"/>
      </ac:txMk>
    </ac:txMkLst>
    <p188:pos x="1856601" y="333212"/>
    <p188:txBody>
      <a:bodyPr/>
      <a:lstStyle/>
      <a:p>
        <a:r>
          <a:rPr lang="en-US"/>
          <a:t>SLOs are not mentioned as in the RFP: 
  Week 5-8: This is the baselining and streamlining period where no SLO’s are applicable.  On a best-effort basis, KPMG will take up support of planned Cigna certifications, refining the process understanding and in preparation for steady state support beginning week 9. </a:t>
        </a:r>
      </a:p>
    </p188:txBody>
  </p188:cm>
</p188:cmLst>
</file>

<file path=ppt/comments/modernComment_1FB_8453385D.xml><?xml version="1.0" encoding="utf-8"?>
<p188:cmLst xmlns:a="http://schemas.openxmlformats.org/drawingml/2006/main" xmlns:r="http://schemas.openxmlformats.org/officeDocument/2006/relationships" xmlns:p188="http://schemas.microsoft.com/office/powerpoint/2018/8/main">
  <p188:cm id="{B11273D7-7456-450F-9D36-18F9F223CE0B}" authorId="{E1233670-C75B-BDEE-32F1-22CAD0D7E495}" created="2023-10-24T19:55:40.040">
    <ac:txMkLst xmlns:ac="http://schemas.microsoft.com/office/drawing/2013/main/command">
      <pc:docMk xmlns:pc="http://schemas.microsoft.com/office/powerpoint/2013/main/command"/>
      <pc:sldMk xmlns:pc="http://schemas.microsoft.com/office/powerpoint/2013/main/command" cId="2220046429" sldId="507"/>
      <ac:spMk id="181" creationId="{6E520317-3C70-4A59-A2E0-87B71970ADEA}"/>
      <ac:txMk cp="130" len="113">
        <ac:context len="445" hash="1955158540"/>
      </ac:txMk>
    </ac:txMkLst>
    <p188:pos x="3750927" y="289565"/>
    <p188:txBody>
      <a:bodyPr/>
      <a:lstStyle/>
      <a:p>
        <a:r>
          <a:rPr lang="en-US"/>
          <a:t>What is ESI, Apttus and CLM technology? Is this applicable to this deal?</a:t>
        </a:r>
      </a:p>
    </p188:txBody>
  </p188:cm>
  <p188:cm id="{A3C9C057-93B1-444B-95E1-458ED97D50BE}" authorId="{E1233670-C75B-BDEE-32F1-22CAD0D7E495}" created="2023-10-24T19:57:42.610">
    <ac:txMkLst xmlns:ac="http://schemas.microsoft.com/office/drawing/2013/main/command">
      <pc:docMk xmlns:pc="http://schemas.microsoft.com/office/powerpoint/2013/main/command"/>
      <pc:sldMk xmlns:pc="http://schemas.microsoft.com/office/powerpoint/2013/main/command" cId="2220046429" sldId="507"/>
      <ac:spMk id="183" creationId="{4509BA08-A5FF-4725-98FD-FED451D26D3A}"/>
      <ac:txMk cp="21" len="67">
        <ac:context len="232" hash="3987659311"/>
      </ac:txMk>
    </ac:txMkLst>
    <p188:pos x="3490496" y="291961"/>
    <p188:txBody>
      <a:bodyPr/>
      <a:lstStyle/>
      <a:p>
        <a:r>
          <a:rPr lang="en-US"/>
          <a:t>Are we providing specialized accounting? Is Ascent GPO in scope?</a:t>
        </a:r>
      </a:p>
    </p188:txBody>
  </p188:cm>
  <p188:cm id="{DF8AB1A2-EAD3-442B-8128-29CE79DFB8BD}" authorId="{E1233670-C75B-BDEE-32F1-22CAD0D7E495}" created="2023-10-24T19:58:49.181">
    <ac:deMkLst xmlns:ac="http://schemas.microsoft.com/office/drawing/2013/main/command">
      <pc:docMk xmlns:pc="http://schemas.microsoft.com/office/powerpoint/2013/main/command"/>
      <pc:sldMk xmlns:pc="http://schemas.microsoft.com/office/powerpoint/2013/main/command" cId="2220046429" sldId="507"/>
      <ac:spMk id="184" creationId="{9F25A8F7-B78D-4CE8-95EC-F22B4258A846}"/>
    </ac:deMkLst>
    <p188:txBody>
      <a:bodyPr/>
      <a:lstStyle/>
      <a:p>
        <a:r>
          <a:rPr lang="en-US"/>
          <a:t>Pls review this slide to make certain the processes and technologies are applicable to the IAM deal</a:t>
        </a:r>
      </a:p>
    </p188:txBody>
  </p188:cm>
</p188:cmLst>
</file>

<file path=ppt/comments/modernComment_7FFFE2BD_7329C9EA.xml><?xml version="1.0" encoding="utf-8"?>
<p188:cmLst xmlns:a="http://schemas.openxmlformats.org/drawingml/2006/main" xmlns:r="http://schemas.openxmlformats.org/officeDocument/2006/relationships" xmlns:p188="http://schemas.microsoft.com/office/powerpoint/2018/8/main">
  <p188:cm id="{FF32DFF3-7A47-41C8-8910-00D1D0E25A70}" authorId="{E1233670-C75B-BDEE-32F1-22CAD0D7E495}" created="2023-10-24T19:16:35.841">
    <ac:txMkLst xmlns:ac="http://schemas.microsoft.com/office/drawing/2013/main/command">
      <pc:docMk xmlns:pc="http://schemas.microsoft.com/office/powerpoint/2013/main/command"/>
      <pc:sldMk xmlns:pc="http://schemas.microsoft.com/office/powerpoint/2013/main/command" cId="1932118506" sldId="2147476157"/>
      <ac:spMk id="122" creationId="{FE4CD2A8-4E82-4849-81D7-3E8024706C20}"/>
      <ac:txMk cp="62" len="10">
        <ac:context len="176" hash="2168839995"/>
      </ac:txMk>
    </ac:txMkLst>
    <p188:pos x="6215332" y="224787"/>
    <p188:txBody>
      <a:bodyPr/>
      <a:lstStyle/>
      <a:p>
        <a:r>
          <a:rPr lang="en-US"/>
          <a:t>Problematic term - end-to-end - pls strike</a:t>
        </a:r>
      </a:p>
    </p188:txBody>
  </p188:cm>
  <p188:cm id="{CD652BE0-2E03-4293-80C8-5090582A702B}" authorId="{E1233670-C75B-BDEE-32F1-22CAD0D7E495}" created="2023-10-24T19:23:40.292">
    <ac:txMkLst xmlns:ac="http://schemas.microsoft.com/office/drawing/2013/main/command">
      <pc:docMk xmlns:pc="http://schemas.microsoft.com/office/powerpoint/2013/main/command"/>
      <pc:sldMk xmlns:pc="http://schemas.microsoft.com/office/powerpoint/2013/main/command" cId="1932118506" sldId="2147476157"/>
      <ac:spMk id="117" creationId="{7ACFD38E-78E7-45D1-9043-E4ACE5BB180D}"/>
      <ac:txMk cp="75" len="180">
        <ac:context len="256" hash="2226707003"/>
      </ac:txMk>
    </ac:txMkLst>
    <p188:pos x="4450257" y="403452"/>
    <p188:txBody>
      <a:bodyPr/>
      <a:lstStyle/>
      <a:p>
        <a:r>
          <a:rPr lang="en-US"/>
          <a:t>Suggest re-wording so we are not underlying a negative in working with a new Supplier (such as ourselves in the IAM certification space) - for example:  We will minimize errors that generally arise when working with other entities, unfamiliar with the Cigna environment, which may lead to costly audit findings." or something similar.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31/10/2023</a:t>
            </a:fld>
            <a:endParaRPr lang="en-GB">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31/10/2023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Adam</a:t>
            </a:r>
          </a:p>
        </p:txBody>
      </p:sp>
      <p:sp>
        <p:nvSpPr>
          <p:cNvPr id="4" name="Slide Number Placeholder 3"/>
          <p:cNvSpPr>
            <a:spLocks noGrp="1"/>
          </p:cNvSpPr>
          <p:nvPr>
            <p:ph type="sldNum" sz="quarter" idx="10"/>
          </p:nvPr>
        </p:nvSpPr>
        <p:spPr/>
        <p:txBody>
          <a:bodyPr/>
          <a:lstStyle/>
          <a:p>
            <a:fld id="{2F502BF0-9F14-45E3-BC6A-5EF703D8CF7E}" type="slidenum">
              <a:rPr lang="en-US" smtClean="0"/>
              <a:pPr/>
              <a:t>9</a:t>
            </a:fld>
            <a:endParaRPr lang="en-US"/>
          </a:p>
        </p:txBody>
      </p:sp>
    </p:spTree>
    <p:extLst>
      <p:ext uri="{BB962C8B-B14F-4D97-AF65-F5344CB8AC3E}">
        <p14:creationId xmlns:p14="http://schemas.microsoft.com/office/powerpoint/2010/main" val="318900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a:p>
        </p:txBody>
      </p:sp>
    </p:spTree>
    <p:extLst>
      <p:ext uri="{BB962C8B-B14F-4D97-AF65-F5344CB8AC3E}">
        <p14:creationId xmlns:p14="http://schemas.microsoft.com/office/powerpoint/2010/main" val="48183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AA7B6-372A-4C80-BFA9-E8DA41F5F9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238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21</a:t>
            </a:fld>
            <a:endParaRPr lang="en-GB"/>
          </a:p>
        </p:txBody>
      </p:sp>
    </p:spTree>
    <p:extLst>
      <p:ext uri="{BB962C8B-B14F-4D97-AF65-F5344CB8AC3E}">
        <p14:creationId xmlns:p14="http://schemas.microsoft.com/office/powerpoint/2010/main" val="33325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22</a:t>
            </a:fld>
            <a:endParaRPr lang="en-GB"/>
          </a:p>
        </p:txBody>
      </p:sp>
    </p:spTree>
    <p:extLst>
      <p:ext uri="{BB962C8B-B14F-4D97-AF65-F5344CB8AC3E}">
        <p14:creationId xmlns:p14="http://schemas.microsoft.com/office/powerpoint/2010/main" val="175757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23</a:t>
            </a:fld>
            <a:endParaRPr lang="en-GB"/>
          </a:p>
        </p:txBody>
      </p:sp>
    </p:spTree>
    <p:extLst>
      <p:ext uri="{BB962C8B-B14F-4D97-AF65-F5344CB8AC3E}">
        <p14:creationId xmlns:p14="http://schemas.microsoft.com/office/powerpoint/2010/main" val="91419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5844F9-2066-4288-8BCD-2D7068CF2024}" type="slidenum">
              <a:rPr lang="en-GB" smtClean="0">
                <a:solidFill>
                  <a:prstClr val="black"/>
                </a:solidFill>
              </a:rPr>
              <a:pPr/>
              <a:t>26</a:t>
            </a:fld>
            <a:endParaRPr lang="en-GB">
              <a:solidFill>
                <a:prstClr val="black"/>
              </a:solidFill>
            </a:endParaRPr>
          </a:p>
        </p:txBody>
      </p:sp>
    </p:spTree>
    <p:extLst>
      <p:ext uri="{BB962C8B-B14F-4D97-AF65-F5344CB8AC3E}">
        <p14:creationId xmlns:p14="http://schemas.microsoft.com/office/powerpoint/2010/main" val="376858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5844F9-2066-4288-8BCD-2D7068CF2024}" type="slidenum">
              <a:rPr lang="en-GB" smtClean="0">
                <a:solidFill>
                  <a:prstClr val="black"/>
                </a:solidFill>
              </a:rPr>
              <a:pPr/>
              <a:t>27</a:t>
            </a:fld>
            <a:endParaRPr lang="en-GB">
              <a:solidFill>
                <a:prstClr val="black"/>
              </a:solidFill>
            </a:endParaRPr>
          </a:p>
        </p:txBody>
      </p:sp>
    </p:spTree>
    <p:extLst>
      <p:ext uri="{BB962C8B-B14F-4D97-AF65-F5344CB8AC3E}">
        <p14:creationId xmlns:p14="http://schemas.microsoft.com/office/powerpoint/2010/main" val="2983125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jpe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slideMaster" Target="../slideMasters/slideMaster2.xml"/><Relationship Id="rId1" Type="http://schemas.openxmlformats.org/officeDocument/2006/relationships/tags" Target="../tags/tag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jpe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slideMaster" Target="../slideMasters/slideMaster2.xml"/><Relationship Id="rId1" Type="http://schemas.openxmlformats.org/officeDocument/2006/relationships/tags" Target="../tags/tag16.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jpe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9.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0.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w/ super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a:xfrm>
            <a:off x="995364" y="431800"/>
            <a:ext cx="10204704" cy="533400"/>
          </a:xfrm>
        </p:spPr>
        <p:txBody>
          <a:bodyPr/>
          <a:lstStyle/>
          <a:p>
            <a:r>
              <a:rPr lang="en-US"/>
              <a:t>Click to edit Master title style</a:t>
            </a:r>
            <a:endParaRPr lang="en-GB"/>
          </a:p>
        </p:txBody>
      </p:sp>
      <p:sp>
        <p:nvSpPr>
          <p:cNvPr id="4" name="Text Placeholder 3"/>
          <p:cNvSpPr>
            <a:spLocks noGrp="1"/>
          </p:cNvSpPr>
          <p:nvPr>
            <p:ph type="body" sz="quarter" idx="10"/>
          </p:nvPr>
        </p:nvSpPr>
        <p:spPr>
          <a:xfrm>
            <a:off x="993648" y="189259"/>
            <a:ext cx="10204704" cy="184666"/>
          </a:xfrm>
        </p:spPr>
        <p:txBody>
          <a:bodyPr>
            <a:noAutofit/>
          </a:bodyPr>
          <a:lstStyle>
            <a:lvl1pPr>
              <a:defRPr sz="1200">
                <a:solidFill>
                  <a:schemeClr val="bg1"/>
                </a:solidFill>
              </a:defRPr>
            </a:lvl1pPr>
          </a:lstStyle>
          <a:p>
            <a:pPr lvl="0"/>
            <a:r>
              <a:rPr lang="en-US"/>
              <a:t>Edit Master text styles</a:t>
            </a:r>
          </a:p>
        </p:txBody>
      </p:sp>
    </p:spTree>
    <p:extLst>
      <p:ext uri="{BB962C8B-B14F-4D97-AF65-F5344CB8AC3E}">
        <p14:creationId xmlns:p14="http://schemas.microsoft.com/office/powerpoint/2010/main" val="527650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Only - Dark BG colour w/ supertitle">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
        <p:nvSpPr>
          <p:cNvPr id="6" name="Text Placeholder 3"/>
          <p:cNvSpPr>
            <a:spLocks noGrp="1"/>
          </p:cNvSpPr>
          <p:nvPr>
            <p:ph type="body" sz="quarter" idx="10"/>
          </p:nvPr>
        </p:nvSpPr>
        <p:spPr>
          <a:xfrm>
            <a:off x="993648" y="189259"/>
            <a:ext cx="10204704" cy="184666"/>
          </a:xfrm>
        </p:spPr>
        <p:txBody>
          <a:bodyPr>
            <a:noAutofit/>
          </a:bodyPr>
          <a:lstStyle>
            <a:lvl1pPr>
              <a:defRPr sz="1200">
                <a:solidFill>
                  <a:schemeClr val="bg1"/>
                </a:solidFill>
              </a:defRPr>
            </a:lvl1pPr>
          </a:lstStyle>
          <a:p>
            <a:pPr lvl="0"/>
            <a:r>
              <a:rPr lang="en-US"/>
              <a:t>Edit Master text styles</a:t>
            </a:r>
          </a:p>
        </p:txBody>
      </p:sp>
    </p:spTree>
    <p:extLst>
      <p:ext uri="{BB962C8B-B14F-4D97-AF65-F5344CB8AC3E}">
        <p14:creationId xmlns:p14="http://schemas.microsoft.com/office/powerpoint/2010/main" val="2920310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45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0435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ne Column Text w/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704"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a:xfrm>
            <a:off x="995364" y="431800"/>
            <a:ext cx="10204704" cy="533400"/>
          </a:xfrm>
        </p:spPr>
        <p:txBody>
          <a:bodyPr/>
          <a:lstStyle/>
          <a:p>
            <a:r>
              <a:rPr lang="en-US"/>
              <a:t>Click to edit Master title style</a:t>
            </a:r>
            <a:endParaRPr lang="en-GB"/>
          </a:p>
        </p:txBody>
      </p:sp>
      <p:sp>
        <p:nvSpPr>
          <p:cNvPr id="4" name="Text Placeholder 3"/>
          <p:cNvSpPr>
            <a:spLocks noGrp="1"/>
          </p:cNvSpPr>
          <p:nvPr>
            <p:ph type="body" sz="quarter" idx="11"/>
          </p:nvPr>
        </p:nvSpPr>
        <p:spPr>
          <a:xfrm>
            <a:off x="993648" y="189259"/>
            <a:ext cx="10204704" cy="184666"/>
          </a:xfrm>
        </p:spPr>
        <p:txBody>
          <a:bodyPr>
            <a:noAutofit/>
          </a:bodyPr>
          <a:lstStyle>
            <a:lvl1pPr>
              <a:defRPr sz="1200">
                <a:solidFill>
                  <a:schemeClr val="bg1"/>
                </a:solidFill>
              </a:defRPr>
            </a:lvl1pPr>
          </a:lstStyle>
          <a:p>
            <a:pPr lvl="0"/>
            <a:r>
              <a:rPr lang="en-US"/>
              <a:t>Edit Master text styles</a:t>
            </a:r>
          </a:p>
        </p:txBody>
      </p:sp>
    </p:spTree>
    <p:extLst>
      <p:ext uri="{BB962C8B-B14F-4D97-AF65-F5344CB8AC3E}">
        <p14:creationId xmlns:p14="http://schemas.microsoft.com/office/powerpoint/2010/main" val="2255801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a:xfrm>
            <a:off x="995364" y="431800"/>
            <a:ext cx="10204704" cy="533400"/>
          </a:xfrm>
        </p:spPr>
        <p:txBody>
          <a:bodyPr/>
          <a:lstStyle>
            <a:lvl1pPr>
              <a:defRPr/>
            </a:lvl1pPr>
          </a:lstStyle>
          <a:p>
            <a:r>
              <a:rPr lang="en-US"/>
              <a:t>Click to edit </a:t>
            </a:r>
            <a:br>
              <a:rPr lang="en-US"/>
            </a:br>
            <a:r>
              <a:rPr lang="en-US"/>
              <a:t>Master title style</a:t>
            </a:r>
            <a:endParaRPr lang="en-GB"/>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a:xfrm>
            <a:off x="995364" y="431800"/>
            <a:ext cx="10204704" cy="533400"/>
          </a:xfrm>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EAD0735C-5333-49B3-9BB3-2DB5B223D2C2}"/>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399" y="1330126"/>
            <a:ext cx="10204704"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A67E0C1-2833-414F-8465-5CA23A34800F}"/>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1799372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60996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68764BCC-8A0E-43E4-96F7-738E1F0CB82A}"/>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5358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741301" y="1470479"/>
            <a:ext cx="3099633"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017666"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7" name="Graphic 6">
            <a:extLst>
              <a:ext uri="{FF2B5EF4-FFF2-40B4-BE49-F238E27FC236}">
                <a16:creationId xmlns:a16="http://schemas.microsoft.com/office/drawing/2014/main" id="{38ADB91F-075F-40EA-BBF8-09E1B53E1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97359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68853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78661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90827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a:p>
        </p:txBody>
      </p:sp>
      <p:sp>
        <p:nvSpPr>
          <p:cNvPr id="7" name="Text Placeholder 8"/>
          <p:cNvSpPr>
            <a:spLocks noGrp="1"/>
          </p:cNvSpPr>
          <p:nvPr>
            <p:ph type="body" sz="quarter" idx="10"/>
          </p:nvPr>
        </p:nvSpPr>
        <p:spPr>
          <a:xfrm>
            <a:off x="1003200"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a:p>
        </p:txBody>
      </p:sp>
      <p:sp>
        <p:nvSpPr>
          <p:cNvPr id="9" name="Text Placeholder 8"/>
          <p:cNvSpPr>
            <a:spLocks noGrp="1"/>
          </p:cNvSpPr>
          <p:nvPr>
            <p:ph type="body" sz="quarter" idx="14"/>
          </p:nvPr>
        </p:nvSpPr>
        <p:spPr>
          <a:xfrm>
            <a:off x="4507546"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p:cNvSpPr>
            <a:spLocks noGrp="1"/>
          </p:cNvSpPr>
          <p:nvPr>
            <p:ph type="body" sz="quarter" idx="15"/>
          </p:nvPr>
        </p:nvSpPr>
        <p:spPr>
          <a:xfrm>
            <a:off x="8011892"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41336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18019944"/>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77598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1013258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9" name="Text Placeholder 8"/>
          <p:cNvSpPr>
            <a:spLocks noGrp="1"/>
          </p:cNvSpPr>
          <p:nvPr>
            <p:ph type="body" sz="quarter" idx="10"/>
          </p:nvPr>
        </p:nvSpPr>
        <p:spPr>
          <a:xfrm>
            <a:off x="1003200"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0888"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18576"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176264"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9233951"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9912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83865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227334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a:solidFill>
            <a:srgbClr val="E5E5E5"/>
          </a:solidFill>
        </p:spPr>
        <p:txBody>
          <a:bodyPr lIns="91440" tIns="1005840" rIns="91440"/>
          <a:lstStyle>
            <a:lvl1pPr>
              <a:defRPr sz="1600" b="1" spc="0"/>
            </a:lvl1pPr>
            <a:lvl2pPr>
              <a:defRPr sz="1600" b="0">
                <a:solidFill>
                  <a:schemeClr val="tx1"/>
                </a:solidFill>
              </a:defRPr>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0A7138E-6EE9-4E16-AB30-D7C7DA3DCEFF}"/>
              </a:ext>
            </a:extLst>
          </p:cNvPr>
          <p:cNvSpPr>
            <a:spLocks noGrp="1"/>
          </p:cNvSpPr>
          <p:nvPr>
            <p:ph type="body" sz="quarter" idx="24" hasCustomPrompt="1"/>
          </p:nvPr>
        </p:nvSpPr>
        <p:spPr>
          <a:xfrm>
            <a:off x="998538" y="1630363"/>
            <a:ext cx="1906587" cy="563562"/>
          </a:xfrm>
          <a:solidFill>
            <a:srgbClr val="1E49E2"/>
          </a:solidFill>
        </p:spPr>
        <p:txBody>
          <a:bodyPr anchor="ctr"/>
          <a:lstStyle>
            <a:lvl1pPr algn="ctr">
              <a:defRPr sz="1800" b="1" kern="0">
                <a:solidFill>
                  <a:schemeClr val="bg1"/>
                </a:solidFill>
              </a:defRPr>
            </a:lvl1pPr>
          </a:lstStyle>
          <a:p>
            <a:pPr lvl="0"/>
            <a:r>
              <a:rPr lang="en-US"/>
              <a:t>Subtitle</a:t>
            </a:r>
          </a:p>
        </p:txBody>
      </p:sp>
      <p:sp>
        <p:nvSpPr>
          <p:cNvPr id="15" name="Text Placeholder 3">
            <a:extLst>
              <a:ext uri="{FF2B5EF4-FFF2-40B4-BE49-F238E27FC236}">
                <a16:creationId xmlns:a16="http://schemas.microsoft.com/office/drawing/2014/main" id="{4E652417-F61A-4ABE-AAED-E30436B90B12}"/>
              </a:ext>
            </a:extLst>
          </p:cNvPr>
          <p:cNvSpPr>
            <a:spLocks noGrp="1"/>
          </p:cNvSpPr>
          <p:nvPr>
            <p:ph type="body" sz="quarter" idx="25" hasCustomPrompt="1"/>
          </p:nvPr>
        </p:nvSpPr>
        <p:spPr>
          <a:xfrm>
            <a:off x="3073464" y="1630363"/>
            <a:ext cx="1906587" cy="563562"/>
          </a:xfrm>
          <a:solidFill>
            <a:schemeClr val="tx2"/>
          </a:solidFill>
        </p:spPr>
        <p:txBody>
          <a:bodyPr anchor="ctr"/>
          <a:lstStyle>
            <a:lvl1pPr algn="ctr">
              <a:defRPr sz="1800" b="1" kern="0">
                <a:solidFill>
                  <a:schemeClr val="bg1"/>
                </a:solidFill>
              </a:defRPr>
            </a:lvl1pPr>
          </a:lstStyle>
          <a:p>
            <a:pPr lvl="0"/>
            <a:r>
              <a:rPr lang="en-US"/>
              <a:t>Subtitle</a:t>
            </a:r>
          </a:p>
        </p:txBody>
      </p:sp>
      <p:sp>
        <p:nvSpPr>
          <p:cNvPr id="16" name="Text Placeholder 3">
            <a:extLst>
              <a:ext uri="{FF2B5EF4-FFF2-40B4-BE49-F238E27FC236}">
                <a16:creationId xmlns:a16="http://schemas.microsoft.com/office/drawing/2014/main" id="{31218554-B99A-45E3-9AE4-434D8CA5AD2C}"/>
              </a:ext>
            </a:extLst>
          </p:cNvPr>
          <p:cNvSpPr>
            <a:spLocks noGrp="1"/>
          </p:cNvSpPr>
          <p:nvPr>
            <p:ph type="body" sz="quarter" idx="26" hasCustomPrompt="1"/>
          </p:nvPr>
        </p:nvSpPr>
        <p:spPr>
          <a:xfrm>
            <a:off x="5140699" y="1630363"/>
            <a:ext cx="1906587" cy="563562"/>
          </a:xfrm>
          <a:solidFill>
            <a:schemeClr val="accent4"/>
          </a:solidFill>
        </p:spPr>
        <p:txBody>
          <a:bodyPr anchor="ctr"/>
          <a:lstStyle>
            <a:lvl1pPr algn="ctr">
              <a:defRPr sz="1800" b="1" kern="0">
                <a:solidFill>
                  <a:schemeClr val="bg1"/>
                </a:solidFill>
              </a:defRPr>
            </a:lvl1pPr>
          </a:lstStyle>
          <a:p>
            <a:pPr lvl="0"/>
            <a:r>
              <a:rPr lang="en-US"/>
              <a:t>Subtitle</a:t>
            </a:r>
          </a:p>
        </p:txBody>
      </p:sp>
      <p:sp>
        <p:nvSpPr>
          <p:cNvPr id="17" name="Text Placeholder 3">
            <a:extLst>
              <a:ext uri="{FF2B5EF4-FFF2-40B4-BE49-F238E27FC236}">
                <a16:creationId xmlns:a16="http://schemas.microsoft.com/office/drawing/2014/main" id="{BFCA38BE-76B7-4635-8179-9D7DD99CD973}"/>
              </a:ext>
            </a:extLst>
          </p:cNvPr>
          <p:cNvSpPr>
            <a:spLocks noGrp="1"/>
          </p:cNvSpPr>
          <p:nvPr>
            <p:ph type="body" sz="quarter" idx="27" hasCustomPrompt="1"/>
          </p:nvPr>
        </p:nvSpPr>
        <p:spPr>
          <a:xfrm>
            <a:off x="7207934" y="1630363"/>
            <a:ext cx="1906587" cy="563562"/>
          </a:xfrm>
          <a:solidFill>
            <a:schemeClr val="accent3"/>
          </a:solidFill>
        </p:spPr>
        <p:txBody>
          <a:bodyPr anchor="ctr"/>
          <a:lstStyle>
            <a:lvl1pPr algn="ctr">
              <a:defRPr sz="1800" b="1" kern="0">
                <a:solidFill>
                  <a:schemeClr val="bg1"/>
                </a:solidFill>
              </a:defRPr>
            </a:lvl1pPr>
          </a:lstStyle>
          <a:p>
            <a:pPr lvl="0"/>
            <a:r>
              <a:rPr lang="en-US"/>
              <a:t>Subtitle</a:t>
            </a:r>
          </a:p>
        </p:txBody>
      </p:sp>
      <p:sp>
        <p:nvSpPr>
          <p:cNvPr id="18" name="Text Placeholder 3">
            <a:extLst>
              <a:ext uri="{FF2B5EF4-FFF2-40B4-BE49-F238E27FC236}">
                <a16:creationId xmlns:a16="http://schemas.microsoft.com/office/drawing/2014/main" id="{D2020005-E0B8-4233-8022-8AC559F11D2F}"/>
              </a:ext>
            </a:extLst>
          </p:cNvPr>
          <p:cNvSpPr>
            <a:spLocks noGrp="1"/>
          </p:cNvSpPr>
          <p:nvPr>
            <p:ph type="body" sz="quarter" idx="28" hasCustomPrompt="1"/>
          </p:nvPr>
        </p:nvSpPr>
        <p:spPr>
          <a:xfrm>
            <a:off x="9280798" y="1630363"/>
            <a:ext cx="1906587" cy="563562"/>
          </a:xfrm>
          <a:solidFill>
            <a:schemeClr val="accent1"/>
          </a:solidFill>
        </p:spPr>
        <p:txBody>
          <a:bodyPr anchor="ctr"/>
          <a:lstStyle>
            <a:lvl1pPr algn="ctr">
              <a:defRPr sz="1800" b="1" kern="0">
                <a:solidFill>
                  <a:schemeClr val="bg1"/>
                </a:solidFill>
              </a:defRPr>
            </a:lvl1pPr>
          </a:lstStyle>
          <a:p>
            <a:pPr lvl="0"/>
            <a:r>
              <a:rPr lang="en-US"/>
              <a:t>Subtitle</a:t>
            </a:r>
          </a:p>
        </p:txBody>
      </p:sp>
    </p:spTree>
    <p:extLst>
      <p:ext uri="{BB962C8B-B14F-4D97-AF65-F5344CB8AC3E}">
        <p14:creationId xmlns:p14="http://schemas.microsoft.com/office/powerpoint/2010/main" val="3212639141"/>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36958581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16" name="Text Placeholder 8"/>
          <p:cNvSpPr>
            <a:spLocks noGrp="1"/>
          </p:cNvSpPr>
          <p:nvPr>
            <p:ph type="body" sz="quarter" idx="21"/>
          </p:nvPr>
        </p:nvSpPr>
        <p:spPr>
          <a:xfrm>
            <a:off x="623604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55353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15" name="Text Placeholder 8"/>
          <p:cNvSpPr>
            <a:spLocks noGrp="1"/>
          </p:cNvSpPr>
          <p:nvPr>
            <p:ph type="body" sz="quarter" idx="21"/>
          </p:nvPr>
        </p:nvSpPr>
        <p:spPr>
          <a:xfrm>
            <a:off x="623604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21" name="Text Placeholder 8"/>
          <p:cNvSpPr>
            <a:spLocks noGrp="1"/>
          </p:cNvSpPr>
          <p:nvPr>
            <p:ph type="body" sz="quarter" idx="23"/>
          </p:nvPr>
        </p:nvSpPr>
        <p:spPr>
          <a:xfrm>
            <a:off x="100320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23" name="Text Placeholder 8"/>
          <p:cNvSpPr>
            <a:spLocks noGrp="1"/>
          </p:cNvSpPr>
          <p:nvPr>
            <p:ph type="body" sz="quarter" idx="25"/>
          </p:nvPr>
        </p:nvSpPr>
        <p:spPr>
          <a:xfrm>
            <a:off x="623604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556956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5916674"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386961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249465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3985628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4242005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42596360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936288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0356649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998476" y="971550"/>
            <a:ext cx="5916168"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32172277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14256639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Tree>
    <p:extLst>
      <p:ext uri="{BB962C8B-B14F-4D97-AF65-F5344CB8AC3E}">
        <p14:creationId xmlns:p14="http://schemas.microsoft.com/office/powerpoint/2010/main" val="6976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223361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RESUM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81300" y="1332352"/>
            <a:ext cx="8407500" cy="4544573"/>
          </a:xfrm>
        </p:spPr>
        <p:txBody>
          <a:bodyPr/>
          <a:lstStyle>
            <a:lvl1pPr>
              <a:spcAft>
                <a:spcPts val="300"/>
              </a:spcAft>
              <a:defRPr sz="1000"/>
            </a:lvl1pPr>
            <a:lvl2pPr>
              <a:defRPr lang="en-US" sz="1000" kern="0" noProof="0" dirty="0" smtClean="0">
                <a:solidFill>
                  <a:schemeClr val="tx1"/>
                </a:solidFill>
                <a:latin typeface="Arial" pitchFamily="34" charset="0"/>
                <a:ea typeface="+mn-ea"/>
                <a:cs typeface="Arial" pitchFamily="34" charset="0"/>
              </a:defRPr>
            </a:lvl2pPr>
            <a:lvl3pPr marL="219456" indent="-219456">
              <a:defRPr sz="1000"/>
            </a:lvl3pPr>
            <a:lvl4pPr marL="356616" indent="-146304">
              <a:defRPr sz="1000"/>
            </a:lvl4pPr>
            <a:lvl5pPr marL="576072" indent="-219456">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1"/>
          </p:nvPr>
        </p:nvSpPr>
        <p:spPr>
          <a:xfrm>
            <a:off x="1003200" y="2837300"/>
            <a:ext cx="1549500" cy="3039625"/>
          </a:xfrm>
        </p:spPr>
        <p:txBody>
          <a:bodyPr/>
          <a:lstStyle>
            <a:lvl1pPr>
              <a:spcAft>
                <a:spcPts val="0"/>
              </a:spcAft>
              <a:defRPr sz="700"/>
            </a:lvl1pPr>
            <a:lvl2pPr>
              <a:spcAft>
                <a:spcPts val="0"/>
              </a:spcAft>
              <a:tabLst>
                <a:tab pos="228600" algn="l"/>
              </a:tabLst>
              <a:defRPr sz="700">
                <a:solidFill>
                  <a:schemeClr val="tx1"/>
                </a:solidFill>
              </a:defRPr>
            </a:lvl2pPr>
            <a:lvl3pPr marL="174625" indent="-174625">
              <a:spcAft>
                <a:spcPts val="0"/>
              </a:spcAft>
              <a:defRPr sz="700"/>
            </a:lvl3pPr>
            <a:lvl4pPr>
              <a:defRPr sz="700"/>
            </a:lvl4pPr>
            <a:lvl5pPr>
              <a:defRPr sz="700"/>
            </a:lvl5pPr>
          </a:lstStyle>
          <a:p>
            <a:pPr lvl="0"/>
            <a:r>
              <a:rPr lang="en-US" noProof="0"/>
              <a:t>Edit Master text styles</a:t>
            </a:r>
          </a:p>
          <a:p>
            <a:pPr lvl="1"/>
            <a:r>
              <a:rPr lang="en-US" noProof="0"/>
              <a:t>Second level</a:t>
            </a:r>
          </a:p>
          <a:p>
            <a:pPr lvl="2"/>
            <a:r>
              <a:rPr lang="en-US" noProof="0"/>
              <a:t>Third level</a:t>
            </a:r>
          </a:p>
        </p:txBody>
      </p:sp>
      <p:cxnSp>
        <p:nvCxnSpPr>
          <p:cNvPr id="10" name="Straight Connector 9"/>
          <p:cNvCxnSpPr/>
          <p:nvPr userDrawn="1"/>
        </p:nvCxnSpPr>
        <p:spPr>
          <a:xfrm>
            <a:off x="2667000" y="1332352"/>
            <a:ext cx="0" cy="4544573"/>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p:sp>
        <p:nvSpPr>
          <p:cNvPr id="6" name="Text Placeholder 4"/>
          <p:cNvSpPr>
            <a:spLocks noGrp="1"/>
          </p:cNvSpPr>
          <p:nvPr>
            <p:ph type="body" sz="quarter" idx="12" hasCustomPrompt="1"/>
          </p:nvPr>
        </p:nvSpPr>
        <p:spPr>
          <a:xfrm>
            <a:off x="1003200" y="979051"/>
            <a:ext cx="10195560" cy="169200"/>
          </a:xfrm>
        </p:spPr>
        <p:txBody>
          <a:bodyPr anchor="b"/>
          <a:lstStyle>
            <a:lvl1pPr>
              <a:spcAft>
                <a:spcPts val="0"/>
              </a:spcAft>
              <a:defRPr sz="1200">
                <a:solidFill>
                  <a:schemeClr val="bg1"/>
                </a:solidFill>
              </a:defRPr>
            </a:lvl1pPr>
          </a:lstStyle>
          <a:p>
            <a:pPr lvl="0"/>
            <a:r>
              <a:rPr lang="en-US" noProof="0"/>
              <a:t>Super title here</a:t>
            </a:r>
          </a:p>
        </p:txBody>
      </p:sp>
      <p:sp>
        <p:nvSpPr>
          <p:cNvPr id="5" name="Picture Placeholder 4"/>
          <p:cNvSpPr>
            <a:spLocks noGrp="1"/>
          </p:cNvSpPr>
          <p:nvPr>
            <p:ph type="pic" sz="quarter" idx="13"/>
          </p:nvPr>
        </p:nvSpPr>
        <p:spPr>
          <a:xfrm>
            <a:off x="1003300" y="1331913"/>
            <a:ext cx="1261872" cy="1402201"/>
          </a:xfrm>
          <a:ln>
            <a:noFill/>
          </a:ln>
        </p:spPr>
        <p:txBody>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0343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a:t>Purple/</a:t>
            </a:r>
            <a:br>
              <a:rPr lang="en-GB" sz="1000"/>
            </a:br>
            <a:r>
              <a:rPr lang="en-GB" sz="100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a:t>Pacific/</a:t>
            </a:r>
            <a:br>
              <a:rPr lang="en-GB" sz="1000"/>
            </a:br>
            <a:r>
              <a:rPr lang="en-GB" sz="100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a:solidFill>
                  <a:sysClr val="windowText" lastClr="000000"/>
                </a:solidFill>
              </a:rPr>
              <a:t>Gradients</a:t>
            </a:r>
          </a:p>
          <a:p>
            <a:pPr marL="171450" indent="-171450" algn="l">
              <a:spcAft>
                <a:spcPts val="300"/>
              </a:spcAft>
              <a:buFont typeface="Arial" panose="020B0604020202020204" pitchFamily="34" charset="0"/>
              <a:buChar char="•"/>
            </a:pPr>
            <a:r>
              <a:rPr lang="en-GB" sz="1000" b="0">
                <a:solidFill>
                  <a:sysClr val="windowText" lastClr="000000"/>
                </a:solidFill>
              </a:rPr>
              <a:t>The </a:t>
            </a:r>
            <a:r>
              <a:rPr lang="en-US" sz="1000" b="0" noProof="0">
                <a:solidFill>
                  <a:sysClr val="windowText" lastClr="000000"/>
                </a:solidFill>
              </a:rPr>
              <a:t>colors</a:t>
            </a:r>
            <a:r>
              <a:rPr lang="en-GB" sz="1000" b="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a:solidFill>
                  <a:sysClr val="windowText" lastClr="000000"/>
                </a:solidFill>
              </a:rPr>
              <a:t>Do not create new gradients; use only the gradients shown here</a:t>
            </a:r>
            <a:endParaRPr lang="en-US" sz="1000" b="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a:solidFill>
                  <a:sysClr val="windowText" lastClr="000000"/>
                </a:solidFill>
              </a:rPr>
              <a:t>Traffic Light palette</a:t>
            </a:r>
            <a:endParaRPr lang="en-US" sz="1000" b="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255</a:t>
              </a:r>
            </a:p>
            <a:p>
              <a:pPr algn="ctr"/>
              <a:r>
                <a:rPr lang="en-GB" sz="800">
                  <a:solidFill>
                    <a:schemeClr val="bg1"/>
                  </a:solidFill>
                </a:rPr>
                <a:t>163</a:t>
              </a:r>
            </a:p>
            <a:p>
              <a:pPr algn="ctr"/>
              <a:r>
                <a:rPr lang="en-GB" sz="80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99</a:t>
              </a:r>
            </a:p>
            <a:p>
              <a:pPr algn="ctr"/>
              <a:r>
                <a:rPr lang="en-GB" sz="800">
                  <a:solidFill>
                    <a:sysClr val="windowText" lastClr="000000"/>
                  </a:solidFill>
                </a:rPr>
                <a:t>235</a:t>
              </a:r>
            </a:p>
            <a:p>
              <a:pPr algn="ctr"/>
              <a:r>
                <a:rPr lang="en-GB" sz="80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BAC95-9349-4031-A4DA-34CABDF082D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935" r="13804"/>
          <a:stretch/>
        </p:blipFill>
        <p:spPr>
          <a:xfrm>
            <a:off x="0" y="-1"/>
            <a:ext cx="12192000" cy="6858000"/>
          </a:xfrm>
          <a:prstGeom prst="rect">
            <a:avLst/>
          </a:prstGeom>
        </p:spPr>
      </p:pic>
      <p:sp>
        <p:nvSpPr>
          <p:cNvPr id="10" name="Freeform: Shape 9">
            <a:extLst>
              <a:ext uri="{FF2B5EF4-FFF2-40B4-BE49-F238E27FC236}">
                <a16:creationId xmlns:a16="http://schemas.microsoft.com/office/drawing/2014/main" id="{EE89B0A5-9CBE-4306-AB9D-737AFA1BBA88}"/>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7294451 w 12192000"/>
              <a:gd name="connsiteY5" fmla="*/ 373857 h 6858000"/>
              <a:gd name="connsiteX6" fmla="*/ 7294451 w 12192000"/>
              <a:gd name="connsiteY6" fmla="*/ 6366219 h 6858000"/>
              <a:gd name="connsiteX7" fmla="*/ 11402107 w 12192000"/>
              <a:gd name="connsiteY7" fmla="*/ 6366219 h 6858000"/>
              <a:gd name="connsiteX8" fmla="*/ 11402107 w 12192000"/>
              <a:gd name="connsiteY8" fmla="*/ 373857 h 6858000"/>
              <a:gd name="connsiteX9" fmla="*/ 7294451 w 12192000"/>
              <a:gd name="connsiteY9" fmla="*/ 3738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7294451" y="373857"/>
                </a:moveTo>
                <a:lnTo>
                  <a:pt x="7294451" y="6366219"/>
                </a:lnTo>
                <a:lnTo>
                  <a:pt x="11402107" y="6366219"/>
                </a:lnTo>
                <a:lnTo>
                  <a:pt x="11402107" y="373857"/>
                </a:lnTo>
                <a:lnTo>
                  <a:pt x="7294451" y="373857"/>
                </a:lnTo>
                <a:close/>
              </a:path>
            </a:pathLst>
          </a:custGeom>
          <a:gradFill>
            <a:gsLst>
              <a:gs pos="100000">
                <a:srgbClr val="1E49E2"/>
              </a:gs>
              <a:gs pos="0">
                <a:schemeClr val="accent5"/>
              </a:gs>
            </a:gsLst>
            <a:lin ang="0" scaled="0"/>
          </a:gradFill>
        </p:spPr>
        <p:txBody>
          <a:bodyPr vert="horz" lIns="180000" tIns="180000" rIns="180000" bIns="180000" rtlCol="0" anchor="t" anchorCtr="0">
            <a:noAutofit/>
          </a:bodyPr>
          <a:lstStyle/>
          <a:p>
            <a:pPr marR="0" lvl="0" indent="0" fontAlgn="auto">
              <a:lnSpc>
                <a:spcPct val="70000"/>
              </a:lnSpc>
              <a:spcBef>
                <a:spcPts val="0"/>
              </a:spcBef>
              <a:spcAft>
                <a:spcPts val="0"/>
              </a:spcAft>
              <a:buClrTx/>
              <a:buSzTx/>
              <a:buFontTx/>
              <a:buNone/>
              <a:tabLst/>
            </a:pPr>
            <a:endParaRPr kumimoji="0" lang="en-US" sz="8800" b="0" i="0" u="none" strike="noStrike" kern="0" cap="none" spc="0" normalizeH="0" baseline="0">
              <a:ln>
                <a:noFill/>
              </a:ln>
              <a:solidFill>
                <a:srgbClr val="FFFFFF"/>
              </a:solidFill>
              <a:effectLst/>
              <a:uLnTx/>
              <a:uFillTx/>
              <a:latin typeface="KPMG Bold" panose="020B0803030202040204" pitchFamily="34" charset="0"/>
            </a:endParaRPr>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295400"/>
            <a:ext cx="4676608"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467660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23EE304-3FCA-4CF8-84B4-178F6B5C57A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8476" y="371311"/>
            <a:ext cx="914400" cy="368346"/>
          </a:xfrm>
          <a:prstGeom prst="rect">
            <a:avLst/>
          </a:prstGeom>
        </p:spPr>
      </p:pic>
    </p:spTree>
    <p:custDataLst>
      <p:tags r:id="rId1"/>
    </p:custDataLst>
    <p:extLst>
      <p:ext uri="{BB962C8B-B14F-4D97-AF65-F5344CB8AC3E}">
        <p14:creationId xmlns:p14="http://schemas.microsoft.com/office/powerpoint/2010/main" val="26349368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clothing, underpants&#10;&#10;Description automatically generated">
            <a:extLst>
              <a:ext uri="{FF2B5EF4-FFF2-40B4-BE49-F238E27FC236}">
                <a16:creationId xmlns:a16="http://schemas.microsoft.com/office/drawing/2014/main" id="{82FDB256-1B4B-4319-AF11-BEB92FC7E50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r="13460" b="6250"/>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0AD1B538-47BD-456C-918B-6648F57930D4}"/>
              </a:ext>
            </a:extLst>
          </p:cNvPr>
          <p:cNvSpPr/>
          <p:nvPr userDrawn="1"/>
        </p:nvSpPr>
        <p:spPr>
          <a:xfrm rot="16200000">
            <a:off x="1116081" y="138181"/>
            <a:ext cx="5927358" cy="6674080"/>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R="0" lvl="0" indent="0" fontAlgn="auto">
              <a:lnSpc>
                <a:spcPct val="70000"/>
              </a:lnSpc>
              <a:spcBef>
                <a:spcPts val="0"/>
              </a:spcBef>
              <a:spcAft>
                <a:spcPts val="0"/>
              </a:spcAft>
              <a:buClrTx/>
              <a:buSzTx/>
              <a:buFontTx/>
              <a:buNone/>
              <a:tabLst/>
            </a:pPr>
            <a:endParaRPr kumimoji="0" lang="en-US" sz="8800" b="0" i="0" u="none" strike="noStrike" kern="0" cap="none" spc="0" normalizeH="0" baseline="0">
              <a:ln>
                <a:noFill/>
              </a:ln>
              <a:solidFill>
                <a:srgbClr val="FFFFFF"/>
              </a:solidFill>
              <a:effectLst/>
              <a:uLnTx/>
              <a:uFillTx/>
              <a:latin typeface="KPMG Bold" panose="020B0803030202040204" pitchFamily="34" charset="0"/>
            </a:endParaRPr>
          </a:p>
        </p:txBody>
      </p:sp>
      <p:sp>
        <p:nvSpPr>
          <p:cNvPr id="13" name="Title 1">
            <a:extLst>
              <a:ext uri="{FF2B5EF4-FFF2-40B4-BE49-F238E27FC236}">
                <a16:creationId xmlns:a16="http://schemas.microsoft.com/office/drawing/2014/main" id="{76DBA26D-2E40-4E59-A367-B655EC7FB533}"/>
              </a:ext>
            </a:extLst>
          </p:cNvPr>
          <p:cNvSpPr>
            <a:spLocks noGrp="1"/>
          </p:cNvSpPr>
          <p:nvPr>
            <p:ph type="ctrTitle" hasCustomPrompt="1"/>
          </p:nvPr>
        </p:nvSpPr>
        <p:spPr>
          <a:xfrm>
            <a:off x="992488" y="676077"/>
            <a:ext cx="3570443" cy="771723"/>
          </a:xfrm>
          <a:prstGeom prst="rect">
            <a:avLst/>
          </a:prstGeom>
        </p:spPr>
        <p:txBody>
          <a:bodyPr lIns="0" tIns="0" rIns="0" bIns="0" anchor="t"/>
          <a:lstStyle>
            <a:lvl1pPr algn="l">
              <a:lnSpc>
                <a:spcPts val="6000"/>
              </a:lnSpc>
              <a:defRPr sz="6400">
                <a:solidFill>
                  <a:schemeClr val="bg1"/>
                </a:solidFill>
                <a:latin typeface="KPMG Bold" panose="020B0803030202040204" pitchFamily="34" charset="0"/>
              </a:defRPr>
            </a:lvl1pPr>
          </a:lstStyle>
          <a:p>
            <a:r>
              <a:rPr lang="en-US"/>
              <a:t>Agenda</a:t>
            </a:r>
          </a:p>
        </p:txBody>
      </p:sp>
    </p:spTree>
    <p:custDataLst>
      <p:tags r:id="rId1"/>
    </p:custDataLst>
    <p:extLst>
      <p:ext uri="{BB962C8B-B14F-4D97-AF65-F5344CB8AC3E}">
        <p14:creationId xmlns:p14="http://schemas.microsoft.com/office/powerpoint/2010/main" val="4254885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4" name="Picture 13" descr="A doctor talking to a patient&#10;&#10;Description automatically generated with medium confidence">
            <a:extLst>
              <a:ext uri="{FF2B5EF4-FFF2-40B4-BE49-F238E27FC236}">
                <a16:creationId xmlns:a16="http://schemas.microsoft.com/office/drawing/2014/main" id="{C0703176-302A-46C0-9C5B-8B9939AC88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1383" b="4327"/>
          <a:stretch/>
        </p:blipFill>
        <p:spPr>
          <a:xfrm>
            <a:off x="3048" y="1"/>
            <a:ext cx="12188952"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15" name="Rectangle: Rounded Corners 14">
            <a:extLst>
              <a:ext uri="{FF2B5EF4-FFF2-40B4-BE49-F238E27FC236}">
                <a16:creationId xmlns:a16="http://schemas.microsoft.com/office/drawing/2014/main" id="{B2040CD8-8F71-4EE4-8908-F8916784FCE6}"/>
              </a:ext>
            </a:extLst>
          </p:cNvPr>
          <p:cNvSpPr/>
          <p:nvPr userDrawn="1"/>
        </p:nvSpPr>
        <p:spPr>
          <a:xfrm>
            <a:off x="1400172" y="3931284"/>
            <a:ext cx="6360812"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44012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741301"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10" name="Graphic 9">
            <a:extLst>
              <a:ext uri="{FF2B5EF4-FFF2-40B4-BE49-F238E27FC236}">
                <a16:creationId xmlns:a16="http://schemas.microsoft.com/office/drawing/2014/main" id="{7C82C8FF-4554-4D33-9E91-3BB7D4A856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2337" y="736722"/>
            <a:ext cx="914400" cy="368346"/>
          </a:xfrm>
          <a:prstGeom prst="rect">
            <a:avLst/>
          </a:prstGeom>
        </p:spPr>
      </p:pic>
    </p:spTree>
    <p:extLst>
      <p:ext uri="{BB962C8B-B14F-4D97-AF65-F5344CB8AC3E}">
        <p14:creationId xmlns:p14="http://schemas.microsoft.com/office/powerpoint/2010/main" val="4033362024"/>
      </p:ext>
    </p:extLst>
  </p:cSld>
  <p:clrMapOvr>
    <a:masterClrMapping/>
  </p:clrMapOvr>
  <p:extLst>
    <p:ext uri="{DCECCB84-F9BA-43D5-87BE-67443E8EF086}">
      <p15:sldGuideLst xmlns:p15="http://schemas.microsoft.com/office/powerpoint/2012/main">
        <p15:guide id="1" orient="horz" pos="349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47700" y="1330126"/>
            <a:ext cx="10858500" cy="4546800"/>
          </a:xfrm>
        </p:spPr>
        <p:txBody>
          <a:bodyPr/>
          <a:lstStyle>
            <a:lvl1pPr>
              <a:defRPr sz="1400">
                <a:solidFill>
                  <a:schemeClr val="accent3"/>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a:xfrm>
            <a:off x="647701" y="431800"/>
            <a:ext cx="10858500" cy="533400"/>
          </a:xfrm>
        </p:spPr>
        <p:txBody>
          <a:bodyPr/>
          <a:lstStyle/>
          <a:p>
            <a:r>
              <a:rPr lang="en-US" noProof="0"/>
              <a:t>Click to edit Master title style</a:t>
            </a:r>
          </a:p>
        </p:txBody>
      </p:sp>
      <p:sp>
        <p:nvSpPr>
          <p:cNvPr id="5" name="Content Placeholder 4">
            <a:extLst>
              <a:ext uri="{FF2B5EF4-FFF2-40B4-BE49-F238E27FC236}">
                <a16:creationId xmlns:a16="http://schemas.microsoft.com/office/drawing/2014/main" id="{E02C6732-0F39-4BF0-A455-99C3CB8FA765}"/>
              </a:ext>
            </a:extLst>
          </p:cNvPr>
          <p:cNvSpPr>
            <a:spLocks noGrp="1"/>
          </p:cNvSpPr>
          <p:nvPr>
            <p:ph sz="quarter" idx="11"/>
          </p:nvPr>
        </p:nvSpPr>
        <p:spPr>
          <a:xfrm>
            <a:off x="647700" y="0"/>
            <a:ext cx="10858500" cy="431800"/>
          </a:xfrm>
        </p:spPr>
        <p:txBody>
          <a:bodyPr anchor="ctr"/>
          <a:lstStyle>
            <a:lvl1pPr>
              <a:defRPr>
                <a:solidFill>
                  <a:srgbClr val="0091DA"/>
                </a:solidFill>
              </a:defRPr>
            </a:lvl1pPr>
          </a:lstStyle>
          <a:p>
            <a:pPr lvl="0"/>
            <a:r>
              <a:rPr lang="en-US"/>
              <a:t>Click to edit Master text styles</a:t>
            </a:r>
          </a:p>
        </p:txBody>
      </p:sp>
    </p:spTree>
    <p:extLst>
      <p:ext uri="{BB962C8B-B14F-4D97-AF65-F5344CB8AC3E}">
        <p14:creationId xmlns:p14="http://schemas.microsoft.com/office/powerpoint/2010/main" val="33347145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marL="306910" indent="-306910">
              <a:buClr>
                <a:schemeClr val="tx1"/>
              </a:buClr>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603251" y="274639"/>
            <a:ext cx="10972800" cy="646112"/>
          </a:xfrm>
        </p:spPr>
        <p:txBody>
          <a:bodyPr/>
          <a:lstStyle>
            <a:lvl1pPr>
              <a:defRPr sz="2667" cap="none">
                <a:solidFill>
                  <a:srgbClr val="0065A6"/>
                </a:solidFill>
              </a:defRPr>
            </a:lvl1pPr>
          </a:lstStyle>
          <a:p>
            <a:r>
              <a:rPr lang="en-US"/>
              <a:t>Click to edit master title style</a:t>
            </a:r>
          </a:p>
        </p:txBody>
      </p:sp>
      <p:sp>
        <p:nvSpPr>
          <p:cNvPr id="4" name="Slide Number Placeholder 5"/>
          <p:cNvSpPr>
            <a:spLocks noGrp="1"/>
          </p:cNvSpPr>
          <p:nvPr>
            <p:ph type="sldNum" sz="quarter" idx="10"/>
          </p:nvPr>
        </p:nvSpPr>
        <p:spPr>
          <a:ln/>
        </p:spPr>
        <p:txBody>
          <a:bodyPr/>
          <a:lstStyle>
            <a:lvl1pPr>
              <a:defRPr/>
            </a:lvl1pPr>
          </a:lstStyle>
          <a:p>
            <a:fld id="{38EC0547-4173-4FD2-B3AD-CE0209F6F09F}" type="slidenum">
              <a:rPr lang="en-US" altLang="en-US"/>
              <a:pPr/>
              <a:t>‹#›</a:t>
            </a:fld>
            <a:endParaRPr lang="en-US" altLang="en-US"/>
          </a:p>
        </p:txBody>
      </p:sp>
      <p:sp>
        <p:nvSpPr>
          <p:cNvPr id="5" name="Rectangle 7"/>
          <p:cNvSpPr>
            <a:spLocks noGrp="1" noChangeArrowheads="1"/>
          </p:cNvSpPr>
          <p:nvPr>
            <p:ph type="ftr" sz="quarter" idx="11"/>
          </p:nvPr>
        </p:nvSpPr>
        <p:spPr>
          <a:ln/>
        </p:spPr>
        <p:txBody>
          <a:bodyPr/>
          <a:lstStyle>
            <a:lvl1pPr>
              <a:defRPr/>
            </a:lvl1pPr>
          </a:lstStyle>
          <a:p>
            <a:r>
              <a:rPr lang="en-US" altLang="en-US"/>
              <a:t>Confidential, unpublished property of Cigna. Do not duplicate or distribute. For internal use only. Use and distribution limited solely to authorized personnel. © 2019 Cigna</a:t>
            </a:r>
          </a:p>
        </p:txBody>
      </p:sp>
    </p:spTree>
    <p:extLst>
      <p:ext uri="{BB962C8B-B14F-4D97-AF65-F5344CB8AC3E}">
        <p14:creationId xmlns:p14="http://schemas.microsoft.com/office/powerpoint/2010/main" val="13891354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Cover Letter">
    <p:spTree>
      <p:nvGrpSpPr>
        <p:cNvPr id="1" name=""/>
        <p:cNvGrpSpPr/>
        <p:nvPr/>
      </p:nvGrpSpPr>
      <p:grpSpPr>
        <a:xfrm>
          <a:off x="0" y="0"/>
          <a:ext cx="0" cy="0"/>
          <a:chOff x="0" y="0"/>
          <a:chExt cx="0" cy="0"/>
        </a:xfrm>
      </p:grpSpPr>
      <p:sp>
        <p:nvSpPr>
          <p:cNvPr id="19" name="Text Placeholder 8"/>
          <p:cNvSpPr>
            <a:spLocks noGrp="1"/>
          </p:cNvSpPr>
          <p:nvPr>
            <p:ph type="body" sz="quarter" idx="10"/>
          </p:nvPr>
        </p:nvSpPr>
        <p:spPr>
          <a:xfrm>
            <a:off x="1003200" y="2621280"/>
            <a:ext cx="4965192" cy="3683352"/>
          </a:xfrm>
        </p:spPr>
        <p:txBody>
          <a:bodyPr/>
          <a:lstStyle>
            <a:lvl1pPr>
              <a:spcAft>
                <a:spcPts val="600"/>
              </a:spcAft>
              <a:defRPr sz="900">
                <a:solidFill>
                  <a:schemeClr val="tx1"/>
                </a:solidFill>
              </a:defRPr>
            </a:lvl1pPr>
            <a:lvl2pPr>
              <a:spcAft>
                <a:spcPts val="600"/>
              </a:spcAft>
              <a:defRPr sz="900">
                <a:solidFill>
                  <a:schemeClr val="tx1"/>
                </a:solidFill>
              </a:defRPr>
            </a:lvl2pPr>
            <a:lvl3pPr>
              <a:spcAft>
                <a:spcPts val="600"/>
              </a:spcAft>
              <a:defRPr sz="900">
                <a:solidFill>
                  <a:schemeClr val="tx1"/>
                </a:solidFill>
              </a:defRPr>
            </a:lvl3pPr>
            <a:lvl4pPr>
              <a:spcAft>
                <a:spcPts val="600"/>
              </a:spcAft>
              <a:defRPr sz="900">
                <a:solidFill>
                  <a:schemeClr val="tx1"/>
                </a:solidFill>
              </a:defRPr>
            </a:lvl4pPr>
            <a:lvl5pPr>
              <a:spcAft>
                <a:spcPts val="600"/>
              </a:spcAft>
              <a:defRPr sz="9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p:cNvSpPr>
            <a:spLocks noGrp="1"/>
          </p:cNvSpPr>
          <p:nvPr>
            <p:ph type="body" sz="quarter" idx="11"/>
          </p:nvPr>
        </p:nvSpPr>
        <p:spPr>
          <a:xfrm>
            <a:off x="6229003" y="2621280"/>
            <a:ext cx="4965192" cy="3683352"/>
          </a:xfrm>
        </p:spPr>
        <p:txBody>
          <a:bodyPr vert="horz" lIns="0" tIns="0" rIns="0" bIns="0" rtlCol="0" anchor="t" anchorCtr="0">
            <a:noAutofit/>
          </a:bodyPr>
          <a:lstStyle>
            <a:lvl1pPr>
              <a:spcAft>
                <a:spcPts val="600"/>
              </a:spcAft>
              <a:defRPr lang="en-US" sz="900" noProof="0" dirty="0" smtClean="0">
                <a:solidFill>
                  <a:schemeClr val="tx1"/>
                </a:solidFill>
              </a:defRPr>
            </a:lvl1pPr>
            <a:lvl2pPr>
              <a:spcAft>
                <a:spcPts val="600"/>
              </a:spcAft>
              <a:defRPr lang="en-US" sz="900" noProof="0" dirty="0" smtClean="0">
                <a:solidFill>
                  <a:schemeClr val="tx1"/>
                </a:solidFill>
              </a:defRPr>
            </a:lvl2pPr>
            <a:lvl3pPr>
              <a:spcAft>
                <a:spcPts val="600"/>
              </a:spcAft>
              <a:defRPr lang="en-US" sz="900" noProof="0" dirty="0" smtClean="0">
                <a:solidFill>
                  <a:schemeClr val="tx1"/>
                </a:solidFill>
              </a:defRPr>
            </a:lvl3pPr>
            <a:lvl4pPr>
              <a:spcAft>
                <a:spcPts val="600"/>
              </a:spcAft>
              <a:defRPr lang="en-US" sz="900" noProof="0" dirty="0" smtClean="0">
                <a:solidFill>
                  <a:schemeClr val="tx1"/>
                </a:solidFill>
              </a:defRPr>
            </a:lvl4pPr>
            <a:lvl5pPr>
              <a:spcAft>
                <a:spcPts val="600"/>
              </a:spcAft>
              <a:defRPr lang="en-US" sz="900" noProof="0" dirty="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p:nvPr>
        </p:nvSpPr>
        <p:spPr>
          <a:xfrm>
            <a:off x="994834" y="1422400"/>
            <a:ext cx="4976284" cy="1069340"/>
          </a:xfrm>
        </p:spPr>
        <p:txBody>
          <a:bodyPr/>
          <a:lstStyle>
            <a:lvl1pPr>
              <a:spcAft>
                <a:spcPts val="600"/>
              </a:spcAft>
              <a:defRPr sz="900">
                <a:solidFill>
                  <a:schemeClr val="tx1"/>
                </a:solidFill>
              </a:defRPr>
            </a:lvl1pPr>
            <a:lvl2pPr>
              <a:spcAft>
                <a:spcPts val="600"/>
              </a:spcAft>
              <a:defRPr sz="900">
                <a:solidFill>
                  <a:schemeClr val="tx1"/>
                </a:solidFill>
              </a:defRPr>
            </a:lvl2pPr>
            <a:lvl3pPr>
              <a:spcAft>
                <a:spcPts val="600"/>
              </a:spcAft>
              <a:defRPr sz="900">
                <a:solidFill>
                  <a:schemeClr val="tx1"/>
                </a:solidFill>
              </a:defRPr>
            </a:lvl3pPr>
            <a:lvl4pPr>
              <a:spcAft>
                <a:spcPts val="600"/>
              </a:spcAft>
              <a:defRPr sz="900">
                <a:solidFill>
                  <a:schemeClr val="tx1"/>
                </a:solidFill>
              </a:defRPr>
            </a:lvl4pPr>
            <a:lvl5pPr>
              <a:spcAft>
                <a:spcPts val="600"/>
              </a:spcAft>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493132"/>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1598292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BAC95-9349-4031-A4DA-34CABDF082D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935" r="13804"/>
          <a:stretch/>
        </p:blipFill>
        <p:spPr>
          <a:xfrm>
            <a:off x="0" y="-1"/>
            <a:ext cx="12192000" cy="6858000"/>
          </a:xfrm>
          <a:prstGeom prst="rect">
            <a:avLst/>
          </a:prstGeom>
        </p:spPr>
      </p:pic>
      <p:sp>
        <p:nvSpPr>
          <p:cNvPr id="10" name="Freeform: Shape 9">
            <a:extLst>
              <a:ext uri="{FF2B5EF4-FFF2-40B4-BE49-F238E27FC236}">
                <a16:creationId xmlns:a16="http://schemas.microsoft.com/office/drawing/2014/main" id="{EE89B0A5-9CBE-4306-AB9D-737AFA1BBA88}"/>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7294451 w 12192000"/>
              <a:gd name="connsiteY5" fmla="*/ 373857 h 6858000"/>
              <a:gd name="connsiteX6" fmla="*/ 7294451 w 12192000"/>
              <a:gd name="connsiteY6" fmla="*/ 6366219 h 6858000"/>
              <a:gd name="connsiteX7" fmla="*/ 11402107 w 12192000"/>
              <a:gd name="connsiteY7" fmla="*/ 6366219 h 6858000"/>
              <a:gd name="connsiteX8" fmla="*/ 11402107 w 12192000"/>
              <a:gd name="connsiteY8" fmla="*/ 373857 h 6858000"/>
              <a:gd name="connsiteX9" fmla="*/ 7294451 w 12192000"/>
              <a:gd name="connsiteY9" fmla="*/ 3738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7294451" y="373857"/>
                </a:moveTo>
                <a:lnTo>
                  <a:pt x="7294451" y="6366219"/>
                </a:lnTo>
                <a:lnTo>
                  <a:pt x="11402107" y="6366219"/>
                </a:lnTo>
                <a:lnTo>
                  <a:pt x="11402107" y="373857"/>
                </a:lnTo>
                <a:lnTo>
                  <a:pt x="7294451" y="373857"/>
                </a:lnTo>
                <a:close/>
              </a:path>
            </a:pathLst>
          </a:custGeom>
          <a:gradFill>
            <a:gsLst>
              <a:gs pos="100000">
                <a:srgbClr val="1E49E2"/>
              </a:gs>
              <a:gs pos="0">
                <a:schemeClr val="accent5"/>
              </a:gs>
            </a:gsLst>
            <a:lin ang="0" scaled="0"/>
          </a:gradFill>
        </p:spPr>
        <p:txBody>
          <a:bodyPr vert="horz" lIns="180000" tIns="180000" rIns="180000" bIns="180000" rtlCol="0" anchor="t" anchorCtr="0">
            <a:noAutofit/>
          </a:bodyPr>
          <a:lstStyle/>
          <a:p>
            <a:pPr marR="0" lvl="0" indent="0" fontAlgn="auto">
              <a:lnSpc>
                <a:spcPct val="70000"/>
              </a:lnSpc>
              <a:spcBef>
                <a:spcPts val="0"/>
              </a:spcBef>
              <a:spcAft>
                <a:spcPts val="0"/>
              </a:spcAft>
              <a:buClrTx/>
              <a:buSzTx/>
              <a:buFontTx/>
              <a:buNone/>
              <a:tabLst/>
            </a:pPr>
            <a:endParaRPr kumimoji="0" lang="en-US" sz="8800" b="0" i="0" u="none" strike="noStrike" kern="0" cap="none" spc="0" normalizeH="0" baseline="0">
              <a:ln>
                <a:noFill/>
              </a:ln>
              <a:solidFill>
                <a:srgbClr val="FFFFFF"/>
              </a:solidFill>
              <a:effectLst/>
              <a:uLnTx/>
              <a:uFillTx/>
              <a:latin typeface="KPMG Bold" panose="020B0803030202040204" pitchFamily="34" charset="0"/>
            </a:endParaRPr>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295400"/>
            <a:ext cx="4676608"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467660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23EE304-3FCA-4CF8-84B4-178F6B5C57A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8476" y="371311"/>
            <a:ext cx="914400" cy="368346"/>
          </a:xfrm>
          <a:prstGeom prst="rect">
            <a:avLst/>
          </a:prstGeom>
        </p:spPr>
      </p:pic>
    </p:spTree>
    <p:custDataLst>
      <p:tags r:id="rId1"/>
    </p:custDataLst>
    <p:extLst>
      <p:ext uri="{BB962C8B-B14F-4D97-AF65-F5344CB8AC3E}">
        <p14:creationId xmlns:p14="http://schemas.microsoft.com/office/powerpoint/2010/main" val="30902956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BAC95-9349-4031-A4DA-34CABDF082D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935" r="13804"/>
          <a:stretch/>
        </p:blipFill>
        <p:spPr>
          <a:xfrm>
            <a:off x="0" y="-1"/>
            <a:ext cx="12192000" cy="6858000"/>
          </a:xfrm>
          <a:prstGeom prst="rect">
            <a:avLst/>
          </a:prstGeom>
        </p:spPr>
      </p:pic>
      <p:sp>
        <p:nvSpPr>
          <p:cNvPr id="10" name="Freeform: Shape 9">
            <a:extLst>
              <a:ext uri="{FF2B5EF4-FFF2-40B4-BE49-F238E27FC236}">
                <a16:creationId xmlns:a16="http://schemas.microsoft.com/office/drawing/2014/main" id="{EE89B0A5-9CBE-4306-AB9D-737AFA1BBA88}"/>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7294451 w 12192000"/>
              <a:gd name="connsiteY5" fmla="*/ 373857 h 6858000"/>
              <a:gd name="connsiteX6" fmla="*/ 7294451 w 12192000"/>
              <a:gd name="connsiteY6" fmla="*/ 6366219 h 6858000"/>
              <a:gd name="connsiteX7" fmla="*/ 11402107 w 12192000"/>
              <a:gd name="connsiteY7" fmla="*/ 6366219 h 6858000"/>
              <a:gd name="connsiteX8" fmla="*/ 11402107 w 12192000"/>
              <a:gd name="connsiteY8" fmla="*/ 373857 h 6858000"/>
              <a:gd name="connsiteX9" fmla="*/ 7294451 w 12192000"/>
              <a:gd name="connsiteY9" fmla="*/ 3738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7294451" y="373857"/>
                </a:moveTo>
                <a:lnTo>
                  <a:pt x="7294451" y="6366219"/>
                </a:lnTo>
                <a:lnTo>
                  <a:pt x="11402107" y="6366219"/>
                </a:lnTo>
                <a:lnTo>
                  <a:pt x="11402107" y="373857"/>
                </a:lnTo>
                <a:lnTo>
                  <a:pt x="7294451" y="373857"/>
                </a:lnTo>
                <a:close/>
              </a:path>
            </a:pathLst>
          </a:custGeom>
          <a:gradFill>
            <a:gsLst>
              <a:gs pos="100000">
                <a:srgbClr val="1E49E2"/>
              </a:gs>
              <a:gs pos="0">
                <a:schemeClr val="accent5"/>
              </a:gs>
            </a:gsLst>
            <a:lin ang="0" scaled="0"/>
          </a:gradFill>
        </p:spPr>
        <p:txBody>
          <a:bodyPr vert="horz" lIns="180000" tIns="180000" rIns="180000" bIns="180000" rtlCol="0" anchor="t" anchorCtr="0">
            <a:noAutofit/>
          </a:bodyPr>
          <a:lstStyle/>
          <a:p>
            <a:pPr marR="0" lvl="0" indent="0" fontAlgn="auto">
              <a:lnSpc>
                <a:spcPct val="70000"/>
              </a:lnSpc>
              <a:spcBef>
                <a:spcPts val="0"/>
              </a:spcBef>
              <a:spcAft>
                <a:spcPts val="0"/>
              </a:spcAft>
              <a:buClrTx/>
              <a:buSzTx/>
              <a:buFontTx/>
              <a:buNone/>
              <a:tabLst/>
            </a:pPr>
            <a:endParaRPr kumimoji="0" lang="en-US" sz="8800" b="0" i="0" u="none" strike="noStrike" kern="0" cap="none" spc="0" normalizeH="0" baseline="0">
              <a:ln>
                <a:noFill/>
              </a:ln>
              <a:solidFill>
                <a:srgbClr val="FFFFFF"/>
              </a:solidFill>
              <a:effectLst/>
              <a:uLnTx/>
              <a:uFillTx/>
              <a:latin typeface="KPMG Bold" panose="020B0803030202040204" pitchFamily="34" charset="0"/>
            </a:endParaRPr>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295400"/>
            <a:ext cx="4676608"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467660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23EE304-3FCA-4CF8-84B4-178F6B5C57A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8476" y="371311"/>
            <a:ext cx="914400" cy="368346"/>
          </a:xfrm>
          <a:prstGeom prst="rect">
            <a:avLst/>
          </a:prstGeom>
        </p:spPr>
      </p:pic>
    </p:spTree>
    <p:custDataLst>
      <p:tags r:id="rId1"/>
    </p:custDataLst>
    <p:extLst>
      <p:ext uri="{BB962C8B-B14F-4D97-AF65-F5344CB8AC3E}">
        <p14:creationId xmlns:p14="http://schemas.microsoft.com/office/powerpoint/2010/main" val="30902956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4" name="Picture 13" descr="A doctor talking to a patient&#10;&#10;Description automatically generated with medium confidence">
            <a:extLst>
              <a:ext uri="{FF2B5EF4-FFF2-40B4-BE49-F238E27FC236}">
                <a16:creationId xmlns:a16="http://schemas.microsoft.com/office/drawing/2014/main" id="{C0703176-302A-46C0-9C5B-8B9939AC88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1383" b="4327"/>
          <a:stretch/>
        </p:blipFill>
        <p:spPr>
          <a:xfrm>
            <a:off x="3048" y="1"/>
            <a:ext cx="12188952"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15" name="Rectangle: Rounded Corners 14">
            <a:extLst>
              <a:ext uri="{FF2B5EF4-FFF2-40B4-BE49-F238E27FC236}">
                <a16:creationId xmlns:a16="http://schemas.microsoft.com/office/drawing/2014/main" id="{B2040CD8-8F71-4EE4-8908-F8916784FCE6}"/>
              </a:ext>
            </a:extLst>
          </p:cNvPr>
          <p:cNvSpPr/>
          <p:nvPr userDrawn="1"/>
        </p:nvSpPr>
        <p:spPr>
          <a:xfrm>
            <a:off x="1400172" y="3931284"/>
            <a:ext cx="6360812"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845736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5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3" name="Picture 2" descr="A doctor with a stethoscope around his neck&#10;&#10;Description automatically generated">
            <a:extLst>
              <a:ext uri="{FF2B5EF4-FFF2-40B4-BE49-F238E27FC236}">
                <a16:creationId xmlns:a16="http://schemas.microsoft.com/office/drawing/2014/main" id="{A34CBEFE-EC24-4FE2-87F3-2DEC6823B3E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450" r="16150"/>
          <a:stretch/>
        </p:blipFill>
        <p:spPr>
          <a:xfrm>
            <a:off x="0" y="0"/>
            <a:ext cx="12192000"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9" name="Rectangle: Rounded Corners 8">
            <a:extLst>
              <a:ext uri="{FF2B5EF4-FFF2-40B4-BE49-F238E27FC236}">
                <a16:creationId xmlns:a16="http://schemas.microsoft.com/office/drawing/2014/main" id="{253614A6-D2FC-4550-8F80-5B808435D8E5}"/>
              </a:ext>
            </a:extLst>
          </p:cNvPr>
          <p:cNvSpPr/>
          <p:nvPr userDrawn="1"/>
        </p:nvSpPr>
        <p:spPr>
          <a:xfrm>
            <a:off x="1400172" y="3931284"/>
            <a:ext cx="6360812"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044811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0" name="Picture 9" descr="A hand holding an umbrella over a chess board&#10;&#10;Description automatically generated with low confidence">
            <a:extLst>
              <a:ext uri="{FF2B5EF4-FFF2-40B4-BE49-F238E27FC236}">
                <a16:creationId xmlns:a16="http://schemas.microsoft.com/office/drawing/2014/main" id="{723A54E2-7E87-4FA3-A3E3-BC74695DCCE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485" t="6484" r="21" b="23904"/>
          <a:stretch/>
        </p:blipFill>
        <p:spPr>
          <a:xfrm flipH="1">
            <a:off x="3048" y="1"/>
            <a:ext cx="12188952"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11" name="Rectangle: Rounded Corners 10">
            <a:extLst>
              <a:ext uri="{FF2B5EF4-FFF2-40B4-BE49-F238E27FC236}">
                <a16:creationId xmlns:a16="http://schemas.microsoft.com/office/drawing/2014/main" id="{F51AEB41-A43F-4DCD-ACAC-F69CA5F8BB49}"/>
              </a:ext>
            </a:extLst>
          </p:cNvPr>
          <p:cNvSpPr/>
          <p:nvPr userDrawn="1"/>
        </p:nvSpPr>
        <p:spPr>
          <a:xfrm>
            <a:off x="1400172" y="3931284"/>
            <a:ext cx="6217920"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654903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6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0D523-ABEF-496D-990D-1819159F514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7189" t="22541" b="24519"/>
          <a:stretch/>
        </p:blipFill>
        <p:spPr>
          <a:xfrm flipH="1">
            <a:off x="3048" y="0"/>
            <a:ext cx="12188952" cy="6858000"/>
          </a:xfrm>
          <a:prstGeom prst="rect">
            <a:avLst/>
          </a:prstGeom>
        </p:spPr>
      </p:pic>
      <p:sp>
        <p:nvSpPr>
          <p:cNvPr id="6" name="Rectangle 5">
            <a:extLst>
              <a:ext uri="{FF2B5EF4-FFF2-40B4-BE49-F238E27FC236}">
                <a16:creationId xmlns:a16="http://schemas.microsoft.com/office/drawing/2014/main" id="{B5D4C831-7783-4C1C-A2F3-1829B3E1188D}"/>
              </a:ext>
            </a:extLst>
          </p:cNvPr>
          <p:cNvSpPr>
            <a:spLocks/>
          </p:cNvSpPr>
          <p:nvPr userDrawn="1"/>
        </p:nvSpPr>
        <p:spPr>
          <a:xfrm>
            <a:off x="998476" y="971550"/>
            <a:ext cx="6164324" cy="4281964"/>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8800" b="0" i="0" u="none" strike="noStrike" kern="0" cap="none" spc="0" normalizeH="0" baseline="0" noProof="0">
              <a:ln>
                <a:noFill/>
              </a:ln>
              <a:solidFill>
                <a:srgbClr val="FFFFFF"/>
              </a:solidFill>
              <a:effectLst/>
              <a:uLnTx/>
              <a:uFillTx/>
              <a:latin typeface="KPMG Bold" panose="020B0803030202040204" pitchFamily="34" charset="0"/>
            </a:endParaRPr>
          </a:p>
        </p:txBody>
      </p:sp>
      <p:sp>
        <p:nvSpPr>
          <p:cNvPr id="7" name="Title 1">
            <a:extLst>
              <a:ext uri="{FF2B5EF4-FFF2-40B4-BE49-F238E27FC236}">
                <a16:creationId xmlns:a16="http://schemas.microsoft.com/office/drawing/2014/main" id="{B7E8FC15-92D7-419A-A50B-645AAC1A49B1}"/>
              </a:ext>
            </a:extLst>
          </p:cNvPr>
          <p:cNvSpPr>
            <a:spLocks noGrp="1"/>
          </p:cNvSpPr>
          <p:nvPr>
            <p:ph type="ctrTitle" hasCustomPrompt="1"/>
          </p:nvPr>
        </p:nvSpPr>
        <p:spPr>
          <a:xfrm>
            <a:off x="1381125" y="1838326"/>
            <a:ext cx="4260708" cy="1993900"/>
          </a:xfrm>
          <a:prstGeom prst="rect">
            <a:avLst/>
          </a:prstGeom>
        </p:spPr>
        <p:txBody>
          <a:bodyPr lIns="0" tIns="0" rIns="0" bIns="0" anchor="b"/>
          <a:lstStyle>
            <a:lvl1pPr algn="l">
              <a:lnSpc>
                <a:spcPts val="7200"/>
              </a:lnSpc>
              <a:defRPr sz="6600">
                <a:solidFill>
                  <a:schemeClr val="bg1"/>
                </a:solidFill>
                <a:latin typeface="KPMG Bold" panose="020B0803030202040204" pitchFamily="34" charset="0"/>
              </a:defRPr>
            </a:lvl1pPr>
          </a:lstStyle>
          <a:p>
            <a:r>
              <a:rPr lang="en-US"/>
              <a:t>Divider Title</a:t>
            </a:r>
          </a:p>
        </p:txBody>
      </p:sp>
      <p:sp>
        <p:nvSpPr>
          <p:cNvPr id="14" name="Rectangle: Rounded Corners 13">
            <a:extLst>
              <a:ext uri="{FF2B5EF4-FFF2-40B4-BE49-F238E27FC236}">
                <a16:creationId xmlns:a16="http://schemas.microsoft.com/office/drawing/2014/main" id="{37DBC410-0F51-48D8-AA46-6B9B66037CB9}"/>
              </a:ext>
            </a:extLst>
          </p:cNvPr>
          <p:cNvSpPr/>
          <p:nvPr userDrawn="1"/>
        </p:nvSpPr>
        <p:spPr>
          <a:xfrm>
            <a:off x="1400172" y="3931284"/>
            <a:ext cx="6217920" cy="44805"/>
          </a:xfrm>
          <a:prstGeom prst="roundRect">
            <a:avLst>
              <a:gd name="adj" fmla="val 50000"/>
            </a:avLst>
          </a:prstGeom>
          <a:gradFill flip="none" rotWithShape="1">
            <a:gsLst>
              <a:gs pos="3000">
                <a:schemeClr val="bg1">
                  <a:lumMod val="95000"/>
                </a:schemeClr>
              </a:gs>
              <a:gs pos="95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3093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741301" y="732868"/>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8" name="Graphic 7">
            <a:extLst>
              <a:ext uri="{FF2B5EF4-FFF2-40B4-BE49-F238E27FC236}">
                <a16:creationId xmlns:a16="http://schemas.microsoft.com/office/drawing/2014/main" id="{20418D56-2AD4-4649-A855-7B7DABEE4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89910" y="736722"/>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lvl1pPr>
              <a:defRPr sz="3600"/>
            </a:lvl1pPr>
          </a:lstStyle>
          <a:p>
            <a:r>
              <a:rPr lang="en-US"/>
              <a:t>Click to edit Master title style</a:t>
            </a:r>
            <a:endParaRPr lang="en-GB"/>
          </a:p>
        </p:txBody>
      </p:sp>
    </p:spTree>
    <p:custDataLst>
      <p:tags r:id="rId1"/>
    </p:custDataLst>
    <p:extLst>
      <p:ext uri="{BB962C8B-B14F-4D97-AF65-F5344CB8AC3E}">
        <p14:creationId xmlns:p14="http://schemas.microsoft.com/office/powerpoint/2010/main" val="1086707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cxnSp>
        <p:nvCxnSpPr>
          <p:cNvPr id="3" name="Straight Connector 2">
            <a:extLst>
              <a:ext uri="{FF2B5EF4-FFF2-40B4-BE49-F238E27FC236}">
                <a16:creationId xmlns:a16="http://schemas.microsoft.com/office/drawing/2014/main" id="{6DDAB42B-E270-457B-9A73-456187F03892}"/>
              </a:ext>
            </a:extLst>
          </p:cNvPr>
          <p:cNvCxnSpPr/>
          <p:nvPr userDrawn="1"/>
        </p:nvCxnSpPr>
        <p:spPr>
          <a:xfrm>
            <a:off x="3220720" y="1466153"/>
            <a:ext cx="0" cy="476630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276286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Cover Letter">
    <p:spTree>
      <p:nvGrpSpPr>
        <p:cNvPr id="1" name=""/>
        <p:cNvGrpSpPr/>
        <p:nvPr/>
      </p:nvGrpSpPr>
      <p:grpSpPr>
        <a:xfrm>
          <a:off x="0" y="0"/>
          <a:ext cx="0" cy="0"/>
          <a:chOff x="0" y="0"/>
          <a:chExt cx="0" cy="0"/>
        </a:xfrm>
      </p:grpSpPr>
      <p:sp>
        <p:nvSpPr>
          <p:cNvPr id="10" name="Text Placeholder 8"/>
          <p:cNvSpPr>
            <a:spLocks noGrp="1"/>
          </p:cNvSpPr>
          <p:nvPr>
            <p:ph type="body" sz="quarter" idx="10"/>
          </p:nvPr>
        </p:nvSpPr>
        <p:spPr>
          <a:xfrm>
            <a:off x="717356" y="1696443"/>
            <a:ext cx="8578809" cy="3683352"/>
          </a:xfrm>
        </p:spPr>
        <p:txBody>
          <a:bodyPr/>
          <a:lstStyle>
            <a:lvl1pPr>
              <a:lnSpc>
                <a:spcPct val="100000"/>
              </a:lnSpc>
              <a:spcAft>
                <a:spcPts val="1200"/>
              </a:spcAft>
              <a:defRPr sz="900">
                <a:solidFill>
                  <a:schemeClr val="tx1"/>
                </a:solidFill>
              </a:defRPr>
            </a:lvl1pPr>
            <a:lvl2pPr>
              <a:lnSpc>
                <a:spcPct val="100000"/>
              </a:lnSpc>
              <a:spcAft>
                <a:spcPts val="1200"/>
              </a:spcAft>
              <a:defRPr sz="900">
                <a:solidFill>
                  <a:schemeClr val="tx1"/>
                </a:solidFill>
              </a:defRPr>
            </a:lvl2pPr>
            <a:lvl3pPr>
              <a:lnSpc>
                <a:spcPct val="100000"/>
              </a:lnSpc>
              <a:spcAft>
                <a:spcPts val="600"/>
              </a:spcAft>
              <a:defRPr sz="900">
                <a:solidFill>
                  <a:schemeClr val="tx1"/>
                </a:solidFill>
              </a:defRPr>
            </a:lvl3pPr>
            <a:lvl4pPr>
              <a:lnSpc>
                <a:spcPct val="100000"/>
              </a:lnSpc>
              <a:spcAft>
                <a:spcPts val="600"/>
              </a:spcAft>
              <a:defRPr sz="900">
                <a:solidFill>
                  <a:schemeClr val="tx1"/>
                </a:solidFill>
              </a:defRPr>
            </a:lvl4pPr>
            <a:lvl5pPr>
              <a:lnSpc>
                <a:spcPct val="100000"/>
              </a:lnSpc>
              <a:spcAft>
                <a:spcPts val="600"/>
              </a:spcAft>
              <a:defRPr sz="9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object 4"/>
          <p:cNvSpPr txBox="1"/>
          <p:nvPr userDrawn="1"/>
        </p:nvSpPr>
        <p:spPr>
          <a:xfrm>
            <a:off x="3603059" y="253014"/>
            <a:ext cx="1425787" cy="369332"/>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 LLP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200 East Randolph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Suite 5500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Chicago, IL 60601</a:t>
            </a:r>
            <a:endPar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4" name="object 5"/>
          <p:cNvSpPr txBox="1"/>
          <p:nvPr userDrawn="1"/>
        </p:nvSpPr>
        <p:spPr>
          <a:xfrm>
            <a:off x="6229003" y="253015"/>
            <a:ext cx="1661550" cy="276999"/>
          </a:xfrm>
          <a:prstGeom prst="rect">
            <a:avLst/>
          </a:prstGeom>
        </p:spPr>
        <p:txBody>
          <a:bodyPr vert="horz" wrap="square" lIns="0" tIns="0" rIns="0" bIns="0" rtlCol="0">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Tel	+ 1 312--665-1000</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Fax	+ 1 312-665-6000</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kpmg.com</a:t>
            </a:r>
          </a:p>
        </p:txBody>
      </p:sp>
      <p:sp>
        <p:nvSpPr>
          <p:cNvPr id="18" name="object 3"/>
          <p:cNvSpPr txBox="1"/>
          <p:nvPr userDrawn="1"/>
        </p:nvSpPr>
        <p:spPr>
          <a:xfrm>
            <a:off x="4404360" y="6432874"/>
            <a:ext cx="3383280" cy="153888"/>
          </a:xfrm>
          <a:prstGeom prst="rect">
            <a:avLst/>
          </a:prstGeom>
        </p:spPr>
        <p:txBody>
          <a:bodyPr vert="horz" wrap="square" lIns="0" tIns="0" rIns="0" bIns="0" rtlCol="0">
            <a:spAutoFit/>
          </a:bodyPr>
          <a:lstStyle/>
          <a:p>
            <a:pPr marL="12700" marR="5080" lvl="0" indent="0" algn="l" defTabSz="914400" rtl="0" eaLnBrk="1" fontAlgn="auto" latinLnBrk="0" hangingPunct="1">
              <a:lnSpc>
                <a:spcPts val="575"/>
              </a:lnSpc>
              <a:spcBef>
                <a:spcPts val="0"/>
              </a:spcBef>
              <a:spcAft>
                <a:spcPts val="0"/>
              </a:spcAft>
              <a:buClrTx/>
              <a:buSzTx/>
              <a:buFontTx/>
              <a:buNone/>
              <a:tabLst/>
              <a:defRPr/>
            </a:pPr>
            <a:r>
              <a:rPr kumimoji="0" lang="en-US"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rPr>
              <a:t>KPMG LLP, a Delaware limited liability partnership and a member firm of the KPMG global organization of independent member firms affiliated with KPMG International Limited, a private English company limited by guarantee.</a:t>
            </a:r>
            <a:endParaRPr kumimoji="0"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endParaRPr>
          </a:p>
        </p:txBody>
      </p:sp>
      <p:sp>
        <p:nvSpPr>
          <p:cNvPr id="22" name="Text Placeholder 8"/>
          <p:cNvSpPr>
            <a:spLocks noGrp="1"/>
          </p:cNvSpPr>
          <p:nvPr>
            <p:ph type="body" sz="quarter" idx="13"/>
          </p:nvPr>
        </p:nvSpPr>
        <p:spPr>
          <a:xfrm>
            <a:off x="719624" y="854227"/>
            <a:ext cx="4976284" cy="733360"/>
          </a:xfrm>
        </p:spPr>
        <p:txBody>
          <a:bodyPr/>
          <a:lstStyle>
            <a:lvl1pPr>
              <a:lnSpc>
                <a:spcPct val="100000"/>
              </a:lnSpc>
              <a:spcAft>
                <a:spcPts val="0"/>
              </a:spcAft>
              <a:defRPr sz="900">
                <a:solidFill>
                  <a:schemeClr val="tx1"/>
                </a:solidFill>
              </a:defRPr>
            </a:lvl1pPr>
            <a:lvl2pPr>
              <a:lnSpc>
                <a:spcPct val="100000"/>
              </a:lnSpc>
              <a:spcAft>
                <a:spcPts val="0"/>
              </a:spcAft>
              <a:defRPr sz="900">
                <a:solidFill>
                  <a:schemeClr val="tx1"/>
                </a:solidFill>
              </a:defRPr>
            </a:lvl2pPr>
            <a:lvl3pPr>
              <a:lnSpc>
                <a:spcPct val="100000"/>
              </a:lnSpc>
              <a:spcAft>
                <a:spcPts val="0"/>
              </a:spcAft>
              <a:defRPr sz="900">
                <a:solidFill>
                  <a:schemeClr val="tx1"/>
                </a:solidFill>
              </a:defRPr>
            </a:lvl3pPr>
            <a:lvl4pPr>
              <a:lnSpc>
                <a:spcPct val="100000"/>
              </a:lnSpc>
              <a:spcAft>
                <a:spcPts val="0"/>
              </a:spcAft>
              <a:defRPr sz="900">
                <a:solidFill>
                  <a:schemeClr val="tx1"/>
                </a:solidFill>
              </a:defRPr>
            </a:lvl4pPr>
            <a:lvl5pPr>
              <a:lnSpc>
                <a:spcPct val="100000"/>
              </a:lnSpc>
              <a:spcAft>
                <a:spcPts val="0"/>
              </a:spcAft>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reeform 19"/>
          <p:cNvSpPr>
            <a:spLocks noEditPoints="1"/>
          </p:cNvSpPr>
          <p:nvPr userDrawn="1"/>
        </p:nvSpPr>
        <p:spPr bwMode="auto">
          <a:xfrm>
            <a:off x="719624" y="253014"/>
            <a:ext cx="795528" cy="32004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0E14858C-0512-4D4E-988C-6DBA9185FD60}"/>
              </a:ext>
            </a:extLst>
          </p:cNvPr>
          <p:cNvGrpSpPr/>
          <p:nvPr userDrawn="1"/>
        </p:nvGrpSpPr>
        <p:grpSpPr>
          <a:xfrm>
            <a:off x="9556046" y="0"/>
            <a:ext cx="2635955" cy="6858000"/>
            <a:chOff x="9556046" y="0"/>
            <a:chExt cx="2635955" cy="6858000"/>
          </a:xfrm>
        </p:grpSpPr>
        <p:pic>
          <p:nvPicPr>
            <p:cNvPr id="15" name="Picture 14">
              <a:extLst>
                <a:ext uri="{FF2B5EF4-FFF2-40B4-BE49-F238E27FC236}">
                  <a16:creationId xmlns:a16="http://schemas.microsoft.com/office/drawing/2014/main" id="{AA00CCA7-AB0F-49D4-9D46-5406737189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89" t="-1" r="64263" b="309"/>
            <a:stretch/>
          </p:blipFill>
          <p:spPr>
            <a:xfrm>
              <a:off x="9923647" y="0"/>
              <a:ext cx="2268354" cy="6858000"/>
            </a:xfrm>
            <a:prstGeom prst="rect">
              <a:avLst/>
            </a:prstGeom>
          </p:spPr>
        </p:pic>
        <p:grpSp>
          <p:nvGrpSpPr>
            <p:cNvPr id="17" name="Group 16">
              <a:extLst>
                <a:ext uri="{FF2B5EF4-FFF2-40B4-BE49-F238E27FC236}">
                  <a16:creationId xmlns:a16="http://schemas.microsoft.com/office/drawing/2014/main" id="{8B242C82-6032-43D8-B928-6294D8F433DB}"/>
                </a:ext>
              </a:extLst>
            </p:cNvPr>
            <p:cNvGrpSpPr/>
            <p:nvPr/>
          </p:nvGrpSpPr>
          <p:grpSpPr>
            <a:xfrm>
              <a:off x="9556046" y="790494"/>
              <a:ext cx="2212962" cy="5438872"/>
              <a:chOff x="9556046" y="790494"/>
              <a:chExt cx="2212962" cy="5438872"/>
            </a:xfrm>
          </p:grpSpPr>
          <p:sp>
            <p:nvSpPr>
              <p:cNvPr id="20" name="object 36">
                <a:extLst>
                  <a:ext uri="{FF2B5EF4-FFF2-40B4-BE49-F238E27FC236}">
                    <a16:creationId xmlns:a16="http://schemas.microsoft.com/office/drawing/2014/main" id="{203909D3-C764-43CD-80D7-FD116ECBC1F9}"/>
                  </a:ext>
                </a:extLst>
              </p:cNvPr>
              <p:cNvSpPr txBox="1"/>
              <p:nvPr/>
            </p:nvSpPr>
            <p:spPr>
              <a:xfrm>
                <a:off x="10549286" y="790494"/>
                <a:ext cx="1082385" cy="627736"/>
              </a:xfrm>
              <a:prstGeom prst="rect">
                <a:avLst/>
              </a:prstGeom>
            </p:spPr>
            <p:txBody>
              <a:bodyPr vert="horz" wrap="square" lIns="0" tIns="12065" rIns="0" bIns="0" rtlCol="0">
                <a:spAutoFit/>
              </a:bodyPr>
              <a:lstStyle/>
              <a:p>
                <a:pPr marL="12700" marR="0" lvl="0" indent="0" algn="l" defTabSz="914400" rtl="0" eaLnBrk="1" fontAlgn="auto" latinLnBrk="0" hangingPunct="1">
                  <a:lnSpc>
                    <a:spcPts val="2400"/>
                  </a:lnSpc>
                  <a:spcBef>
                    <a:spcPts val="95"/>
                  </a:spcBef>
                  <a:spcAft>
                    <a:spcPts val="0"/>
                  </a:spcAft>
                  <a:buClrTx/>
                  <a:buSzTx/>
                  <a:buFontTx/>
                  <a:buNone/>
                  <a:tabLst/>
                  <a:defRPr/>
                </a:pPr>
                <a:r>
                  <a:rPr kumimoji="0" lang="en-US" sz="2400" b="1" i="0" u="none" strike="noStrike" kern="1200" cap="none" spc="-5" normalizeH="0" baseline="0" noProof="0">
                    <a:ln>
                      <a:noFill/>
                    </a:ln>
                    <a:solidFill>
                      <a:prstClr val="white"/>
                    </a:solidFill>
                    <a:effectLst/>
                    <a:uLnTx/>
                    <a:uFillTx/>
                    <a:latin typeface="KPMG Bold" panose="020B0803030202040204" pitchFamily="34" charset="0"/>
                    <a:ea typeface="+mn-ea"/>
                    <a:cs typeface="Arial"/>
                  </a:rPr>
                  <a:t>Our </a:t>
                </a:r>
                <a:r>
                  <a:rPr kumimoji="0" lang="en-US" sz="2400" b="1" i="0" u="none" strike="noStrike" kern="1200" cap="none" spc="-10" normalizeH="0" baseline="0" noProof="0">
                    <a:ln>
                      <a:noFill/>
                    </a:ln>
                    <a:solidFill>
                      <a:prstClr val="white"/>
                    </a:solidFill>
                    <a:effectLst/>
                    <a:uLnTx/>
                    <a:uFillTx/>
                    <a:latin typeface="KPMG Bold" panose="020B0803030202040204" pitchFamily="34" charset="0"/>
                    <a:ea typeface="+mn-ea"/>
                    <a:cs typeface="Arial"/>
                  </a:rPr>
                  <a:t>promise to you</a:t>
                </a:r>
                <a:endParaRPr kumimoji="0" lang="en-US" sz="2400" b="0" i="0" u="none" strike="noStrike" kern="1200" cap="none" spc="0" normalizeH="0" baseline="0" noProof="0">
                  <a:ln>
                    <a:noFill/>
                  </a:ln>
                  <a:solidFill>
                    <a:prstClr val="white"/>
                  </a:solidFill>
                  <a:effectLst/>
                  <a:uLnTx/>
                  <a:uFillTx/>
                  <a:latin typeface="KPMG Bold" panose="020B0803030202040204" pitchFamily="34" charset="0"/>
                  <a:ea typeface="+mn-ea"/>
                  <a:cs typeface="Arial"/>
                </a:endParaRPr>
              </a:p>
            </p:txBody>
          </p:sp>
          <p:sp>
            <p:nvSpPr>
              <p:cNvPr id="21" name="Oval 20">
                <a:extLst>
                  <a:ext uri="{FF2B5EF4-FFF2-40B4-BE49-F238E27FC236}">
                    <a16:creationId xmlns:a16="http://schemas.microsoft.com/office/drawing/2014/main" id="{ADAD211E-5965-4DD3-AE88-B9D859539764}"/>
                  </a:ext>
                </a:extLst>
              </p:cNvPr>
              <p:cNvSpPr/>
              <p:nvPr/>
            </p:nvSpPr>
            <p:spPr>
              <a:xfrm>
                <a:off x="9556046" y="1530899"/>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3" name="object 23">
                <a:extLst>
                  <a:ext uri="{FF2B5EF4-FFF2-40B4-BE49-F238E27FC236}">
                    <a16:creationId xmlns:a16="http://schemas.microsoft.com/office/drawing/2014/main" id="{4BC48B10-B925-4AB6-8AD6-9E867EC5C395}"/>
                  </a:ext>
                </a:extLst>
              </p:cNvPr>
              <p:cNvSpPr txBox="1"/>
              <p:nvPr/>
            </p:nvSpPr>
            <p:spPr>
              <a:xfrm>
                <a:off x="10488848" y="5668238"/>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We’re on your side all the way.</a:t>
                </a:r>
                <a:endParaRPr kumimoji="0" lang="en-US" sz="1200" b="0" i="0" u="none" strike="noStrike" kern="1200" cap="none" spc="0" normalizeH="0" baseline="0" noProof="0">
                  <a:ln>
                    <a:noFill/>
                  </a:ln>
                  <a:solidFill>
                    <a:prstClr val="white"/>
                  </a:solidFill>
                  <a:effectLst/>
                  <a:uLnTx/>
                  <a:uFillTx/>
                  <a:latin typeface="Arial"/>
                  <a:ea typeface="+mn-ea"/>
                  <a:cs typeface="Arial"/>
                </a:endParaRPr>
              </a:p>
            </p:txBody>
          </p:sp>
          <p:sp>
            <p:nvSpPr>
              <p:cNvPr id="24" name="Oval 23">
                <a:extLst>
                  <a:ext uri="{FF2B5EF4-FFF2-40B4-BE49-F238E27FC236}">
                    <a16:creationId xmlns:a16="http://schemas.microsoft.com/office/drawing/2014/main" id="{80001172-094C-4289-8E57-23F629E54937}"/>
                  </a:ext>
                </a:extLst>
              </p:cNvPr>
              <p:cNvSpPr/>
              <p:nvPr/>
            </p:nvSpPr>
            <p:spPr>
              <a:xfrm>
                <a:off x="9556046" y="4504730"/>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5" name="object 33">
                <a:extLst>
                  <a:ext uri="{FF2B5EF4-FFF2-40B4-BE49-F238E27FC236}">
                    <a16:creationId xmlns:a16="http://schemas.microsoft.com/office/drawing/2014/main" id="{62E967F6-4D96-4D94-BC19-0C9EFBB572BC}"/>
                  </a:ext>
                </a:extLst>
              </p:cNvPr>
              <p:cNvSpPr txBox="1"/>
              <p:nvPr/>
            </p:nvSpPr>
            <p:spPr>
              <a:xfrm>
                <a:off x="10488848" y="2680151"/>
                <a:ext cx="1280160" cy="369332"/>
              </a:xfrm>
              <a:prstGeom prst="rect">
                <a:avLst/>
              </a:prstGeom>
            </p:spPr>
            <p:txBody>
              <a:bodyPr vert="horz" wrap="square" lIns="0" tIns="0" rIns="0" bIns="0" rtlCol="0" anchor="ctr">
                <a:spAutoFit/>
              </a:bodyPr>
              <a:lstStyle/>
              <a:p>
                <a:pPr marL="0" marR="5969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5" normalizeH="0" baseline="0" noProof="0">
                    <a:ln>
                      <a:noFill/>
                    </a:ln>
                    <a:solidFill>
                      <a:prstClr val="white"/>
                    </a:solidFill>
                    <a:effectLst/>
                    <a:uLnTx/>
                    <a:uFillTx/>
                    <a:latin typeface="Arial"/>
                    <a:ea typeface="+mn-ea"/>
                    <a:cs typeface="Arial"/>
                  </a:rPr>
                  <a:t>We deliver</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results</a:t>
                </a:r>
                <a:r>
                  <a:rPr kumimoji="0" sz="1200" b="0" i="0" u="none" strike="noStrike" kern="1200" cap="none" spc="-90"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that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matter.</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6" name="Oval 25">
                <a:extLst>
                  <a:ext uri="{FF2B5EF4-FFF2-40B4-BE49-F238E27FC236}">
                    <a16:creationId xmlns:a16="http://schemas.microsoft.com/office/drawing/2014/main" id="{F8E56009-5415-4302-A506-794396760132}"/>
                  </a:ext>
                </a:extLst>
              </p:cNvPr>
              <p:cNvSpPr/>
              <p:nvPr/>
            </p:nvSpPr>
            <p:spPr>
              <a:xfrm>
                <a:off x="9556046" y="252217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7" name="object 35">
                <a:extLst>
                  <a:ext uri="{FF2B5EF4-FFF2-40B4-BE49-F238E27FC236}">
                    <a16:creationId xmlns:a16="http://schemas.microsoft.com/office/drawing/2014/main" id="{A8F473D2-B858-42DD-B29D-A63C8A857518}"/>
                  </a:ext>
                </a:extLst>
              </p:cNvPr>
              <p:cNvSpPr txBox="1"/>
              <p:nvPr/>
            </p:nvSpPr>
            <p:spPr>
              <a:xfrm>
                <a:off x="10488848" y="4637196"/>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a:t>
                </a:r>
                <a:r>
                  <a:rPr kumimoji="0" sz="1200" b="0" i="0" u="none" strike="noStrike" kern="1200" cap="none" spc="-5" normalizeH="0" baseline="0" noProof="0">
                    <a:ln>
                      <a:noFill/>
                    </a:ln>
                    <a:solidFill>
                      <a:prstClr val="white"/>
                    </a:solidFill>
                    <a:effectLst/>
                    <a:uLnTx/>
                    <a:uFillTx/>
                    <a:latin typeface="Arial"/>
                    <a:ea typeface="+mn-ea"/>
                    <a:cs typeface="Arial"/>
                  </a:rPr>
                  <a:t>e get the</a:t>
                </a:r>
                <a:r>
                  <a:rPr kumimoji="0" sz="1200" b="0" i="0" u="none" strike="noStrike" kern="1200" cap="none" spc="-7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best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out of</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technology.</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8" name="Oval 27">
                <a:extLst>
                  <a:ext uri="{FF2B5EF4-FFF2-40B4-BE49-F238E27FC236}">
                    <a16:creationId xmlns:a16="http://schemas.microsoft.com/office/drawing/2014/main" id="{EA468404-2CB2-49B5-A984-7F8373DF2CFC}"/>
                  </a:ext>
                </a:extLst>
              </p:cNvPr>
              <p:cNvSpPr/>
              <p:nvPr/>
            </p:nvSpPr>
            <p:spPr>
              <a:xfrm>
                <a:off x="9556046" y="3513453"/>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49725CC7-D209-4832-B671-A7FA94938E1D}"/>
                  </a:ext>
                </a:extLst>
              </p:cNvPr>
              <p:cNvSpPr txBox="1"/>
              <p:nvPr/>
            </p:nvSpPr>
            <p:spPr>
              <a:xfrm>
                <a:off x="10488848" y="1666807"/>
                <a:ext cx="1280160" cy="369332"/>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 how </a:t>
                </a:r>
                <a:r>
                  <a:rPr kumimoji="0" lang="en-US" sz="1200" b="0" i="0" u="none" strike="noStrike" kern="1200" cap="none" spc="-10" normalizeH="0" baseline="0" noProof="0">
                    <a:ln>
                      <a:noFill/>
                    </a:ln>
                    <a:solidFill>
                      <a:prstClr val="white"/>
                    </a:solidFill>
                    <a:effectLst/>
                    <a:uLnTx/>
                    <a:uFillTx/>
                    <a:latin typeface="Arial"/>
                    <a:ea typeface="+mn-ea"/>
                    <a:cs typeface="Arial"/>
                  </a:rPr>
                  <a:t>your</a:t>
                </a:r>
                <a:r>
                  <a:rPr kumimoji="0" lang="en-US" sz="1200" b="0" i="0" u="none" strike="noStrike" kern="1200" cap="none" spc="-7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business works.</a:t>
                </a:r>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30" name="Oval 29">
                <a:extLst>
                  <a:ext uri="{FF2B5EF4-FFF2-40B4-BE49-F238E27FC236}">
                    <a16:creationId xmlns:a16="http://schemas.microsoft.com/office/drawing/2014/main" id="{043D8259-6779-4AF2-981A-BB9025545A6C}"/>
                  </a:ext>
                </a:extLst>
              </p:cNvPr>
              <p:cNvSpPr/>
              <p:nvPr/>
            </p:nvSpPr>
            <p:spPr>
              <a:xfrm>
                <a:off x="9556046" y="549600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E549F2AF-1E8C-4433-BDAB-012944855B24}"/>
                  </a:ext>
                </a:extLst>
              </p:cNvPr>
              <p:cNvSpPr txBox="1"/>
              <p:nvPr/>
            </p:nvSpPr>
            <p:spPr>
              <a:xfrm>
                <a:off x="10488848" y="3642709"/>
                <a:ext cx="1280160" cy="369332"/>
              </a:xfrm>
              <a:prstGeom prst="rect">
                <a:avLst/>
              </a:prstGeom>
              <a:noFill/>
            </p:spPr>
            <p:txBody>
              <a:bodyPr wrap="square" lIns="0" tIns="0" rIns="0" bIns="0" anchor="ctr">
                <a:spAutoFit/>
              </a:bodyPr>
              <a:lstStyle/>
              <a:p>
                <a:pPr marL="12700" marR="5080" lvl="0" indent="0" algn="l" defTabSz="914400" rtl="0" eaLnBrk="1" fontAlgn="auto" latinLnBrk="0" hangingPunct="1">
                  <a:lnSpc>
                    <a:spcPct val="100000"/>
                  </a:lnSpc>
                  <a:spcBef>
                    <a:spcPts val="52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a:t>
                </a:r>
                <a:r>
                  <a:rPr kumimoji="0" lang="en-US" sz="1200" b="0" i="0" u="none" strike="noStrike" kern="1200" cap="none" spc="-9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how to get things done.</a:t>
                </a:r>
                <a:endParaRPr kumimoji="0" lang="en-US" sz="2800" b="0" i="0" u="none" strike="noStrike" kern="1200" cap="none" spc="0" normalizeH="0" baseline="0" noProof="0">
                  <a:ln>
                    <a:noFill/>
                  </a:ln>
                  <a:solidFill>
                    <a:prstClr val="white"/>
                  </a:solidFill>
                  <a:effectLst/>
                  <a:uLnTx/>
                  <a:uFillTx/>
                  <a:latin typeface="Arial"/>
                  <a:ea typeface="+mn-ea"/>
                  <a:cs typeface="+mn-cs"/>
                </a:endParaRPr>
              </a:p>
            </p:txBody>
          </p:sp>
          <p:pic>
            <p:nvPicPr>
              <p:cNvPr id="32" name="Graphic 31">
                <a:extLst>
                  <a:ext uri="{FF2B5EF4-FFF2-40B4-BE49-F238E27FC236}">
                    <a16:creationId xmlns:a16="http://schemas.microsoft.com/office/drawing/2014/main" id="{65F7C3F7-390D-42E8-BED3-E555E26DC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4205" y="5668238"/>
                <a:ext cx="397042" cy="365760"/>
              </a:xfrm>
              <a:prstGeom prst="rect">
                <a:avLst/>
              </a:prstGeom>
            </p:spPr>
          </p:pic>
          <p:pic>
            <p:nvPicPr>
              <p:cNvPr id="33" name="Graphic 32">
                <a:extLst>
                  <a:ext uri="{FF2B5EF4-FFF2-40B4-BE49-F238E27FC236}">
                    <a16:creationId xmlns:a16="http://schemas.microsoft.com/office/drawing/2014/main" id="{BCDAF91A-0915-4BB5-B9E3-B2C3B0C06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4205" y="4638981"/>
                <a:ext cx="397042" cy="365760"/>
              </a:xfrm>
              <a:prstGeom prst="rect">
                <a:avLst/>
              </a:prstGeom>
            </p:spPr>
          </p:pic>
          <p:pic>
            <p:nvPicPr>
              <p:cNvPr id="34" name="Graphic 33">
                <a:extLst>
                  <a:ext uri="{FF2B5EF4-FFF2-40B4-BE49-F238E27FC236}">
                    <a16:creationId xmlns:a16="http://schemas.microsoft.com/office/drawing/2014/main" id="{758F3983-1E2D-4306-B8BC-5D57AC7949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4205" y="1696443"/>
                <a:ext cx="397042" cy="365760"/>
              </a:xfrm>
              <a:prstGeom prst="rect">
                <a:avLst/>
              </a:prstGeom>
            </p:spPr>
          </p:pic>
          <p:pic>
            <p:nvPicPr>
              <p:cNvPr id="35" name="Graphic 34">
                <a:extLst>
                  <a:ext uri="{FF2B5EF4-FFF2-40B4-BE49-F238E27FC236}">
                    <a16:creationId xmlns:a16="http://schemas.microsoft.com/office/drawing/2014/main" id="{601CD050-F124-43FB-9F52-2ABC2DB24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652" y="2681936"/>
                <a:ext cx="397042" cy="365760"/>
              </a:xfrm>
              <a:prstGeom prst="rect">
                <a:avLst/>
              </a:prstGeom>
            </p:spPr>
          </p:pic>
          <p:pic>
            <p:nvPicPr>
              <p:cNvPr id="36" name="Graphic 35">
                <a:extLst>
                  <a:ext uri="{FF2B5EF4-FFF2-40B4-BE49-F238E27FC236}">
                    <a16:creationId xmlns:a16="http://schemas.microsoft.com/office/drawing/2014/main" id="{1D36BC7A-01D8-4483-AF24-6793E13FEE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5126" y="3644494"/>
                <a:ext cx="397042" cy="365760"/>
              </a:xfrm>
              <a:prstGeom prst="rect">
                <a:avLst/>
              </a:prstGeom>
            </p:spPr>
          </p:pic>
        </p:grpSp>
      </p:grpSp>
    </p:spTree>
    <p:custDataLst>
      <p:tags r:id="rId1"/>
    </p:custDataLst>
    <p:extLst>
      <p:ext uri="{BB962C8B-B14F-4D97-AF65-F5344CB8AC3E}">
        <p14:creationId xmlns:p14="http://schemas.microsoft.com/office/powerpoint/2010/main" val="17168222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Cover Letter">
    <p:spTree>
      <p:nvGrpSpPr>
        <p:cNvPr id="1" name=""/>
        <p:cNvGrpSpPr/>
        <p:nvPr/>
      </p:nvGrpSpPr>
      <p:grpSpPr>
        <a:xfrm>
          <a:off x="0" y="0"/>
          <a:ext cx="0" cy="0"/>
          <a:chOff x="0" y="0"/>
          <a:chExt cx="0" cy="0"/>
        </a:xfrm>
      </p:grpSpPr>
      <p:sp>
        <p:nvSpPr>
          <p:cNvPr id="10" name="Text Placeholder 8"/>
          <p:cNvSpPr>
            <a:spLocks noGrp="1"/>
          </p:cNvSpPr>
          <p:nvPr>
            <p:ph type="body" sz="quarter" idx="10"/>
          </p:nvPr>
        </p:nvSpPr>
        <p:spPr>
          <a:xfrm>
            <a:off x="717356" y="1696443"/>
            <a:ext cx="8578809" cy="3683352"/>
          </a:xfrm>
        </p:spPr>
        <p:txBody>
          <a:bodyPr/>
          <a:lstStyle>
            <a:lvl1pPr>
              <a:lnSpc>
                <a:spcPct val="100000"/>
              </a:lnSpc>
              <a:spcAft>
                <a:spcPts val="1200"/>
              </a:spcAft>
              <a:defRPr sz="900">
                <a:solidFill>
                  <a:schemeClr val="tx1"/>
                </a:solidFill>
              </a:defRPr>
            </a:lvl1pPr>
            <a:lvl2pPr>
              <a:lnSpc>
                <a:spcPct val="100000"/>
              </a:lnSpc>
              <a:spcAft>
                <a:spcPts val="1200"/>
              </a:spcAft>
              <a:defRPr sz="900">
                <a:solidFill>
                  <a:schemeClr val="tx1"/>
                </a:solidFill>
              </a:defRPr>
            </a:lvl2pPr>
            <a:lvl3pPr>
              <a:lnSpc>
                <a:spcPct val="100000"/>
              </a:lnSpc>
              <a:spcAft>
                <a:spcPts val="600"/>
              </a:spcAft>
              <a:defRPr sz="900">
                <a:solidFill>
                  <a:schemeClr val="tx1"/>
                </a:solidFill>
              </a:defRPr>
            </a:lvl3pPr>
            <a:lvl4pPr>
              <a:lnSpc>
                <a:spcPct val="100000"/>
              </a:lnSpc>
              <a:spcAft>
                <a:spcPts val="600"/>
              </a:spcAft>
              <a:defRPr sz="900">
                <a:solidFill>
                  <a:schemeClr val="tx1"/>
                </a:solidFill>
              </a:defRPr>
            </a:lvl4pPr>
            <a:lvl5pPr>
              <a:lnSpc>
                <a:spcPct val="100000"/>
              </a:lnSpc>
              <a:spcAft>
                <a:spcPts val="600"/>
              </a:spcAft>
              <a:defRPr sz="9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object 4"/>
          <p:cNvSpPr txBox="1"/>
          <p:nvPr userDrawn="1"/>
        </p:nvSpPr>
        <p:spPr>
          <a:xfrm>
            <a:off x="3603059" y="253014"/>
            <a:ext cx="1425787" cy="369332"/>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 LLP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200 East Randolph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Suite 5500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Chicago, IL 60601</a:t>
            </a:r>
            <a:endPar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4" name="object 5"/>
          <p:cNvSpPr txBox="1"/>
          <p:nvPr userDrawn="1"/>
        </p:nvSpPr>
        <p:spPr>
          <a:xfrm>
            <a:off x="6229003" y="253015"/>
            <a:ext cx="1661550" cy="276999"/>
          </a:xfrm>
          <a:prstGeom prst="rect">
            <a:avLst/>
          </a:prstGeom>
        </p:spPr>
        <p:txBody>
          <a:bodyPr vert="horz" wrap="square" lIns="0" tIns="0" rIns="0" bIns="0" rtlCol="0">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Tel	+ 1 312--665-1000</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Fax	+ 1 312-665-6000</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kpmg.com</a:t>
            </a:r>
          </a:p>
        </p:txBody>
      </p:sp>
      <p:sp>
        <p:nvSpPr>
          <p:cNvPr id="18" name="object 3"/>
          <p:cNvSpPr txBox="1"/>
          <p:nvPr userDrawn="1"/>
        </p:nvSpPr>
        <p:spPr>
          <a:xfrm>
            <a:off x="4404360" y="6432874"/>
            <a:ext cx="3383280" cy="153888"/>
          </a:xfrm>
          <a:prstGeom prst="rect">
            <a:avLst/>
          </a:prstGeom>
        </p:spPr>
        <p:txBody>
          <a:bodyPr vert="horz" wrap="square" lIns="0" tIns="0" rIns="0" bIns="0" rtlCol="0">
            <a:spAutoFit/>
          </a:bodyPr>
          <a:lstStyle/>
          <a:p>
            <a:pPr marL="12700" marR="5080" lvl="0" indent="0" algn="l" defTabSz="914400" rtl="0" eaLnBrk="1" fontAlgn="auto" latinLnBrk="0" hangingPunct="1">
              <a:lnSpc>
                <a:spcPts val="575"/>
              </a:lnSpc>
              <a:spcBef>
                <a:spcPts val="0"/>
              </a:spcBef>
              <a:spcAft>
                <a:spcPts val="0"/>
              </a:spcAft>
              <a:buClrTx/>
              <a:buSzTx/>
              <a:buFontTx/>
              <a:buNone/>
              <a:tabLst/>
              <a:defRPr/>
            </a:pPr>
            <a:r>
              <a:rPr kumimoji="0" lang="en-US"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rPr>
              <a:t>KPMG LLP, a Delaware limited liability partnership and a member firm of the KPMG global organization of independent member firms affiliated with KPMG International Limited, a private English company limited by guarantee.</a:t>
            </a:r>
            <a:endParaRPr kumimoji="0"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endParaRPr>
          </a:p>
        </p:txBody>
      </p:sp>
      <p:sp>
        <p:nvSpPr>
          <p:cNvPr id="22" name="Text Placeholder 8"/>
          <p:cNvSpPr>
            <a:spLocks noGrp="1"/>
          </p:cNvSpPr>
          <p:nvPr>
            <p:ph type="body" sz="quarter" idx="13"/>
          </p:nvPr>
        </p:nvSpPr>
        <p:spPr>
          <a:xfrm>
            <a:off x="719624" y="854227"/>
            <a:ext cx="4976284" cy="733360"/>
          </a:xfrm>
        </p:spPr>
        <p:txBody>
          <a:bodyPr/>
          <a:lstStyle>
            <a:lvl1pPr>
              <a:lnSpc>
                <a:spcPct val="100000"/>
              </a:lnSpc>
              <a:spcAft>
                <a:spcPts val="0"/>
              </a:spcAft>
              <a:defRPr sz="900">
                <a:solidFill>
                  <a:schemeClr val="tx1"/>
                </a:solidFill>
              </a:defRPr>
            </a:lvl1pPr>
            <a:lvl2pPr>
              <a:lnSpc>
                <a:spcPct val="100000"/>
              </a:lnSpc>
              <a:spcAft>
                <a:spcPts val="0"/>
              </a:spcAft>
              <a:defRPr sz="900">
                <a:solidFill>
                  <a:schemeClr val="tx1"/>
                </a:solidFill>
              </a:defRPr>
            </a:lvl2pPr>
            <a:lvl3pPr>
              <a:lnSpc>
                <a:spcPct val="100000"/>
              </a:lnSpc>
              <a:spcAft>
                <a:spcPts val="0"/>
              </a:spcAft>
              <a:defRPr sz="900">
                <a:solidFill>
                  <a:schemeClr val="tx1"/>
                </a:solidFill>
              </a:defRPr>
            </a:lvl3pPr>
            <a:lvl4pPr>
              <a:lnSpc>
                <a:spcPct val="100000"/>
              </a:lnSpc>
              <a:spcAft>
                <a:spcPts val="0"/>
              </a:spcAft>
              <a:defRPr sz="900">
                <a:solidFill>
                  <a:schemeClr val="tx1"/>
                </a:solidFill>
              </a:defRPr>
            </a:lvl4pPr>
            <a:lvl5pPr>
              <a:lnSpc>
                <a:spcPct val="100000"/>
              </a:lnSpc>
              <a:spcAft>
                <a:spcPts val="0"/>
              </a:spcAft>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reeform 19"/>
          <p:cNvSpPr>
            <a:spLocks noEditPoints="1"/>
          </p:cNvSpPr>
          <p:nvPr userDrawn="1"/>
        </p:nvSpPr>
        <p:spPr bwMode="auto">
          <a:xfrm>
            <a:off x="719624" y="253014"/>
            <a:ext cx="795528" cy="32004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0E14858C-0512-4D4E-988C-6DBA9185FD60}"/>
              </a:ext>
            </a:extLst>
          </p:cNvPr>
          <p:cNvGrpSpPr/>
          <p:nvPr userDrawn="1"/>
        </p:nvGrpSpPr>
        <p:grpSpPr>
          <a:xfrm>
            <a:off x="9556046" y="0"/>
            <a:ext cx="2635955" cy="6858000"/>
            <a:chOff x="9556046" y="0"/>
            <a:chExt cx="2635955" cy="6858000"/>
          </a:xfrm>
        </p:grpSpPr>
        <p:pic>
          <p:nvPicPr>
            <p:cNvPr id="15" name="Picture 14">
              <a:extLst>
                <a:ext uri="{FF2B5EF4-FFF2-40B4-BE49-F238E27FC236}">
                  <a16:creationId xmlns:a16="http://schemas.microsoft.com/office/drawing/2014/main" id="{AA00CCA7-AB0F-49D4-9D46-5406737189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89" t="-1" r="64263" b="309"/>
            <a:stretch/>
          </p:blipFill>
          <p:spPr>
            <a:xfrm>
              <a:off x="9923647" y="0"/>
              <a:ext cx="2268354" cy="6858000"/>
            </a:xfrm>
            <a:prstGeom prst="rect">
              <a:avLst/>
            </a:prstGeom>
          </p:spPr>
        </p:pic>
        <p:grpSp>
          <p:nvGrpSpPr>
            <p:cNvPr id="17" name="Group 16">
              <a:extLst>
                <a:ext uri="{FF2B5EF4-FFF2-40B4-BE49-F238E27FC236}">
                  <a16:creationId xmlns:a16="http://schemas.microsoft.com/office/drawing/2014/main" id="{8B242C82-6032-43D8-B928-6294D8F433DB}"/>
                </a:ext>
              </a:extLst>
            </p:cNvPr>
            <p:cNvGrpSpPr/>
            <p:nvPr/>
          </p:nvGrpSpPr>
          <p:grpSpPr>
            <a:xfrm>
              <a:off x="9556046" y="790494"/>
              <a:ext cx="2212962" cy="5438872"/>
              <a:chOff x="9556046" y="790494"/>
              <a:chExt cx="2212962" cy="5438872"/>
            </a:xfrm>
          </p:grpSpPr>
          <p:sp>
            <p:nvSpPr>
              <p:cNvPr id="20" name="object 36">
                <a:extLst>
                  <a:ext uri="{FF2B5EF4-FFF2-40B4-BE49-F238E27FC236}">
                    <a16:creationId xmlns:a16="http://schemas.microsoft.com/office/drawing/2014/main" id="{203909D3-C764-43CD-80D7-FD116ECBC1F9}"/>
                  </a:ext>
                </a:extLst>
              </p:cNvPr>
              <p:cNvSpPr txBox="1"/>
              <p:nvPr/>
            </p:nvSpPr>
            <p:spPr>
              <a:xfrm>
                <a:off x="10549286" y="790494"/>
                <a:ext cx="1082385" cy="627736"/>
              </a:xfrm>
              <a:prstGeom prst="rect">
                <a:avLst/>
              </a:prstGeom>
            </p:spPr>
            <p:txBody>
              <a:bodyPr vert="horz" wrap="square" lIns="0" tIns="12065" rIns="0" bIns="0" rtlCol="0">
                <a:spAutoFit/>
              </a:bodyPr>
              <a:lstStyle/>
              <a:p>
                <a:pPr marL="12700" marR="0" lvl="0" indent="0" algn="l" defTabSz="914400" rtl="0" eaLnBrk="1" fontAlgn="auto" latinLnBrk="0" hangingPunct="1">
                  <a:lnSpc>
                    <a:spcPts val="2400"/>
                  </a:lnSpc>
                  <a:spcBef>
                    <a:spcPts val="95"/>
                  </a:spcBef>
                  <a:spcAft>
                    <a:spcPts val="0"/>
                  </a:spcAft>
                  <a:buClrTx/>
                  <a:buSzTx/>
                  <a:buFontTx/>
                  <a:buNone/>
                  <a:tabLst/>
                  <a:defRPr/>
                </a:pPr>
                <a:r>
                  <a:rPr kumimoji="0" lang="en-US" sz="2400" b="1" i="0" u="none" strike="noStrike" kern="1200" cap="none" spc="-5" normalizeH="0" baseline="0" noProof="0">
                    <a:ln>
                      <a:noFill/>
                    </a:ln>
                    <a:solidFill>
                      <a:prstClr val="white"/>
                    </a:solidFill>
                    <a:effectLst/>
                    <a:uLnTx/>
                    <a:uFillTx/>
                    <a:latin typeface="KPMG Bold" panose="020B0803030202040204" pitchFamily="34" charset="0"/>
                    <a:ea typeface="+mn-ea"/>
                    <a:cs typeface="Arial"/>
                  </a:rPr>
                  <a:t>Our </a:t>
                </a:r>
                <a:r>
                  <a:rPr kumimoji="0" lang="en-US" sz="2400" b="1" i="0" u="none" strike="noStrike" kern="1200" cap="none" spc="-10" normalizeH="0" baseline="0" noProof="0">
                    <a:ln>
                      <a:noFill/>
                    </a:ln>
                    <a:solidFill>
                      <a:prstClr val="white"/>
                    </a:solidFill>
                    <a:effectLst/>
                    <a:uLnTx/>
                    <a:uFillTx/>
                    <a:latin typeface="KPMG Bold" panose="020B0803030202040204" pitchFamily="34" charset="0"/>
                    <a:ea typeface="+mn-ea"/>
                    <a:cs typeface="Arial"/>
                  </a:rPr>
                  <a:t>promise to you</a:t>
                </a:r>
                <a:endParaRPr kumimoji="0" lang="en-US" sz="2400" b="0" i="0" u="none" strike="noStrike" kern="1200" cap="none" spc="0" normalizeH="0" baseline="0" noProof="0">
                  <a:ln>
                    <a:noFill/>
                  </a:ln>
                  <a:solidFill>
                    <a:prstClr val="white"/>
                  </a:solidFill>
                  <a:effectLst/>
                  <a:uLnTx/>
                  <a:uFillTx/>
                  <a:latin typeface="KPMG Bold" panose="020B0803030202040204" pitchFamily="34" charset="0"/>
                  <a:ea typeface="+mn-ea"/>
                  <a:cs typeface="Arial"/>
                </a:endParaRPr>
              </a:p>
            </p:txBody>
          </p:sp>
          <p:sp>
            <p:nvSpPr>
              <p:cNvPr id="21" name="Oval 20">
                <a:extLst>
                  <a:ext uri="{FF2B5EF4-FFF2-40B4-BE49-F238E27FC236}">
                    <a16:creationId xmlns:a16="http://schemas.microsoft.com/office/drawing/2014/main" id="{ADAD211E-5965-4DD3-AE88-B9D859539764}"/>
                  </a:ext>
                </a:extLst>
              </p:cNvPr>
              <p:cNvSpPr/>
              <p:nvPr/>
            </p:nvSpPr>
            <p:spPr>
              <a:xfrm>
                <a:off x="9556046" y="1530899"/>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3" name="object 23">
                <a:extLst>
                  <a:ext uri="{FF2B5EF4-FFF2-40B4-BE49-F238E27FC236}">
                    <a16:creationId xmlns:a16="http://schemas.microsoft.com/office/drawing/2014/main" id="{4BC48B10-B925-4AB6-8AD6-9E867EC5C395}"/>
                  </a:ext>
                </a:extLst>
              </p:cNvPr>
              <p:cNvSpPr txBox="1"/>
              <p:nvPr/>
            </p:nvSpPr>
            <p:spPr>
              <a:xfrm>
                <a:off x="10488848" y="5668238"/>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We’re on your side all the way.</a:t>
                </a:r>
                <a:endParaRPr kumimoji="0" lang="en-US" sz="1200" b="0" i="0" u="none" strike="noStrike" kern="1200" cap="none" spc="0" normalizeH="0" baseline="0" noProof="0">
                  <a:ln>
                    <a:noFill/>
                  </a:ln>
                  <a:solidFill>
                    <a:prstClr val="white"/>
                  </a:solidFill>
                  <a:effectLst/>
                  <a:uLnTx/>
                  <a:uFillTx/>
                  <a:latin typeface="Arial"/>
                  <a:ea typeface="+mn-ea"/>
                  <a:cs typeface="Arial"/>
                </a:endParaRPr>
              </a:p>
            </p:txBody>
          </p:sp>
          <p:sp>
            <p:nvSpPr>
              <p:cNvPr id="24" name="Oval 23">
                <a:extLst>
                  <a:ext uri="{FF2B5EF4-FFF2-40B4-BE49-F238E27FC236}">
                    <a16:creationId xmlns:a16="http://schemas.microsoft.com/office/drawing/2014/main" id="{80001172-094C-4289-8E57-23F629E54937}"/>
                  </a:ext>
                </a:extLst>
              </p:cNvPr>
              <p:cNvSpPr/>
              <p:nvPr/>
            </p:nvSpPr>
            <p:spPr>
              <a:xfrm>
                <a:off x="9556046" y="4504730"/>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5" name="object 33">
                <a:extLst>
                  <a:ext uri="{FF2B5EF4-FFF2-40B4-BE49-F238E27FC236}">
                    <a16:creationId xmlns:a16="http://schemas.microsoft.com/office/drawing/2014/main" id="{62E967F6-4D96-4D94-BC19-0C9EFBB572BC}"/>
                  </a:ext>
                </a:extLst>
              </p:cNvPr>
              <p:cNvSpPr txBox="1"/>
              <p:nvPr/>
            </p:nvSpPr>
            <p:spPr>
              <a:xfrm>
                <a:off x="10488848" y="2680151"/>
                <a:ext cx="1280160" cy="369332"/>
              </a:xfrm>
              <a:prstGeom prst="rect">
                <a:avLst/>
              </a:prstGeom>
            </p:spPr>
            <p:txBody>
              <a:bodyPr vert="horz" wrap="square" lIns="0" tIns="0" rIns="0" bIns="0" rtlCol="0" anchor="ctr">
                <a:spAutoFit/>
              </a:bodyPr>
              <a:lstStyle/>
              <a:p>
                <a:pPr marL="0" marR="5969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5" normalizeH="0" baseline="0" noProof="0">
                    <a:ln>
                      <a:noFill/>
                    </a:ln>
                    <a:solidFill>
                      <a:prstClr val="white"/>
                    </a:solidFill>
                    <a:effectLst/>
                    <a:uLnTx/>
                    <a:uFillTx/>
                    <a:latin typeface="Arial"/>
                    <a:ea typeface="+mn-ea"/>
                    <a:cs typeface="Arial"/>
                  </a:rPr>
                  <a:t>We deliver</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results</a:t>
                </a:r>
                <a:r>
                  <a:rPr kumimoji="0" sz="1200" b="0" i="0" u="none" strike="noStrike" kern="1200" cap="none" spc="-90"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that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matter.</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6" name="Oval 25">
                <a:extLst>
                  <a:ext uri="{FF2B5EF4-FFF2-40B4-BE49-F238E27FC236}">
                    <a16:creationId xmlns:a16="http://schemas.microsoft.com/office/drawing/2014/main" id="{F8E56009-5415-4302-A506-794396760132}"/>
                  </a:ext>
                </a:extLst>
              </p:cNvPr>
              <p:cNvSpPr/>
              <p:nvPr/>
            </p:nvSpPr>
            <p:spPr>
              <a:xfrm>
                <a:off x="9556046" y="252217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7" name="object 35">
                <a:extLst>
                  <a:ext uri="{FF2B5EF4-FFF2-40B4-BE49-F238E27FC236}">
                    <a16:creationId xmlns:a16="http://schemas.microsoft.com/office/drawing/2014/main" id="{A8F473D2-B858-42DD-B29D-A63C8A857518}"/>
                  </a:ext>
                </a:extLst>
              </p:cNvPr>
              <p:cNvSpPr txBox="1"/>
              <p:nvPr/>
            </p:nvSpPr>
            <p:spPr>
              <a:xfrm>
                <a:off x="10488848" y="4637196"/>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a:t>
                </a:r>
                <a:r>
                  <a:rPr kumimoji="0" sz="1200" b="0" i="0" u="none" strike="noStrike" kern="1200" cap="none" spc="-5" normalizeH="0" baseline="0" noProof="0">
                    <a:ln>
                      <a:noFill/>
                    </a:ln>
                    <a:solidFill>
                      <a:prstClr val="white"/>
                    </a:solidFill>
                    <a:effectLst/>
                    <a:uLnTx/>
                    <a:uFillTx/>
                    <a:latin typeface="Arial"/>
                    <a:ea typeface="+mn-ea"/>
                    <a:cs typeface="Arial"/>
                  </a:rPr>
                  <a:t>e get the</a:t>
                </a:r>
                <a:r>
                  <a:rPr kumimoji="0" sz="1200" b="0" i="0" u="none" strike="noStrike" kern="1200" cap="none" spc="-7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best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out of</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technology.</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8" name="Oval 27">
                <a:extLst>
                  <a:ext uri="{FF2B5EF4-FFF2-40B4-BE49-F238E27FC236}">
                    <a16:creationId xmlns:a16="http://schemas.microsoft.com/office/drawing/2014/main" id="{EA468404-2CB2-49B5-A984-7F8373DF2CFC}"/>
                  </a:ext>
                </a:extLst>
              </p:cNvPr>
              <p:cNvSpPr/>
              <p:nvPr/>
            </p:nvSpPr>
            <p:spPr>
              <a:xfrm>
                <a:off x="9556046" y="3513453"/>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49725CC7-D209-4832-B671-A7FA94938E1D}"/>
                  </a:ext>
                </a:extLst>
              </p:cNvPr>
              <p:cNvSpPr txBox="1"/>
              <p:nvPr/>
            </p:nvSpPr>
            <p:spPr>
              <a:xfrm>
                <a:off x="10488848" y="1666807"/>
                <a:ext cx="1280160" cy="369332"/>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 how </a:t>
                </a:r>
                <a:r>
                  <a:rPr kumimoji="0" lang="en-US" sz="1200" b="0" i="0" u="none" strike="noStrike" kern="1200" cap="none" spc="-10" normalizeH="0" baseline="0" noProof="0">
                    <a:ln>
                      <a:noFill/>
                    </a:ln>
                    <a:solidFill>
                      <a:prstClr val="white"/>
                    </a:solidFill>
                    <a:effectLst/>
                    <a:uLnTx/>
                    <a:uFillTx/>
                    <a:latin typeface="Arial"/>
                    <a:ea typeface="+mn-ea"/>
                    <a:cs typeface="Arial"/>
                  </a:rPr>
                  <a:t>your</a:t>
                </a:r>
                <a:r>
                  <a:rPr kumimoji="0" lang="en-US" sz="1200" b="0" i="0" u="none" strike="noStrike" kern="1200" cap="none" spc="-7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business works.</a:t>
                </a:r>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30" name="Oval 29">
                <a:extLst>
                  <a:ext uri="{FF2B5EF4-FFF2-40B4-BE49-F238E27FC236}">
                    <a16:creationId xmlns:a16="http://schemas.microsoft.com/office/drawing/2014/main" id="{043D8259-6779-4AF2-981A-BB9025545A6C}"/>
                  </a:ext>
                </a:extLst>
              </p:cNvPr>
              <p:cNvSpPr/>
              <p:nvPr/>
            </p:nvSpPr>
            <p:spPr>
              <a:xfrm>
                <a:off x="9556046" y="549600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E549F2AF-1E8C-4433-BDAB-012944855B24}"/>
                  </a:ext>
                </a:extLst>
              </p:cNvPr>
              <p:cNvSpPr txBox="1"/>
              <p:nvPr/>
            </p:nvSpPr>
            <p:spPr>
              <a:xfrm>
                <a:off x="10488848" y="3642709"/>
                <a:ext cx="1280160" cy="369332"/>
              </a:xfrm>
              <a:prstGeom prst="rect">
                <a:avLst/>
              </a:prstGeom>
              <a:noFill/>
            </p:spPr>
            <p:txBody>
              <a:bodyPr wrap="square" lIns="0" tIns="0" rIns="0" bIns="0" anchor="ctr">
                <a:spAutoFit/>
              </a:bodyPr>
              <a:lstStyle/>
              <a:p>
                <a:pPr marL="12700" marR="5080" lvl="0" indent="0" algn="l" defTabSz="914400" rtl="0" eaLnBrk="1" fontAlgn="auto" latinLnBrk="0" hangingPunct="1">
                  <a:lnSpc>
                    <a:spcPct val="100000"/>
                  </a:lnSpc>
                  <a:spcBef>
                    <a:spcPts val="52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a:t>
                </a:r>
                <a:r>
                  <a:rPr kumimoji="0" lang="en-US" sz="1200" b="0" i="0" u="none" strike="noStrike" kern="1200" cap="none" spc="-9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how to get things done.</a:t>
                </a:r>
                <a:endParaRPr kumimoji="0" lang="en-US" sz="2800" b="0" i="0" u="none" strike="noStrike" kern="1200" cap="none" spc="0" normalizeH="0" baseline="0" noProof="0">
                  <a:ln>
                    <a:noFill/>
                  </a:ln>
                  <a:solidFill>
                    <a:prstClr val="white"/>
                  </a:solidFill>
                  <a:effectLst/>
                  <a:uLnTx/>
                  <a:uFillTx/>
                  <a:latin typeface="Arial"/>
                  <a:ea typeface="+mn-ea"/>
                  <a:cs typeface="+mn-cs"/>
                </a:endParaRPr>
              </a:p>
            </p:txBody>
          </p:sp>
          <p:pic>
            <p:nvPicPr>
              <p:cNvPr id="32" name="Graphic 31">
                <a:extLst>
                  <a:ext uri="{FF2B5EF4-FFF2-40B4-BE49-F238E27FC236}">
                    <a16:creationId xmlns:a16="http://schemas.microsoft.com/office/drawing/2014/main" id="{65F7C3F7-390D-42E8-BED3-E555E26DC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4205" y="5668238"/>
                <a:ext cx="397042" cy="365760"/>
              </a:xfrm>
              <a:prstGeom prst="rect">
                <a:avLst/>
              </a:prstGeom>
            </p:spPr>
          </p:pic>
          <p:pic>
            <p:nvPicPr>
              <p:cNvPr id="33" name="Graphic 32">
                <a:extLst>
                  <a:ext uri="{FF2B5EF4-FFF2-40B4-BE49-F238E27FC236}">
                    <a16:creationId xmlns:a16="http://schemas.microsoft.com/office/drawing/2014/main" id="{BCDAF91A-0915-4BB5-B9E3-B2C3B0C06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4205" y="4638981"/>
                <a:ext cx="397042" cy="365760"/>
              </a:xfrm>
              <a:prstGeom prst="rect">
                <a:avLst/>
              </a:prstGeom>
            </p:spPr>
          </p:pic>
          <p:pic>
            <p:nvPicPr>
              <p:cNvPr id="34" name="Graphic 33">
                <a:extLst>
                  <a:ext uri="{FF2B5EF4-FFF2-40B4-BE49-F238E27FC236}">
                    <a16:creationId xmlns:a16="http://schemas.microsoft.com/office/drawing/2014/main" id="{758F3983-1E2D-4306-B8BC-5D57AC7949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4205" y="1696443"/>
                <a:ext cx="397042" cy="365760"/>
              </a:xfrm>
              <a:prstGeom prst="rect">
                <a:avLst/>
              </a:prstGeom>
            </p:spPr>
          </p:pic>
          <p:pic>
            <p:nvPicPr>
              <p:cNvPr id="35" name="Graphic 34">
                <a:extLst>
                  <a:ext uri="{FF2B5EF4-FFF2-40B4-BE49-F238E27FC236}">
                    <a16:creationId xmlns:a16="http://schemas.microsoft.com/office/drawing/2014/main" id="{601CD050-F124-43FB-9F52-2ABC2DB24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652" y="2681936"/>
                <a:ext cx="397042" cy="365760"/>
              </a:xfrm>
              <a:prstGeom prst="rect">
                <a:avLst/>
              </a:prstGeom>
            </p:spPr>
          </p:pic>
          <p:pic>
            <p:nvPicPr>
              <p:cNvPr id="36" name="Graphic 35">
                <a:extLst>
                  <a:ext uri="{FF2B5EF4-FFF2-40B4-BE49-F238E27FC236}">
                    <a16:creationId xmlns:a16="http://schemas.microsoft.com/office/drawing/2014/main" id="{1D36BC7A-01D8-4483-AF24-6793E13FEE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5126" y="3644494"/>
                <a:ext cx="397042" cy="365760"/>
              </a:xfrm>
              <a:prstGeom prst="rect">
                <a:avLst/>
              </a:prstGeom>
            </p:spPr>
          </p:pic>
        </p:grpSp>
      </p:grpSp>
    </p:spTree>
    <p:custDataLst>
      <p:tags r:id="rId1"/>
    </p:custDataLst>
    <p:extLst>
      <p:ext uri="{BB962C8B-B14F-4D97-AF65-F5344CB8AC3E}">
        <p14:creationId xmlns:p14="http://schemas.microsoft.com/office/powerpoint/2010/main" val="1716822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Cover Letter">
    <p:spTree>
      <p:nvGrpSpPr>
        <p:cNvPr id="1" name=""/>
        <p:cNvGrpSpPr/>
        <p:nvPr/>
      </p:nvGrpSpPr>
      <p:grpSpPr>
        <a:xfrm>
          <a:off x="0" y="0"/>
          <a:ext cx="0" cy="0"/>
          <a:chOff x="0" y="0"/>
          <a:chExt cx="0" cy="0"/>
        </a:xfrm>
      </p:grpSpPr>
      <p:sp>
        <p:nvSpPr>
          <p:cNvPr id="10" name="Text Placeholder 8"/>
          <p:cNvSpPr>
            <a:spLocks noGrp="1"/>
          </p:cNvSpPr>
          <p:nvPr>
            <p:ph type="body" sz="quarter" idx="10"/>
          </p:nvPr>
        </p:nvSpPr>
        <p:spPr>
          <a:xfrm>
            <a:off x="717356" y="1696443"/>
            <a:ext cx="8578809" cy="3683352"/>
          </a:xfrm>
        </p:spPr>
        <p:txBody>
          <a:bodyPr/>
          <a:lstStyle>
            <a:lvl1pPr>
              <a:lnSpc>
                <a:spcPct val="100000"/>
              </a:lnSpc>
              <a:spcAft>
                <a:spcPts val="1200"/>
              </a:spcAft>
              <a:defRPr sz="900">
                <a:solidFill>
                  <a:schemeClr val="tx1"/>
                </a:solidFill>
              </a:defRPr>
            </a:lvl1pPr>
            <a:lvl2pPr>
              <a:lnSpc>
                <a:spcPct val="100000"/>
              </a:lnSpc>
              <a:spcAft>
                <a:spcPts val="1200"/>
              </a:spcAft>
              <a:defRPr sz="900">
                <a:solidFill>
                  <a:schemeClr val="tx1"/>
                </a:solidFill>
              </a:defRPr>
            </a:lvl2pPr>
            <a:lvl3pPr>
              <a:lnSpc>
                <a:spcPct val="100000"/>
              </a:lnSpc>
              <a:spcAft>
                <a:spcPts val="600"/>
              </a:spcAft>
              <a:defRPr sz="900">
                <a:solidFill>
                  <a:schemeClr val="tx1"/>
                </a:solidFill>
              </a:defRPr>
            </a:lvl3pPr>
            <a:lvl4pPr>
              <a:lnSpc>
                <a:spcPct val="100000"/>
              </a:lnSpc>
              <a:spcAft>
                <a:spcPts val="600"/>
              </a:spcAft>
              <a:defRPr sz="900">
                <a:solidFill>
                  <a:schemeClr val="tx1"/>
                </a:solidFill>
              </a:defRPr>
            </a:lvl4pPr>
            <a:lvl5pPr>
              <a:lnSpc>
                <a:spcPct val="100000"/>
              </a:lnSpc>
              <a:spcAft>
                <a:spcPts val="600"/>
              </a:spcAft>
              <a:defRPr sz="9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object 4"/>
          <p:cNvSpPr txBox="1"/>
          <p:nvPr userDrawn="1"/>
        </p:nvSpPr>
        <p:spPr>
          <a:xfrm>
            <a:off x="3603059" y="253014"/>
            <a:ext cx="1425787" cy="369332"/>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 LLP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200 East Randolph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Suite 5500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Chicago, IL 60601</a:t>
            </a:r>
            <a:endPar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4" name="object 5"/>
          <p:cNvSpPr txBox="1"/>
          <p:nvPr userDrawn="1"/>
        </p:nvSpPr>
        <p:spPr>
          <a:xfrm>
            <a:off x="6229003" y="253015"/>
            <a:ext cx="1661550" cy="276999"/>
          </a:xfrm>
          <a:prstGeom prst="rect">
            <a:avLst/>
          </a:prstGeom>
        </p:spPr>
        <p:txBody>
          <a:bodyPr vert="horz" wrap="square" lIns="0" tIns="0" rIns="0" bIns="0" rtlCol="0">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Tel	+ 1 312--665-1000</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Fax	+ 1 312-665-6000</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kpmg.com</a:t>
            </a:r>
          </a:p>
        </p:txBody>
      </p:sp>
      <p:sp>
        <p:nvSpPr>
          <p:cNvPr id="18" name="object 3"/>
          <p:cNvSpPr txBox="1"/>
          <p:nvPr userDrawn="1"/>
        </p:nvSpPr>
        <p:spPr>
          <a:xfrm>
            <a:off x="4404360" y="6432874"/>
            <a:ext cx="3383280" cy="153888"/>
          </a:xfrm>
          <a:prstGeom prst="rect">
            <a:avLst/>
          </a:prstGeom>
        </p:spPr>
        <p:txBody>
          <a:bodyPr vert="horz" wrap="square" lIns="0" tIns="0" rIns="0" bIns="0" rtlCol="0">
            <a:spAutoFit/>
          </a:bodyPr>
          <a:lstStyle/>
          <a:p>
            <a:pPr marL="12700" marR="5080" lvl="0" indent="0" algn="l" defTabSz="914400" rtl="0" eaLnBrk="1" fontAlgn="auto" latinLnBrk="0" hangingPunct="1">
              <a:lnSpc>
                <a:spcPts val="575"/>
              </a:lnSpc>
              <a:spcBef>
                <a:spcPts val="0"/>
              </a:spcBef>
              <a:spcAft>
                <a:spcPts val="0"/>
              </a:spcAft>
              <a:buClrTx/>
              <a:buSzTx/>
              <a:buFontTx/>
              <a:buNone/>
              <a:tabLst/>
              <a:defRPr/>
            </a:pPr>
            <a:r>
              <a:rPr kumimoji="0" lang="en-US"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rPr>
              <a:t>KPMG LLP, a Delaware limited liability partnership and a member firm of the KPMG global organization of independent member firms affiliated with KPMG International Limited, a private English company limited by guarantee.</a:t>
            </a:r>
            <a:endParaRPr kumimoji="0"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endParaRPr>
          </a:p>
        </p:txBody>
      </p:sp>
      <p:sp>
        <p:nvSpPr>
          <p:cNvPr id="22" name="Text Placeholder 8"/>
          <p:cNvSpPr>
            <a:spLocks noGrp="1"/>
          </p:cNvSpPr>
          <p:nvPr>
            <p:ph type="body" sz="quarter" idx="13"/>
          </p:nvPr>
        </p:nvSpPr>
        <p:spPr>
          <a:xfrm>
            <a:off x="719624" y="854227"/>
            <a:ext cx="4976284" cy="733360"/>
          </a:xfrm>
        </p:spPr>
        <p:txBody>
          <a:bodyPr/>
          <a:lstStyle>
            <a:lvl1pPr>
              <a:lnSpc>
                <a:spcPct val="100000"/>
              </a:lnSpc>
              <a:spcAft>
                <a:spcPts val="0"/>
              </a:spcAft>
              <a:defRPr sz="900">
                <a:solidFill>
                  <a:schemeClr val="tx1"/>
                </a:solidFill>
              </a:defRPr>
            </a:lvl1pPr>
            <a:lvl2pPr>
              <a:lnSpc>
                <a:spcPct val="100000"/>
              </a:lnSpc>
              <a:spcAft>
                <a:spcPts val="0"/>
              </a:spcAft>
              <a:defRPr sz="900">
                <a:solidFill>
                  <a:schemeClr val="tx1"/>
                </a:solidFill>
              </a:defRPr>
            </a:lvl2pPr>
            <a:lvl3pPr>
              <a:lnSpc>
                <a:spcPct val="100000"/>
              </a:lnSpc>
              <a:spcAft>
                <a:spcPts val="0"/>
              </a:spcAft>
              <a:defRPr sz="900">
                <a:solidFill>
                  <a:schemeClr val="tx1"/>
                </a:solidFill>
              </a:defRPr>
            </a:lvl3pPr>
            <a:lvl4pPr>
              <a:lnSpc>
                <a:spcPct val="100000"/>
              </a:lnSpc>
              <a:spcAft>
                <a:spcPts val="0"/>
              </a:spcAft>
              <a:defRPr sz="900">
                <a:solidFill>
                  <a:schemeClr val="tx1"/>
                </a:solidFill>
              </a:defRPr>
            </a:lvl4pPr>
            <a:lvl5pPr>
              <a:lnSpc>
                <a:spcPct val="100000"/>
              </a:lnSpc>
              <a:spcAft>
                <a:spcPts val="0"/>
              </a:spcAft>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reeform 19"/>
          <p:cNvSpPr>
            <a:spLocks noEditPoints="1"/>
          </p:cNvSpPr>
          <p:nvPr userDrawn="1"/>
        </p:nvSpPr>
        <p:spPr bwMode="auto">
          <a:xfrm>
            <a:off x="719624" y="253014"/>
            <a:ext cx="795528" cy="32004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0E14858C-0512-4D4E-988C-6DBA9185FD60}"/>
              </a:ext>
            </a:extLst>
          </p:cNvPr>
          <p:cNvGrpSpPr/>
          <p:nvPr userDrawn="1"/>
        </p:nvGrpSpPr>
        <p:grpSpPr>
          <a:xfrm>
            <a:off x="9556046" y="0"/>
            <a:ext cx="2635955" cy="6858000"/>
            <a:chOff x="9556046" y="0"/>
            <a:chExt cx="2635955" cy="6858000"/>
          </a:xfrm>
        </p:grpSpPr>
        <p:pic>
          <p:nvPicPr>
            <p:cNvPr id="15" name="Picture 14">
              <a:extLst>
                <a:ext uri="{FF2B5EF4-FFF2-40B4-BE49-F238E27FC236}">
                  <a16:creationId xmlns:a16="http://schemas.microsoft.com/office/drawing/2014/main" id="{AA00CCA7-AB0F-49D4-9D46-5406737189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89" t="-1" r="64263" b="309"/>
            <a:stretch/>
          </p:blipFill>
          <p:spPr>
            <a:xfrm>
              <a:off x="9923647" y="0"/>
              <a:ext cx="2268354" cy="6858000"/>
            </a:xfrm>
            <a:prstGeom prst="rect">
              <a:avLst/>
            </a:prstGeom>
          </p:spPr>
        </p:pic>
        <p:grpSp>
          <p:nvGrpSpPr>
            <p:cNvPr id="17" name="Group 16">
              <a:extLst>
                <a:ext uri="{FF2B5EF4-FFF2-40B4-BE49-F238E27FC236}">
                  <a16:creationId xmlns:a16="http://schemas.microsoft.com/office/drawing/2014/main" id="{8B242C82-6032-43D8-B928-6294D8F433DB}"/>
                </a:ext>
              </a:extLst>
            </p:cNvPr>
            <p:cNvGrpSpPr/>
            <p:nvPr/>
          </p:nvGrpSpPr>
          <p:grpSpPr>
            <a:xfrm>
              <a:off x="9556046" y="790494"/>
              <a:ext cx="2212962" cy="5438872"/>
              <a:chOff x="9556046" y="790494"/>
              <a:chExt cx="2212962" cy="5438872"/>
            </a:xfrm>
          </p:grpSpPr>
          <p:sp>
            <p:nvSpPr>
              <p:cNvPr id="20" name="object 36">
                <a:extLst>
                  <a:ext uri="{FF2B5EF4-FFF2-40B4-BE49-F238E27FC236}">
                    <a16:creationId xmlns:a16="http://schemas.microsoft.com/office/drawing/2014/main" id="{203909D3-C764-43CD-80D7-FD116ECBC1F9}"/>
                  </a:ext>
                </a:extLst>
              </p:cNvPr>
              <p:cNvSpPr txBox="1"/>
              <p:nvPr/>
            </p:nvSpPr>
            <p:spPr>
              <a:xfrm>
                <a:off x="10549286" y="790494"/>
                <a:ext cx="1082385" cy="627736"/>
              </a:xfrm>
              <a:prstGeom prst="rect">
                <a:avLst/>
              </a:prstGeom>
            </p:spPr>
            <p:txBody>
              <a:bodyPr vert="horz" wrap="square" lIns="0" tIns="12065" rIns="0" bIns="0" rtlCol="0">
                <a:spAutoFit/>
              </a:bodyPr>
              <a:lstStyle/>
              <a:p>
                <a:pPr marL="12700" marR="0" lvl="0" indent="0" algn="l" defTabSz="914400" rtl="0" eaLnBrk="1" fontAlgn="auto" latinLnBrk="0" hangingPunct="1">
                  <a:lnSpc>
                    <a:spcPts val="2400"/>
                  </a:lnSpc>
                  <a:spcBef>
                    <a:spcPts val="95"/>
                  </a:spcBef>
                  <a:spcAft>
                    <a:spcPts val="0"/>
                  </a:spcAft>
                  <a:buClrTx/>
                  <a:buSzTx/>
                  <a:buFontTx/>
                  <a:buNone/>
                  <a:tabLst/>
                  <a:defRPr/>
                </a:pPr>
                <a:r>
                  <a:rPr kumimoji="0" lang="en-US" sz="2400" b="1" i="0" u="none" strike="noStrike" kern="1200" cap="none" spc="-5" normalizeH="0" baseline="0" noProof="0">
                    <a:ln>
                      <a:noFill/>
                    </a:ln>
                    <a:solidFill>
                      <a:prstClr val="white"/>
                    </a:solidFill>
                    <a:effectLst/>
                    <a:uLnTx/>
                    <a:uFillTx/>
                    <a:latin typeface="KPMG Bold" panose="020B0803030202040204" pitchFamily="34" charset="0"/>
                    <a:ea typeface="+mn-ea"/>
                    <a:cs typeface="Arial"/>
                  </a:rPr>
                  <a:t>Our </a:t>
                </a:r>
                <a:r>
                  <a:rPr kumimoji="0" lang="en-US" sz="2400" b="1" i="0" u="none" strike="noStrike" kern="1200" cap="none" spc="-10" normalizeH="0" baseline="0" noProof="0">
                    <a:ln>
                      <a:noFill/>
                    </a:ln>
                    <a:solidFill>
                      <a:prstClr val="white"/>
                    </a:solidFill>
                    <a:effectLst/>
                    <a:uLnTx/>
                    <a:uFillTx/>
                    <a:latin typeface="KPMG Bold" panose="020B0803030202040204" pitchFamily="34" charset="0"/>
                    <a:ea typeface="+mn-ea"/>
                    <a:cs typeface="Arial"/>
                  </a:rPr>
                  <a:t>promise to you</a:t>
                </a:r>
                <a:endParaRPr kumimoji="0" lang="en-US" sz="2400" b="0" i="0" u="none" strike="noStrike" kern="1200" cap="none" spc="0" normalizeH="0" baseline="0" noProof="0">
                  <a:ln>
                    <a:noFill/>
                  </a:ln>
                  <a:solidFill>
                    <a:prstClr val="white"/>
                  </a:solidFill>
                  <a:effectLst/>
                  <a:uLnTx/>
                  <a:uFillTx/>
                  <a:latin typeface="KPMG Bold" panose="020B0803030202040204" pitchFamily="34" charset="0"/>
                  <a:ea typeface="+mn-ea"/>
                  <a:cs typeface="Arial"/>
                </a:endParaRPr>
              </a:p>
            </p:txBody>
          </p:sp>
          <p:sp>
            <p:nvSpPr>
              <p:cNvPr id="21" name="Oval 20">
                <a:extLst>
                  <a:ext uri="{FF2B5EF4-FFF2-40B4-BE49-F238E27FC236}">
                    <a16:creationId xmlns:a16="http://schemas.microsoft.com/office/drawing/2014/main" id="{ADAD211E-5965-4DD3-AE88-B9D859539764}"/>
                  </a:ext>
                </a:extLst>
              </p:cNvPr>
              <p:cNvSpPr/>
              <p:nvPr/>
            </p:nvSpPr>
            <p:spPr>
              <a:xfrm>
                <a:off x="9556046" y="1530899"/>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3" name="object 23">
                <a:extLst>
                  <a:ext uri="{FF2B5EF4-FFF2-40B4-BE49-F238E27FC236}">
                    <a16:creationId xmlns:a16="http://schemas.microsoft.com/office/drawing/2014/main" id="{4BC48B10-B925-4AB6-8AD6-9E867EC5C395}"/>
                  </a:ext>
                </a:extLst>
              </p:cNvPr>
              <p:cNvSpPr txBox="1"/>
              <p:nvPr/>
            </p:nvSpPr>
            <p:spPr>
              <a:xfrm>
                <a:off x="10488848" y="5668238"/>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We’re on your side all the way.</a:t>
                </a:r>
                <a:endParaRPr kumimoji="0" lang="en-US" sz="1200" b="0" i="0" u="none" strike="noStrike" kern="1200" cap="none" spc="0" normalizeH="0" baseline="0" noProof="0">
                  <a:ln>
                    <a:noFill/>
                  </a:ln>
                  <a:solidFill>
                    <a:prstClr val="white"/>
                  </a:solidFill>
                  <a:effectLst/>
                  <a:uLnTx/>
                  <a:uFillTx/>
                  <a:latin typeface="Arial"/>
                  <a:ea typeface="+mn-ea"/>
                  <a:cs typeface="Arial"/>
                </a:endParaRPr>
              </a:p>
            </p:txBody>
          </p:sp>
          <p:sp>
            <p:nvSpPr>
              <p:cNvPr id="24" name="Oval 23">
                <a:extLst>
                  <a:ext uri="{FF2B5EF4-FFF2-40B4-BE49-F238E27FC236}">
                    <a16:creationId xmlns:a16="http://schemas.microsoft.com/office/drawing/2014/main" id="{80001172-094C-4289-8E57-23F629E54937}"/>
                  </a:ext>
                </a:extLst>
              </p:cNvPr>
              <p:cNvSpPr/>
              <p:nvPr/>
            </p:nvSpPr>
            <p:spPr>
              <a:xfrm>
                <a:off x="9556046" y="4504730"/>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5" name="object 33">
                <a:extLst>
                  <a:ext uri="{FF2B5EF4-FFF2-40B4-BE49-F238E27FC236}">
                    <a16:creationId xmlns:a16="http://schemas.microsoft.com/office/drawing/2014/main" id="{62E967F6-4D96-4D94-BC19-0C9EFBB572BC}"/>
                  </a:ext>
                </a:extLst>
              </p:cNvPr>
              <p:cNvSpPr txBox="1"/>
              <p:nvPr/>
            </p:nvSpPr>
            <p:spPr>
              <a:xfrm>
                <a:off x="10488848" y="2680151"/>
                <a:ext cx="1280160" cy="369332"/>
              </a:xfrm>
              <a:prstGeom prst="rect">
                <a:avLst/>
              </a:prstGeom>
            </p:spPr>
            <p:txBody>
              <a:bodyPr vert="horz" wrap="square" lIns="0" tIns="0" rIns="0" bIns="0" rtlCol="0" anchor="ctr">
                <a:spAutoFit/>
              </a:bodyPr>
              <a:lstStyle/>
              <a:p>
                <a:pPr marL="0" marR="5969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5" normalizeH="0" baseline="0" noProof="0">
                    <a:ln>
                      <a:noFill/>
                    </a:ln>
                    <a:solidFill>
                      <a:prstClr val="white"/>
                    </a:solidFill>
                    <a:effectLst/>
                    <a:uLnTx/>
                    <a:uFillTx/>
                    <a:latin typeface="Arial"/>
                    <a:ea typeface="+mn-ea"/>
                    <a:cs typeface="Arial"/>
                  </a:rPr>
                  <a:t>We deliver</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results</a:t>
                </a:r>
                <a:r>
                  <a:rPr kumimoji="0" sz="1200" b="0" i="0" u="none" strike="noStrike" kern="1200" cap="none" spc="-90"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that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matter.</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6" name="Oval 25">
                <a:extLst>
                  <a:ext uri="{FF2B5EF4-FFF2-40B4-BE49-F238E27FC236}">
                    <a16:creationId xmlns:a16="http://schemas.microsoft.com/office/drawing/2014/main" id="{F8E56009-5415-4302-A506-794396760132}"/>
                  </a:ext>
                </a:extLst>
              </p:cNvPr>
              <p:cNvSpPr/>
              <p:nvPr/>
            </p:nvSpPr>
            <p:spPr>
              <a:xfrm>
                <a:off x="9556046" y="252217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7" name="object 35">
                <a:extLst>
                  <a:ext uri="{FF2B5EF4-FFF2-40B4-BE49-F238E27FC236}">
                    <a16:creationId xmlns:a16="http://schemas.microsoft.com/office/drawing/2014/main" id="{A8F473D2-B858-42DD-B29D-A63C8A857518}"/>
                  </a:ext>
                </a:extLst>
              </p:cNvPr>
              <p:cNvSpPr txBox="1"/>
              <p:nvPr/>
            </p:nvSpPr>
            <p:spPr>
              <a:xfrm>
                <a:off x="10488848" y="4637196"/>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a:t>
                </a:r>
                <a:r>
                  <a:rPr kumimoji="0" sz="1200" b="0" i="0" u="none" strike="noStrike" kern="1200" cap="none" spc="-5" normalizeH="0" baseline="0" noProof="0">
                    <a:ln>
                      <a:noFill/>
                    </a:ln>
                    <a:solidFill>
                      <a:prstClr val="white"/>
                    </a:solidFill>
                    <a:effectLst/>
                    <a:uLnTx/>
                    <a:uFillTx/>
                    <a:latin typeface="Arial"/>
                    <a:ea typeface="+mn-ea"/>
                    <a:cs typeface="Arial"/>
                  </a:rPr>
                  <a:t>e get the</a:t>
                </a:r>
                <a:r>
                  <a:rPr kumimoji="0" sz="1200" b="0" i="0" u="none" strike="noStrike" kern="1200" cap="none" spc="-7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best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out of</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technology.</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8" name="Oval 27">
                <a:extLst>
                  <a:ext uri="{FF2B5EF4-FFF2-40B4-BE49-F238E27FC236}">
                    <a16:creationId xmlns:a16="http://schemas.microsoft.com/office/drawing/2014/main" id="{EA468404-2CB2-49B5-A984-7F8373DF2CFC}"/>
                  </a:ext>
                </a:extLst>
              </p:cNvPr>
              <p:cNvSpPr/>
              <p:nvPr/>
            </p:nvSpPr>
            <p:spPr>
              <a:xfrm>
                <a:off x="9556046" y="3513453"/>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49725CC7-D209-4832-B671-A7FA94938E1D}"/>
                  </a:ext>
                </a:extLst>
              </p:cNvPr>
              <p:cNvSpPr txBox="1"/>
              <p:nvPr/>
            </p:nvSpPr>
            <p:spPr>
              <a:xfrm>
                <a:off x="10488848" y="1666807"/>
                <a:ext cx="1280160" cy="369332"/>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 how </a:t>
                </a:r>
                <a:r>
                  <a:rPr kumimoji="0" lang="en-US" sz="1200" b="0" i="0" u="none" strike="noStrike" kern="1200" cap="none" spc="-10" normalizeH="0" baseline="0" noProof="0">
                    <a:ln>
                      <a:noFill/>
                    </a:ln>
                    <a:solidFill>
                      <a:prstClr val="white"/>
                    </a:solidFill>
                    <a:effectLst/>
                    <a:uLnTx/>
                    <a:uFillTx/>
                    <a:latin typeface="Arial"/>
                    <a:ea typeface="+mn-ea"/>
                    <a:cs typeface="Arial"/>
                  </a:rPr>
                  <a:t>your</a:t>
                </a:r>
                <a:r>
                  <a:rPr kumimoji="0" lang="en-US" sz="1200" b="0" i="0" u="none" strike="noStrike" kern="1200" cap="none" spc="-7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business works.</a:t>
                </a:r>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30" name="Oval 29">
                <a:extLst>
                  <a:ext uri="{FF2B5EF4-FFF2-40B4-BE49-F238E27FC236}">
                    <a16:creationId xmlns:a16="http://schemas.microsoft.com/office/drawing/2014/main" id="{043D8259-6779-4AF2-981A-BB9025545A6C}"/>
                  </a:ext>
                </a:extLst>
              </p:cNvPr>
              <p:cNvSpPr/>
              <p:nvPr/>
            </p:nvSpPr>
            <p:spPr>
              <a:xfrm>
                <a:off x="9556046" y="549600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E549F2AF-1E8C-4433-BDAB-012944855B24}"/>
                  </a:ext>
                </a:extLst>
              </p:cNvPr>
              <p:cNvSpPr txBox="1"/>
              <p:nvPr/>
            </p:nvSpPr>
            <p:spPr>
              <a:xfrm>
                <a:off x="10488848" y="3642709"/>
                <a:ext cx="1280160" cy="369332"/>
              </a:xfrm>
              <a:prstGeom prst="rect">
                <a:avLst/>
              </a:prstGeom>
              <a:noFill/>
            </p:spPr>
            <p:txBody>
              <a:bodyPr wrap="square" lIns="0" tIns="0" rIns="0" bIns="0" anchor="ctr">
                <a:spAutoFit/>
              </a:bodyPr>
              <a:lstStyle/>
              <a:p>
                <a:pPr marL="12700" marR="5080" lvl="0" indent="0" algn="l" defTabSz="914400" rtl="0" eaLnBrk="1" fontAlgn="auto" latinLnBrk="0" hangingPunct="1">
                  <a:lnSpc>
                    <a:spcPct val="100000"/>
                  </a:lnSpc>
                  <a:spcBef>
                    <a:spcPts val="52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a:t>
                </a:r>
                <a:r>
                  <a:rPr kumimoji="0" lang="en-US" sz="1200" b="0" i="0" u="none" strike="noStrike" kern="1200" cap="none" spc="-9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how to get things done.</a:t>
                </a:r>
                <a:endParaRPr kumimoji="0" lang="en-US" sz="2800" b="0" i="0" u="none" strike="noStrike" kern="1200" cap="none" spc="0" normalizeH="0" baseline="0" noProof="0">
                  <a:ln>
                    <a:noFill/>
                  </a:ln>
                  <a:solidFill>
                    <a:prstClr val="white"/>
                  </a:solidFill>
                  <a:effectLst/>
                  <a:uLnTx/>
                  <a:uFillTx/>
                  <a:latin typeface="Arial"/>
                  <a:ea typeface="+mn-ea"/>
                  <a:cs typeface="+mn-cs"/>
                </a:endParaRPr>
              </a:p>
            </p:txBody>
          </p:sp>
          <p:pic>
            <p:nvPicPr>
              <p:cNvPr id="32" name="Graphic 31">
                <a:extLst>
                  <a:ext uri="{FF2B5EF4-FFF2-40B4-BE49-F238E27FC236}">
                    <a16:creationId xmlns:a16="http://schemas.microsoft.com/office/drawing/2014/main" id="{65F7C3F7-390D-42E8-BED3-E555E26DC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4205" y="5668238"/>
                <a:ext cx="397042" cy="365760"/>
              </a:xfrm>
              <a:prstGeom prst="rect">
                <a:avLst/>
              </a:prstGeom>
            </p:spPr>
          </p:pic>
          <p:pic>
            <p:nvPicPr>
              <p:cNvPr id="33" name="Graphic 32">
                <a:extLst>
                  <a:ext uri="{FF2B5EF4-FFF2-40B4-BE49-F238E27FC236}">
                    <a16:creationId xmlns:a16="http://schemas.microsoft.com/office/drawing/2014/main" id="{BCDAF91A-0915-4BB5-B9E3-B2C3B0C06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4205" y="4638981"/>
                <a:ext cx="397042" cy="365760"/>
              </a:xfrm>
              <a:prstGeom prst="rect">
                <a:avLst/>
              </a:prstGeom>
            </p:spPr>
          </p:pic>
          <p:pic>
            <p:nvPicPr>
              <p:cNvPr id="34" name="Graphic 33">
                <a:extLst>
                  <a:ext uri="{FF2B5EF4-FFF2-40B4-BE49-F238E27FC236}">
                    <a16:creationId xmlns:a16="http://schemas.microsoft.com/office/drawing/2014/main" id="{758F3983-1E2D-4306-B8BC-5D57AC7949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4205" y="1696443"/>
                <a:ext cx="397042" cy="365760"/>
              </a:xfrm>
              <a:prstGeom prst="rect">
                <a:avLst/>
              </a:prstGeom>
            </p:spPr>
          </p:pic>
          <p:pic>
            <p:nvPicPr>
              <p:cNvPr id="35" name="Graphic 34">
                <a:extLst>
                  <a:ext uri="{FF2B5EF4-FFF2-40B4-BE49-F238E27FC236}">
                    <a16:creationId xmlns:a16="http://schemas.microsoft.com/office/drawing/2014/main" id="{601CD050-F124-43FB-9F52-2ABC2DB24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652" y="2681936"/>
                <a:ext cx="397042" cy="365760"/>
              </a:xfrm>
              <a:prstGeom prst="rect">
                <a:avLst/>
              </a:prstGeom>
            </p:spPr>
          </p:pic>
          <p:pic>
            <p:nvPicPr>
              <p:cNvPr id="36" name="Graphic 35">
                <a:extLst>
                  <a:ext uri="{FF2B5EF4-FFF2-40B4-BE49-F238E27FC236}">
                    <a16:creationId xmlns:a16="http://schemas.microsoft.com/office/drawing/2014/main" id="{1D36BC7A-01D8-4483-AF24-6793E13FEE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5126" y="3644494"/>
                <a:ext cx="397042" cy="365760"/>
              </a:xfrm>
              <a:prstGeom prst="rect">
                <a:avLst/>
              </a:prstGeom>
            </p:spPr>
          </p:pic>
        </p:grpSp>
      </p:grpSp>
    </p:spTree>
    <p:custDataLst>
      <p:tags r:id="rId1"/>
    </p:custDataLst>
    <p:extLst>
      <p:ext uri="{BB962C8B-B14F-4D97-AF65-F5344CB8AC3E}">
        <p14:creationId xmlns:p14="http://schemas.microsoft.com/office/powerpoint/2010/main" val="17168222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TITLE SLIDE Right Horizontal Window Image_Cobalt Blue">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clothing, underpants&#10;&#10;Description automatically generated">
            <a:extLst>
              <a:ext uri="{FF2B5EF4-FFF2-40B4-BE49-F238E27FC236}">
                <a16:creationId xmlns:a16="http://schemas.microsoft.com/office/drawing/2014/main" id="{82FDB256-1B4B-4319-AF11-BEB92FC7E50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r="13460" b="6250"/>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0AD1B538-47BD-456C-918B-6648F57930D4}"/>
              </a:ext>
            </a:extLst>
          </p:cNvPr>
          <p:cNvSpPr/>
          <p:nvPr userDrawn="1"/>
        </p:nvSpPr>
        <p:spPr>
          <a:xfrm rot="16200000">
            <a:off x="1116081" y="138181"/>
            <a:ext cx="5927358" cy="6674080"/>
          </a:xfrm>
          <a:prstGeom prst="rect">
            <a:avLst/>
          </a:prstGeom>
          <a:gradFill>
            <a:gsLst>
              <a:gs pos="100000">
                <a:srgbClr val="1E49E2"/>
              </a:gs>
              <a:gs pos="0">
                <a:schemeClr val="accent5"/>
              </a:gs>
            </a:gsLst>
            <a:lin ang="0" scaled="0"/>
          </a:gradFill>
        </p:spPr>
        <p:txBody>
          <a:bodyPr vert="horz" lIns="180000" tIns="180000" rIns="180000" bIns="180000" rtlCol="0" anchor="t" anchorCtr="0">
            <a:noAutofit/>
          </a:bodyPr>
          <a:lstStyle/>
          <a:p>
            <a:pPr marR="0" lvl="0" indent="0" fontAlgn="auto">
              <a:lnSpc>
                <a:spcPct val="70000"/>
              </a:lnSpc>
              <a:spcBef>
                <a:spcPts val="0"/>
              </a:spcBef>
              <a:spcAft>
                <a:spcPts val="0"/>
              </a:spcAft>
              <a:buClrTx/>
              <a:buSzTx/>
              <a:buFontTx/>
              <a:buNone/>
              <a:tabLst/>
            </a:pPr>
            <a:endParaRPr kumimoji="0" lang="en-US" sz="8800" b="0" i="0" u="none" strike="noStrike" kern="0" cap="none" spc="0" normalizeH="0" baseline="0">
              <a:ln>
                <a:noFill/>
              </a:ln>
              <a:solidFill>
                <a:srgbClr val="FFFFFF"/>
              </a:solidFill>
              <a:effectLst/>
              <a:uLnTx/>
              <a:uFillTx/>
              <a:latin typeface="KPMG Bold" panose="020B0803030202040204" pitchFamily="34" charset="0"/>
            </a:endParaRPr>
          </a:p>
        </p:txBody>
      </p:sp>
      <p:sp>
        <p:nvSpPr>
          <p:cNvPr id="13" name="Title 1">
            <a:extLst>
              <a:ext uri="{FF2B5EF4-FFF2-40B4-BE49-F238E27FC236}">
                <a16:creationId xmlns:a16="http://schemas.microsoft.com/office/drawing/2014/main" id="{76DBA26D-2E40-4E59-A367-B655EC7FB533}"/>
              </a:ext>
            </a:extLst>
          </p:cNvPr>
          <p:cNvSpPr>
            <a:spLocks noGrp="1"/>
          </p:cNvSpPr>
          <p:nvPr>
            <p:ph type="ctrTitle" hasCustomPrompt="1"/>
          </p:nvPr>
        </p:nvSpPr>
        <p:spPr>
          <a:xfrm>
            <a:off x="992488" y="676077"/>
            <a:ext cx="3570443" cy="771723"/>
          </a:xfrm>
          <a:prstGeom prst="rect">
            <a:avLst/>
          </a:prstGeom>
        </p:spPr>
        <p:txBody>
          <a:bodyPr lIns="0" tIns="0" rIns="0" bIns="0" anchor="t"/>
          <a:lstStyle>
            <a:lvl1pPr algn="l">
              <a:lnSpc>
                <a:spcPts val="6000"/>
              </a:lnSpc>
              <a:defRPr sz="6400">
                <a:solidFill>
                  <a:schemeClr val="bg1"/>
                </a:solidFill>
                <a:latin typeface="KPMG Bold" panose="020B0803030202040204" pitchFamily="34" charset="0"/>
              </a:defRPr>
            </a:lvl1pPr>
          </a:lstStyle>
          <a:p>
            <a:r>
              <a:rPr lang="en-US"/>
              <a:t>Agenda</a:t>
            </a:r>
          </a:p>
        </p:txBody>
      </p:sp>
    </p:spTree>
    <p:custDataLst>
      <p:tags r:id="rId1"/>
    </p:custDataLst>
    <p:extLst>
      <p:ext uri="{BB962C8B-B14F-4D97-AF65-F5344CB8AC3E}">
        <p14:creationId xmlns:p14="http://schemas.microsoft.com/office/powerpoint/2010/main" val="372317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hasCustomPrompt="1"/>
          </p:nvPr>
        </p:nvSpPr>
        <p:spPr>
          <a:xfrm>
            <a:off x="989012" y="4256411"/>
            <a:ext cx="6660000" cy="1364476"/>
          </a:xfrm>
        </p:spPr>
        <p:txBody>
          <a:bodyPr anchor="b">
            <a:spAutoFit/>
          </a:bodyPr>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0"/>
            <a:r>
              <a:rPr lang="en-US"/>
              <a:t>© 2022 KPMG Qatar Branch is registered with the Ministry of Commerce and Industry, State of Qatar and a member firm of the KPMG global organization of independent member firms affiliated with KPMG International Limited, a private English company limited by guarantee. All rights reserved.</a:t>
            </a:r>
          </a:p>
          <a:p>
            <a:pPr lvl="0"/>
            <a:r>
              <a:rPr lang="en-US"/>
              <a:t>The KPMG name and logo are trademarks used under license by the independent member firms of the KPMG global organization.</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963731"/>
            <a:ext cx="2411738" cy="184666"/>
          </a:xfrm>
        </p:spPr>
        <p:txBody>
          <a:bodyPr>
            <a:spAutoFit/>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8476" y="371311"/>
            <a:ext cx="914400" cy="368346"/>
          </a:xfrm>
          <a:prstGeom prst="rect">
            <a:avLst/>
          </a:prstGeom>
        </p:spPr>
      </p:pic>
    </p:spTree>
    <p:custDataLst>
      <p:tags r:id="rId1"/>
    </p:custDataLst>
    <p:extLst>
      <p:ext uri="{BB962C8B-B14F-4D97-AF65-F5344CB8AC3E}">
        <p14:creationId xmlns:p14="http://schemas.microsoft.com/office/powerpoint/2010/main" val="2468984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hasCustomPrompt="1"/>
          </p:nvPr>
        </p:nvSpPr>
        <p:spPr>
          <a:xfrm>
            <a:off x="989012" y="4256411"/>
            <a:ext cx="6660000" cy="1364476"/>
          </a:xfrm>
        </p:spPr>
        <p:txBody>
          <a:bodyPr anchor="b">
            <a:spAutoFit/>
          </a:bodyPr>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0"/>
            <a:r>
              <a:rPr lang="en-US"/>
              <a:t>© 2022 KPMG Qatar Branch is registered with the Ministry of Commerce and Industry, State of Qatar and a member firm of the KPMG global organization of independent member firms affiliated with KPMG International Limited, a private English company limited by guarantee. All rights reserved.</a:t>
            </a:r>
          </a:p>
          <a:p>
            <a:pPr lvl="0"/>
            <a:r>
              <a:rPr lang="en-US"/>
              <a:t>The KPMG name and logo are trademarks used under license by the independent member firms of the KPMG global organization.</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963731"/>
            <a:ext cx="2411738" cy="184666"/>
          </a:xfrm>
        </p:spPr>
        <p:txBody>
          <a:bodyPr>
            <a:spAutoFit/>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8476" y="371311"/>
            <a:ext cx="914400" cy="368346"/>
          </a:xfrm>
          <a:prstGeom prst="rect">
            <a:avLst/>
          </a:prstGeom>
        </p:spPr>
      </p:pic>
    </p:spTree>
    <p:custDataLst>
      <p:tags r:id="rId1"/>
    </p:custDataLst>
    <p:extLst>
      <p:ext uri="{BB962C8B-B14F-4D97-AF65-F5344CB8AC3E}">
        <p14:creationId xmlns:p14="http://schemas.microsoft.com/office/powerpoint/2010/main" val="2468984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47700" y="1330126"/>
            <a:ext cx="10858500" cy="4546800"/>
          </a:xfrm>
        </p:spPr>
        <p:txBody>
          <a:bodyPr/>
          <a:lstStyle>
            <a:lvl1pPr>
              <a:defRPr sz="1400">
                <a:solidFill>
                  <a:schemeClr val="accent3"/>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a:xfrm>
            <a:off x="647701" y="431800"/>
            <a:ext cx="10858500" cy="533400"/>
          </a:xfrm>
        </p:spPr>
        <p:txBody>
          <a:bodyPr/>
          <a:lstStyle/>
          <a:p>
            <a:r>
              <a:rPr lang="en-US" noProof="0"/>
              <a:t>Click to edit Master title style</a:t>
            </a:r>
          </a:p>
        </p:txBody>
      </p:sp>
      <p:sp>
        <p:nvSpPr>
          <p:cNvPr id="5" name="Content Placeholder 4">
            <a:extLst>
              <a:ext uri="{FF2B5EF4-FFF2-40B4-BE49-F238E27FC236}">
                <a16:creationId xmlns:a16="http://schemas.microsoft.com/office/drawing/2014/main" id="{E02C6732-0F39-4BF0-A455-99C3CB8FA765}"/>
              </a:ext>
            </a:extLst>
          </p:cNvPr>
          <p:cNvSpPr>
            <a:spLocks noGrp="1"/>
          </p:cNvSpPr>
          <p:nvPr>
            <p:ph sz="quarter" idx="11"/>
          </p:nvPr>
        </p:nvSpPr>
        <p:spPr>
          <a:xfrm>
            <a:off x="647700" y="0"/>
            <a:ext cx="10858500" cy="431800"/>
          </a:xfrm>
        </p:spPr>
        <p:txBody>
          <a:bodyPr anchor="ctr"/>
          <a:lstStyle>
            <a:lvl1pPr>
              <a:defRPr>
                <a:solidFill>
                  <a:srgbClr val="0091DA"/>
                </a:solidFill>
              </a:defRPr>
            </a:lvl1pPr>
          </a:lstStyle>
          <a:p>
            <a:pPr lvl="0"/>
            <a:r>
              <a:rPr lang="en-US"/>
              <a:t>Click to edit Master text styles</a:t>
            </a:r>
          </a:p>
        </p:txBody>
      </p:sp>
    </p:spTree>
    <p:extLst>
      <p:ext uri="{BB962C8B-B14F-4D97-AF65-F5344CB8AC3E}">
        <p14:creationId xmlns:p14="http://schemas.microsoft.com/office/powerpoint/2010/main" val="3833774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03908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176105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662372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38928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686141" y="736722"/>
            <a:ext cx="3764557" cy="539125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tags" Target="../tags/tag5.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image" Target="../media/image19.jpeg"/><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55">
            <a:extLst>
              <a:ext uri="{28A0092B-C50C-407E-A947-70E740481C1C}">
                <a14:useLocalDpi xmlns:a14="http://schemas.microsoft.com/office/drawing/2010/main" val="0"/>
              </a:ext>
            </a:extLst>
          </a:blip>
          <a:srcRect b="6480"/>
          <a:stretch/>
        </p:blipFill>
        <p:spPr>
          <a:xfrm>
            <a:off x="0" y="0"/>
            <a:ext cx="12192000" cy="1197204"/>
          </a:xfrm>
          <a:prstGeom prst="rect">
            <a:avLst/>
          </a:prstGeom>
        </p:spPr>
      </p:pic>
      <p:sp>
        <p:nvSpPr>
          <p:cNvPr id="2" name="Title Placeholder 1"/>
          <p:cNvSpPr>
            <a:spLocks noGrp="1"/>
          </p:cNvSpPr>
          <p:nvPr>
            <p:ph type="title"/>
          </p:nvPr>
        </p:nvSpPr>
        <p:spPr>
          <a:xfrm>
            <a:off x="995364" y="431800"/>
            <a:ext cx="10204704"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1" y="1330325"/>
            <a:ext cx="10204704" cy="45466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USCS004469-1A</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83" r:id="rId2"/>
    <p:sldLayoutId id="2147483749" r:id="rId3"/>
    <p:sldLayoutId id="2147483750" r:id="rId4"/>
    <p:sldLayoutId id="2147483767" r:id="rId5"/>
    <p:sldLayoutId id="2147483768" r:id="rId6"/>
    <p:sldLayoutId id="2147483765" r:id="rId7"/>
    <p:sldLayoutId id="2147483766" r:id="rId8"/>
    <p:sldLayoutId id="2147483666" r:id="rId9"/>
    <p:sldLayoutId id="2147483858" r:id="rId10"/>
    <p:sldLayoutId id="2147483712" r:id="rId11"/>
    <p:sldLayoutId id="2147483792" r:id="rId12"/>
    <p:sldLayoutId id="2147483664" r:id="rId13"/>
    <p:sldLayoutId id="2147483793" r:id="rId14"/>
    <p:sldLayoutId id="2147483769" r:id="rId15"/>
    <p:sldLayoutId id="2147483770" r:id="rId16"/>
    <p:sldLayoutId id="2147483714" r:id="rId17"/>
    <p:sldLayoutId id="2147483689" r:id="rId18"/>
    <p:sldLayoutId id="2147483716" r:id="rId19"/>
    <p:sldLayoutId id="2147483690" r:id="rId20"/>
    <p:sldLayoutId id="2147483692" r:id="rId21"/>
    <p:sldLayoutId id="2147483691" r:id="rId22"/>
    <p:sldLayoutId id="2147483693" r:id="rId23"/>
    <p:sldLayoutId id="2147483790" r:id="rId24"/>
    <p:sldLayoutId id="2147483701" r:id="rId25"/>
    <p:sldLayoutId id="2147483771" r:id="rId26"/>
    <p:sldLayoutId id="2147483752" r:id="rId27"/>
    <p:sldLayoutId id="2147483697" r:id="rId28"/>
    <p:sldLayoutId id="2147483772" r:id="rId29"/>
    <p:sldLayoutId id="2147483856" r:id="rId30"/>
    <p:sldLayoutId id="2147483754" r:id="rId31"/>
    <p:sldLayoutId id="2147483699" r:id="rId32"/>
    <p:sldLayoutId id="2147483700" r:id="rId33"/>
    <p:sldLayoutId id="2147483682" r:id="rId34"/>
    <p:sldLayoutId id="2147483805" r:id="rId35"/>
    <p:sldLayoutId id="2147483861" r:id="rId36"/>
    <p:sldLayoutId id="2147483863" r:id="rId37"/>
    <p:sldLayoutId id="2147483862" r:id="rId38"/>
    <p:sldLayoutId id="2147483809" r:id="rId39"/>
    <p:sldLayoutId id="2147483810" r:id="rId40"/>
    <p:sldLayoutId id="2147483811" r:id="rId41"/>
    <p:sldLayoutId id="2147483745" r:id="rId42"/>
    <p:sldLayoutId id="2147483746" r:id="rId43"/>
    <p:sldLayoutId id="2147483855" r:id="rId44"/>
    <p:sldLayoutId id="2147483812" r:id="rId45"/>
    <p:sldLayoutId id="2147483773" r:id="rId46"/>
    <p:sldLayoutId id="2147483797" r:id="rId47"/>
    <p:sldLayoutId id="2147483799" r:id="rId48"/>
    <p:sldLayoutId id="2147483800" r:id="rId49"/>
    <p:sldLayoutId id="2147483859" r:id="rId50"/>
    <p:sldLayoutId id="2147483860" r:id="rId51"/>
    <p:sldLayoutId id="2147483804" r:id="rId52"/>
    <p:sldLayoutId id="2147483813" r:id="rId53"/>
  </p:sldLayoutIdLst>
  <p:txStyles>
    <p:titleStyle>
      <a:lvl1pPr algn="l" defTabSz="914400" rtl="0" eaLnBrk="1" latinLnBrk="0" hangingPunct="1">
        <a:lnSpc>
          <a:spcPct val="70000"/>
        </a:lnSpc>
        <a:spcBef>
          <a:spcPct val="0"/>
        </a:spcBef>
        <a:buNone/>
        <a:defRPr sz="4400" kern="1200">
          <a:solidFill>
            <a:schemeClr val="bg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35C101-15FD-4C4F-95B5-1890819FB929}"/>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5438" t="55384" r="5322" b="15794"/>
          <a:stretch/>
        </p:blipFill>
        <p:spPr>
          <a:xfrm flipH="1">
            <a:off x="0" y="0"/>
            <a:ext cx="12192000" cy="1330325"/>
          </a:xfrm>
          <a:prstGeom prst="rect">
            <a:avLst/>
          </a:prstGeom>
        </p:spPr>
      </p:pic>
      <p:sp>
        <p:nvSpPr>
          <p:cNvPr id="3" name="Text Placeholder 2"/>
          <p:cNvSpPr>
            <a:spLocks noGrp="1"/>
          </p:cNvSpPr>
          <p:nvPr>
            <p:ph type="body" idx="1"/>
          </p:nvPr>
        </p:nvSpPr>
        <p:spPr>
          <a:xfrm>
            <a:off x="995362" y="1458851"/>
            <a:ext cx="10200683" cy="4418074"/>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E1AF2819-E90F-4D20-B927-52830FBBA9E4}"/>
              </a:ext>
            </a:extLst>
          </p:cNvPr>
          <p:cNvSpPr/>
          <p:nvPr userDrawn="1"/>
        </p:nvSpPr>
        <p:spPr>
          <a:xfrm>
            <a:off x="0" y="127666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a:solidFill>
                <a:schemeClr val="bg1"/>
              </a:solidFill>
            </a:endParaRPr>
          </a:p>
        </p:txBody>
      </p:sp>
      <p:sp>
        <p:nvSpPr>
          <p:cNvPr id="13" name="Rectangle 12">
            <a:extLst>
              <a:ext uri="{FF2B5EF4-FFF2-40B4-BE49-F238E27FC236}">
                <a16:creationId xmlns:a16="http://schemas.microsoft.com/office/drawing/2014/main" id="{B7D66162-E193-4EFC-ACC1-AB7C37D8620B}"/>
              </a:ext>
            </a:extLst>
          </p:cNvPr>
          <p:cNvSpPr/>
          <p:nvPr userDrawn="1"/>
        </p:nvSpPr>
        <p:spPr>
          <a:xfrm>
            <a:off x="0" y="6392487"/>
            <a:ext cx="12192000" cy="46551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noAutofit/>
          </a:bodyPr>
          <a:lstStyle/>
          <a:p>
            <a:pPr algn="ctr"/>
            <a:endParaRPr lang="en-US" sz="1000" b="1">
              <a:solidFill>
                <a:schemeClr val="bg1"/>
              </a:solidFill>
            </a:endParaRPr>
          </a:p>
        </p:txBody>
      </p:sp>
      <p:sp>
        <p:nvSpPr>
          <p:cNvPr id="15" name="Freeform 19">
            <a:extLst>
              <a:ext uri="{FF2B5EF4-FFF2-40B4-BE49-F238E27FC236}">
                <a16:creationId xmlns:a16="http://schemas.microsoft.com/office/drawing/2014/main" id="{41BEE69E-EFB7-4692-8D5B-8883F8C9BF35}"/>
              </a:ext>
            </a:extLst>
          </p:cNvPr>
          <p:cNvSpPr>
            <a:spLocks noEditPoints="1"/>
          </p:cNvSpPr>
          <p:nvPr userDrawn="1"/>
        </p:nvSpPr>
        <p:spPr bwMode="black">
          <a:xfrm>
            <a:off x="535383" y="6521013"/>
            <a:ext cx="480062" cy="19653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TextBox 15">
            <a:extLst>
              <a:ext uri="{FF2B5EF4-FFF2-40B4-BE49-F238E27FC236}">
                <a16:creationId xmlns:a16="http://schemas.microsoft.com/office/drawing/2014/main" id="{8CDBBEF9-5AE7-4946-8BCF-D783D2BEB62B}"/>
              </a:ext>
            </a:extLst>
          </p:cNvPr>
          <p:cNvSpPr txBox="1"/>
          <p:nvPr userDrawn="1">
            <p:custDataLst>
              <p:tags r:id="rId22"/>
            </p:custDataLst>
          </p:nvPr>
        </p:nvSpPr>
        <p:spPr>
          <a:xfrm>
            <a:off x="1242646" y="6521014"/>
            <a:ext cx="7406640" cy="246221"/>
          </a:xfrm>
          <a:prstGeom prst="rect">
            <a:avLst/>
          </a:prstGeom>
          <a:noFill/>
        </p:spPr>
        <p:txBody>
          <a:bodyPr wrap="square" lIns="0" tIns="0" rIns="0" bIns="0" rtlCol="0">
            <a:spAutoFit/>
          </a:bodyPr>
          <a:lstStyle/>
          <a:p>
            <a:pPr eaLnBrk="1" hangingPunct="1">
              <a:lnSpc>
                <a:spcPct val="100000"/>
              </a:lnSpc>
              <a:spcBef>
                <a:spcPts val="0"/>
              </a:spcBef>
              <a:spcAft>
                <a:spcPts val="0"/>
              </a:spcAft>
            </a:pPr>
            <a:r>
              <a:rPr lang="en-US" altLang="en-US" sz="800" spc="-30" baseline="0">
                <a:solidFill>
                  <a:schemeClr val="bg1">
                    <a:lumMod val="50000"/>
                  </a:schemeClr>
                </a:solidFill>
                <a:latin typeface="+mn-lt"/>
                <a:ea typeface="Univers 45 Light" pitchFamily="2" charset="0"/>
                <a:cs typeface="Arial" panose="020B0604020202020204" pitchFamily="34" charset="0"/>
              </a:rPr>
              <a:t>© 2023 KPMG LLP, a Delaware limited liability partnership and a member firm of the KPMG global organization of independent member firms affiliated with KPMG International Limited, a private English company limited by guarantee. All rights reserved. </a:t>
            </a:r>
          </a:p>
        </p:txBody>
      </p:sp>
      <p:sp>
        <p:nvSpPr>
          <p:cNvPr id="29" name="Shape 8"/>
          <p:cNvSpPr txBox="1">
            <a:spLocks/>
          </p:cNvSpPr>
          <p:nvPr userDrawn="1"/>
        </p:nvSpPr>
        <p:spPr>
          <a:xfrm>
            <a:off x="11206880" y="6521013"/>
            <a:ext cx="480062"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11" name="Rectangle 10">
            <a:extLst>
              <a:ext uri="{FF2B5EF4-FFF2-40B4-BE49-F238E27FC236}">
                <a16:creationId xmlns:a16="http://schemas.microsoft.com/office/drawing/2014/main" id="{F63443B8-E13F-4D8F-9411-945308DFDDD7}"/>
              </a:ext>
            </a:extLst>
          </p:cNvPr>
          <p:cNvSpPr/>
          <p:nvPr userDrawn="1"/>
        </p:nvSpPr>
        <p:spPr>
          <a:xfrm>
            <a:off x="0" y="5"/>
            <a:ext cx="12192000" cy="1276664"/>
          </a:xfrm>
          <a:prstGeom prst="rect">
            <a:avLst/>
          </a:prstGeom>
          <a:gradFill>
            <a:gsLst>
              <a:gs pos="0">
                <a:srgbClr val="1E49E2">
                  <a:alpha val="10000"/>
                </a:srgbClr>
              </a:gs>
              <a:gs pos="52000">
                <a:srgbClr val="7213EA">
                  <a:alpha val="80000"/>
                </a:srgbClr>
              </a:gs>
              <a:gs pos="100000">
                <a:srgbClr val="2272FF">
                  <a:alpha val="8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a:solidFill>
                <a:schemeClr val="bg1"/>
              </a:solidFill>
            </a:endParaRPr>
          </a:p>
        </p:txBody>
      </p:sp>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Tree>
    <p:custDataLst>
      <p:tags r:id="rId21"/>
    </p:custDataLst>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851" r:id="rId1"/>
    <p:sldLayoutId id="2147483784" r:id="rId2"/>
    <p:sldLayoutId id="2147483786" r:id="rId3"/>
    <p:sldLayoutId id="2147483788" r:id="rId4"/>
    <p:sldLayoutId id="2147483787" r:id="rId5"/>
    <p:sldLayoutId id="2147483789" r:id="rId6"/>
    <p:sldLayoutId id="2147483857" r:id="rId7"/>
    <p:sldLayoutId id="2147483791" r:id="rId8"/>
    <p:sldLayoutId id="2147483852" r:id="rId9"/>
    <p:sldLayoutId id="2147483833" r:id="rId10"/>
    <p:sldLayoutId id="2147483794" r:id="rId11"/>
    <p:sldLayoutId id="2147483798" r:id="rId12"/>
    <p:sldLayoutId id="2147483853" r:id="rId13"/>
    <p:sldLayoutId id="2147483801" r:id="rId14"/>
    <p:sldLayoutId id="2147483802" r:id="rId15"/>
    <p:sldLayoutId id="2147483803" r:id="rId16"/>
    <p:sldLayoutId id="2147483806" r:id="rId17"/>
    <p:sldLayoutId id="2147483807" r:id="rId18"/>
    <p:sldLayoutId id="2147483808" r:id="rId19"/>
  </p:sldLayoutIdLst>
  <p:txStyles>
    <p:titleStyle>
      <a:lvl1pPr algn="l" defTabSz="914400" rtl="0" eaLnBrk="1" latinLnBrk="0" hangingPunct="1">
        <a:lnSpc>
          <a:spcPct val="70000"/>
        </a:lnSpc>
        <a:spcBef>
          <a:spcPct val="0"/>
        </a:spcBef>
        <a:buNone/>
        <a:defRPr sz="4400" kern="1200">
          <a:solidFill>
            <a:schemeClr val="bg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96" userDrawn="1">
          <p15:clr>
            <a:srgbClr val="F26B43"/>
          </p15:clr>
        </p15:guide>
        <p15:guide id="2" pos="627" userDrawn="1">
          <p15:clr>
            <a:srgbClr val="F26B43"/>
          </p15:clr>
        </p15:guide>
        <p15:guide id="3" pos="7055" userDrawn="1">
          <p15:clr>
            <a:srgbClr val="F26B43"/>
          </p15:clr>
        </p15:guide>
        <p15:guide id="4" orient="horz" pos="816"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F2_B2211EF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notesSlide" Target="../notesSlides/notesSlide2.xml"/><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slideLayout" Target="../slideLayouts/slideLayout13.xml"/><Relationship Id="rId1" Type="http://schemas.openxmlformats.org/officeDocument/2006/relationships/tags" Target="../tags/tag2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 Id="rId1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27.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FB_8453385D.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19.xml.rels><?xml version="1.0" encoding="UTF-8" standalone="yes"?>
<Relationships xmlns="http://schemas.openxmlformats.org/package/2006/relationships"><Relationship Id="rId8" Type="http://schemas.openxmlformats.org/officeDocument/2006/relationships/image" Target="../media/image54.jp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jpg"/><Relationship Id="rId12" Type="http://schemas.openxmlformats.org/officeDocument/2006/relationships/image" Target="../media/image58.jpg"/><Relationship Id="rId2" Type="http://schemas.openxmlformats.org/officeDocument/2006/relationships/slideLayout" Target="../slideLayouts/slideLayout13.xml"/><Relationship Id="rId1" Type="http://schemas.openxmlformats.org/officeDocument/2006/relationships/tags" Target="../tags/tag29.xml"/><Relationship Id="rId6" Type="http://schemas.openxmlformats.org/officeDocument/2006/relationships/image" Target="../media/image52.jpg"/><Relationship Id="rId11" Type="http://schemas.openxmlformats.org/officeDocument/2006/relationships/image" Target="../media/image57.jpg"/><Relationship Id="rId5" Type="http://schemas.openxmlformats.org/officeDocument/2006/relationships/image" Target="../media/image51.jpg"/><Relationship Id="rId10" Type="http://schemas.openxmlformats.org/officeDocument/2006/relationships/image" Target="../media/image56.jp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tags" Target="../tags/tag3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3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tags" Target="../tags/tag34.xml"/></Relationships>
</file>

<file path=ppt/slides/_rels/slide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mailto:markmuto@kpmg.com" TargetMode="Externa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30.xml.rels><?xml version="1.0" encoding="UTF-8" standalone="yes"?>
<Relationships xmlns="http://schemas.openxmlformats.org/package/2006/relationships"><Relationship Id="rId3" Type="http://schemas.openxmlformats.org/officeDocument/2006/relationships/hyperlink" Target="https://kpmgoneuk-my.sharepoint.com/personal/mike_poole_kpmg_co_uk/Documents/Desktop/Templates%20for%20ESG/KPMG%20ESG%20A4%20portrait%20template%20(RGB).pptx?web=1" TargetMode="External"/><Relationship Id="rId2" Type="http://schemas.openxmlformats.org/officeDocument/2006/relationships/slideLayout" Target="../slideLayouts/slideLayout44.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microsoft.com/office/2018/10/relationships/comments" Target="../comments/modernComment_7FFFE2BD_7329C9EA.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1" y="0"/>
            <a:ext cx="2286000" cy="6858000"/>
          </a:xfrm>
          <a:prstGeom prst="rect">
            <a:avLst/>
          </a:prstGeom>
        </p:spPr>
      </p:pic>
      <p:sp>
        <p:nvSpPr>
          <p:cNvPr id="17" name="object 36">
            <a:extLst>
              <a:ext uri="{FF2B5EF4-FFF2-40B4-BE49-F238E27FC236}">
                <a16:creationId xmlns:a16="http://schemas.microsoft.com/office/drawing/2014/main" id="{203909D3-C764-43CD-80D7-FD116ECBC1F9}"/>
              </a:ext>
            </a:extLst>
          </p:cNvPr>
          <p:cNvSpPr txBox="1"/>
          <p:nvPr/>
        </p:nvSpPr>
        <p:spPr>
          <a:xfrm>
            <a:off x="10289406" y="981913"/>
            <a:ext cx="1616648" cy="319959"/>
          </a:xfrm>
          <a:prstGeom prst="rect">
            <a:avLst/>
          </a:prstGeom>
        </p:spPr>
        <p:txBody>
          <a:bodyPr vert="horz" wrap="square" lIns="0" tIns="12065" rIns="0" bIns="0" rtlCol="0">
            <a:spAutoFit/>
          </a:bodyPr>
          <a:lstStyle/>
          <a:p>
            <a:pPr marL="12700" marR="0" lvl="0" indent="0" algn="l" defTabSz="914400" rtl="0" eaLnBrk="1" fontAlgn="auto" latinLnBrk="0" hangingPunct="1">
              <a:lnSpc>
                <a:spcPts val="2400"/>
              </a:lnSpc>
              <a:spcBef>
                <a:spcPts val="95"/>
              </a:spcBef>
              <a:spcAft>
                <a:spcPts val="0"/>
              </a:spcAft>
              <a:buClrTx/>
              <a:buSzTx/>
              <a:buFontTx/>
              <a:buNone/>
              <a:tabLst/>
              <a:defRPr/>
            </a:pPr>
            <a:r>
              <a:rPr kumimoji="0" lang="en-US" sz="2200" b="1" i="0" u="none" strike="noStrike" kern="1200" cap="none" spc="-5" normalizeH="0" baseline="0" noProof="0">
                <a:ln>
                  <a:noFill/>
                </a:ln>
                <a:solidFill>
                  <a:prstClr val="white"/>
                </a:solidFill>
                <a:effectLst/>
                <a:uLnTx/>
                <a:uFillTx/>
                <a:latin typeface="KPMG Bold" panose="020B0803030202040204" pitchFamily="34" charset="0"/>
                <a:ea typeface="+mn-ea"/>
                <a:cs typeface="Arial"/>
              </a:rPr>
              <a:t>Our </a:t>
            </a:r>
            <a:r>
              <a:rPr kumimoji="0" lang="en-US" sz="2200" b="1" i="0" u="none" strike="noStrike" kern="1200" cap="none" spc="-10" normalizeH="0" baseline="0" noProof="0">
                <a:ln>
                  <a:noFill/>
                </a:ln>
                <a:solidFill>
                  <a:prstClr val="white"/>
                </a:solidFill>
                <a:effectLst/>
                <a:uLnTx/>
                <a:uFillTx/>
                <a:latin typeface="KPMG Bold" panose="020B0803030202040204" pitchFamily="34" charset="0"/>
                <a:ea typeface="+mn-ea"/>
                <a:cs typeface="Arial"/>
              </a:rPr>
              <a:t>promise to you</a:t>
            </a:r>
            <a:endParaRPr kumimoji="0" lang="en-US" sz="2200" b="0" i="0" u="none" strike="noStrike" kern="1200" cap="none" spc="0" normalizeH="0" baseline="0" noProof="0">
              <a:ln>
                <a:noFill/>
              </a:ln>
              <a:solidFill>
                <a:prstClr val="white"/>
              </a:solidFill>
              <a:effectLst/>
              <a:uLnTx/>
              <a:uFillTx/>
              <a:latin typeface="KPMG Bold" panose="020B0803030202040204" pitchFamily="34" charset="0"/>
              <a:ea typeface="+mn-ea"/>
              <a:cs typeface="Arial"/>
            </a:endParaRPr>
          </a:p>
        </p:txBody>
      </p:sp>
      <p:sp>
        <p:nvSpPr>
          <p:cNvPr id="18" name="Oval 17">
            <a:extLst>
              <a:ext uri="{FF2B5EF4-FFF2-40B4-BE49-F238E27FC236}">
                <a16:creationId xmlns:a16="http://schemas.microsoft.com/office/drawing/2014/main" id="{ADAD211E-5965-4DD3-AE88-B9D859539764}"/>
              </a:ext>
            </a:extLst>
          </p:cNvPr>
          <p:cNvSpPr/>
          <p:nvPr/>
        </p:nvSpPr>
        <p:spPr>
          <a:xfrm>
            <a:off x="9556046" y="1530899"/>
            <a:ext cx="733360" cy="733360"/>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19" name="object 23">
            <a:extLst>
              <a:ext uri="{FF2B5EF4-FFF2-40B4-BE49-F238E27FC236}">
                <a16:creationId xmlns:a16="http://schemas.microsoft.com/office/drawing/2014/main" id="{4BC48B10-B925-4AB6-8AD6-9E867EC5C395}"/>
              </a:ext>
            </a:extLst>
          </p:cNvPr>
          <p:cNvSpPr txBox="1"/>
          <p:nvPr/>
        </p:nvSpPr>
        <p:spPr>
          <a:xfrm>
            <a:off x="10488848" y="5668238"/>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We’re on your side all the way.</a:t>
            </a:r>
            <a:endParaRPr kumimoji="0" lang="en-US" sz="1200" b="0" i="0" u="none" strike="noStrike" kern="1200" cap="none" spc="0" normalizeH="0" baseline="0" noProof="0">
              <a:ln>
                <a:noFill/>
              </a:ln>
              <a:solidFill>
                <a:prstClr val="white"/>
              </a:solidFill>
              <a:effectLst/>
              <a:uLnTx/>
              <a:uFillTx/>
              <a:latin typeface="Arial"/>
              <a:ea typeface="+mn-ea"/>
              <a:cs typeface="Arial"/>
            </a:endParaRPr>
          </a:p>
        </p:txBody>
      </p:sp>
      <p:sp>
        <p:nvSpPr>
          <p:cNvPr id="20" name="Oval 19">
            <a:extLst>
              <a:ext uri="{FF2B5EF4-FFF2-40B4-BE49-F238E27FC236}">
                <a16:creationId xmlns:a16="http://schemas.microsoft.com/office/drawing/2014/main" id="{80001172-094C-4289-8E57-23F629E54937}"/>
              </a:ext>
            </a:extLst>
          </p:cNvPr>
          <p:cNvSpPr/>
          <p:nvPr/>
        </p:nvSpPr>
        <p:spPr>
          <a:xfrm>
            <a:off x="9556046" y="4504730"/>
            <a:ext cx="733360" cy="733360"/>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1" name="object 33">
            <a:extLst>
              <a:ext uri="{FF2B5EF4-FFF2-40B4-BE49-F238E27FC236}">
                <a16:creationId xmlns:a16="http://schemas.microsoft.com/office/drawing/2014/main" id="{62E967F6-4D96-4D94-BC19-0C9EFBB572BC}"/>
              </a:ext>
            </a:extLst>
          </p:cNvPr>
          <p:cNvSpPr txBox="1"/>
          <p:nvPr/>
        </p:nvSpPr>
        <p:spPr>
          <a:xfrm>
            <a:off x="10488848" y="2680151"/>
            <a:ext cx="1280160" cy="369332"/>
          </a:xfrm>
          <a:prstGeom prst="rect">
            <a:avLst/>
          </a:prstGeom>
        </p:spPr>
        <p:txBody>
          <a:bodyPr vert="horz" wrap="square" lIns="0" tIns="0" rIns="0" bIns="0" rtlCol="0" anchor="ctr">
            <a:spAutoFit/>
          </a:bodyPr>
          <a:lstStyle/>
          <a:p>
            <a:pPr marL="0" marR="5969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5" normalizeH="0" baseline="0" noProof="0">
                <a:ln>
                  <a:noFill/>
                </a:ln>
                <a:solidFill>
                  <a:prstClr val="white"/>
                </a:solidFill>
                <a:effectLst/>
                <a:uLnTx/>
                <a:uFillTx/>
                <a:latin typeface="Arial"/>
                <a:ea typeface="+mn-ea"/>
                <a:cs typeface="Arial"/>
              </a:rPr>
              <a:t>We deliver</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results</a:t>
            </a:r>
            <a:r>
              <a:rPr kumimoji="0" sz="1200" b="0" i="0" u="none" strike="noStrike" kern="1200" cap="none" spc="-90"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that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matter.</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2" name="Oval 21">
            <a:extLst>
              <a:ext uri="{FF2B5EF4-FFF2-40B4-BE49-F238E27FC236}">
                <a16:creationId xmlns:a16="http://schemas.microsoft.com/office/drawing/2014/main" id="{F8E56009-5415-4302-A506-794396760132}"/>
              </a:ext>
            </a:extLst>
          </p:cNvPr>
          <p:cNvSpPr/>
          <p:nvPr/>
        </p:nvSpPr>
        <p:spPr>
          <a:xfrm>
            <a:off x="9556046" y="2522176"/>
            <a:ext cx="733360" cy="733360"/>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3" name="object 35">
            <a:extLst>
              <a:ext uri="{FF2B5EF4-FFF2-40B4-BE49-F238E27FC236}">
                <a16:creationId xmlns:a16="http://schemas.microsoft.com/office/drawing/2014/main" id="{A8F473D2-B858-42DD-B29D-A63C8A857518}"/>
              </a:ext>
            </a:extLst>
          </p:cNvPr>
          <p:cNvSpPr txBox="1"/>
          <p:nvPr/>
        </p:nvSpPr>
        <p:spPr>
          <a:xfrm>
            <a:off x="10488848" y="4637196"/>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a:t>
            </a:r>
            <a:r>
              <a:rPr kumimoji="0" sz="1200" b="0" i="0" u="none" strike="noStrike" kern="1200" cap="none" spc="-5" normalizeH="0" baseline="0" noProof="0">
                <a:ln>
                  <a:noFill/>
                </a:ln>
                <a:solidFill>
                  <a:prstClr val="white"/>
                </a:solidFill>
                <a:effectLst/>
                <a:uLnTx/>
                <a:uFillTx/>
                <a:latin typeface="Arial"/>
                <a:ea typeface="+mn-ea"/>
                <a:cs typeface="Arial"/>
              </a:rPr>
              <a:t>e get the</a:t>
            </a:r>
            <a:r>
              <a:rPr kumimoji="0" sz="1200" b="0" i="0" u="none" strike="noStrike" kern="1200" cap="none" spc="-7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best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out of</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technology.</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4" name="Oval 23">
            <a:extLst>
              <a:ext uri="{FF2B5EF4-FFF2-40B4-BE49-F238E27FC236}">
                <a16:creationId xmlns:a16="http://schemas.microsoft.com/office/drawing/2014/main" id="{EA468404-2CB2-49B5-A984-7F8373DF2CFC}"/>
              </a:ext>
            </a:extLst>
          </p:cNvPr>
          <p:cNvSpPr/>
          <p:nvPr/>
        </p:nvSpPr>
        <p:spPr>
          <a:xfrm>
            <a:off x="9556046" y="3513453"/>
            <a:ext cx="733360" cy="733360"/>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5" name="TextBox 24">
            <a:extLst>
              <a:ext uri="{FF2B5EF4-FFF2-40B4-BE49-F238E27FC236}">
                <a16:creationId xmlns:a16="http://schemas.microsoft.com/office/drawing/2014/main" id="{49725CC7-D209-4832-B671-A7FA94938E1D}"/>
              </a:ext>
            </a:extLst>
          </p:cNvPr>
          <p:cNvSpPr txBox="1"/>
          <p:nvPr/>
        </p:nvSpPr>
        <p:spPr>
          <a:xfrm>
            <a:off x="10488848" y="1666807"/>
            <a:ext cx="1280160" cy="369332"/>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 how </a:t>
            </a:r>
            <a:r>
              <a:rPr kumimoji="0" lang="en-US" sz="1200" b="0" i="0" u="none" strike="noStrike" kern="1200" cap="none" spc="-10" normalizeH="0" baseline="0" noProof="0">
                <a:ln>
                  <a:noFill/>
                </a:ln>
                <a:solidFill>
                  <a:prstClr val="white"/>
                </a:solidFill>
                <a:effectLst/>
                <a:uLnTx/>
                <a:uFillTx/>
                <a:latin typeface="Arial"/>
                <a:ea typeface="+mn-ea"/>
                <a:cs typeface="Arial"/>
              </a:rPr>
              <a:t>your</a:t>
            </a:r>
            <a:r>
              <a:rPr kumimoji="0" lang="en-US" sz="1200" b="0" i="0" u="none" strike="noStrike" kern="1200" cap="none" spc="-7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business works.</a:t>
            </a:r>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6" name="Oval 25">
            <a:extLst>
              <a:ext uri="{FF2B5EF4-FFF2-40B4-BE49-F238E27FC236}">
                <a16:creationId xmlns:a16="http://schemas.microsoft.com/office/drawing/2014/main" id="{043D8259-6779-4AF2-981A-BB9025545A6C}"/>
              </a:ext>
            </a:extLst>
          </p:cNvPr>
          <p:cNvSpPr/>
          <p:nvPr/>
        </p:nvSpPr>
        <p:spPr>
          <a:xfrm>
            <a:off x="9556046" y="5496006"/>
            <a:ext cx="733360" cy="733360"/>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7" name="TextBox 26">
            <a:extLst>
              <a:ext uri="{FF2B5EF4-FFF2-40B4-BE49-F238E27FC236}">
                <a16:creationId xmlns:a16="http://schemas.microsoft.com/office/drawing/2014/main" id="{E549F2AF-1E8C-4433-BDAB-012944855B24}"/>
              </a:ext>
            </a:extLst>
          </p:cNvPr>
          <p:cNvSpPr txBox="1"/>
          <p:nvPr/>
        </p:nvSpPr>
        <p:spPr>
          <a:xfrm>
            <a:off x="10488848" y="3642709"/>
            <a:ext cx="1280160" cy="369332"/>
          </a:xfrm>
          <a:prstGeom prst="rect">
            <a:avLst/>
          </a:prstGeom>
          <a:noFill/>
        </p:spPr>
        <p:txBody>
          <a:bodyPr wrap="square" lIns="0" tIns="0" rIns="0" bIns="0" anchor="ctr">
            <a:spAutoFit/>
          </a:bodyPr>
          <a:lstStyle/>
          <a:p>
            <a:pPr marL="12700" marR="5080" lvl="0" indent="0" algn="l" defTabSz="914400" rtl="0" eaLnBrk="1" fontAlgn="auto" latinLnBrk="0" hangingPunct="1">
              <a:lnSpc>
                <a:spcPct val="100000"/>
              </a:lnSpc>
              <a:spcBef>
                <a:spcPts val="52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a:t>
            </a:r>
            <a:r>
              <a:rPr kumimoji="0" lang="en-US" sz="1200" b="0" i="0" u="none" strike="noStrike" kern="1200" cap="none" spc="-9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how to get things done.</a:t>
            </a:r>
            <a:endParaRPr kumimoji="0" lang="en-US" sz="2800" b="0" i="0" u="none" strike="noStrike" kern="1200" cap="none" spc="0" normalizeH="0" baseline="0" noProof="0">
              <a:ln>
                <a:noFill/>
              </a:ln>
              <a:solidFill>
                <a:prstClr val="white"/>
              </a:solidFill>
              <a:effectLst/>
              <a:uLnTx/>
              <a:uFillTx/>
              <a:latin typeface="Arial"/>
              <a:ea typeface="+mn-ea"/>
              <a:cs typeface="+mn-cs"/>
            </a:endParaRPr>
          </a:p>
        </p:txBody>
      </p:sp>
      <p:grpSp>
        <p:nvGrpSpPr>
          <p:cNvPr id="40" name="Group 39"/>
          <p:cNvGrpSpPr>
            <a:grpSpLocks noChangeAspect="1"/>
          </p:cNvGrpSpPr>
          <p:nvPr/>
        </p:nvGrpSpPr>
        <p:grpSpPr>
          <a:xfrm>
            <a:off x="9698331" y="1663018"/>
            <a:ext cx="448790" cy="469122"/>
            <a:chOff x="8758238" y="3359151"/>
            <a:chExt cx="490538" cy="512763"/>
          </a:xfrm>
        </p:grpSpPr>
        <p:sp>
          <p:nvSpPr>
            <p:cNvPr id="41" name="Freeform 182"/>
            <p:cNvSpPr>
              <a:spLocks/>
            </p:cNvSpPr>
            <p:nvPr/>
          </p:nvSpPr>
          <p:spPr bwMode="auto">
            <a:xfrm>
              <a:off x="8758238" y="3683001"/>
              <a:ext cx="490538" cy="188913"/>
            </a:xfrm>
            <a:custGeom>
              <a:avLst/>
              <a:gdLst>
                <a:gd name="T0" fmla="*/ 73 w 154"/>
                <a:gd name="T1" fmla="*/ 23 h 59"/>
                <a:gd name="T2" fmla="*/ 92 w 154"/>
                <a:gd name="T3" fmla="*/ 34 h 59"/>
                <a:gd name="T4" fmla="*/ 145 w 154"/>
                <a:gd name="T5" fmla="*/ 1 h 59"/>
                <a:gd name="T6" fmla="*/ 147 w 154"/>
                <a:gd name="T7" fmla="*/ 0 h 59"/>
                <a:gd name="T8" fmla="*/ 153 w 154"/>
                <a:gd name="T9" fmla="*/ 4 h 59"/>
                <a:gd name="T10" fmla="*/ 153 w 154"/>
                <a:gd name="T11" fmla="*/ 7 h 59"/>
                <a:gd name="T12" fmla="*/ 151 w 154"/>
                <a:gd name="T13" fmla="*/ 14 h 59"/>
                <a:gd name="T14" fmla="*/ 94 w 154"/>
                <a:gd name="T15" fmla="*/ 56 h 59"/>
                <a:gd name="T16" fmla="*/ 89 w 154"/>
                <a:gd name="T17" fmla="*/ 58 h 59"/>
                <a:gd name="T18" fmla="*/ 87 w 154"/>
                <a:gd name="T19" fmla="*/ 59 h 59"/>
                <a:gd name="T20" fmla="*/ 81 w 154"/>
                <a:gd name="T21" fmla="*/ 59 h 59"/>
                <a:gd name="T22" fmla="*/ 25 w 154"/>
                <a:gd name="T23" fmla="*/ 40 h 59"/>
                <a:gd name="T24" fmla="*/ 18 w 154"/>
                <a:gd name="T25" fmla="*/ 41 h 59"/>
                <a:gd name="T26" fmla="*/ 0 w 154"/>
                <a:gd name="T27" fmla="*/ 5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59">
                  <a:moveTo>
                    <a:pt x="73" y="23"/>
                  </a:moveTo>
                  <a:cubicBezTo>
                    <a:pt x="92" y="34"/>
                    <a:pt x="92" y="34"/>
                    <a:pt x="92" y="34"/>
                  </a:cubicBezTo>
                  <a:cubicBezTo>
                    <a:pt x="145" y="1"/>
                    <a:pt x="145" y="1"/>
                    <a:pt x="145" y="1"/>
                  </a:cubicBezTo>
                  <a:cubicBezTo>
                    <a:pt x="146" y="0"/>
                    <a:pt x="146" y="0"/>
                    <a:pt x="147" y="0"/>
                  </a:cubicBezTo>
                  <a:cubicBezTo>
                    <a:pt x="150" y="0"/>
                    <a:pt x="152" y="2"/>
                    <a:pt x="153" y="4"/>
                  </a:cubicBezTo>
                  <a:cubicBezTo>
                    <a:pt x="153" y="7"/>
                    <a:pt x="153" y="7"/>
                    <a:pt x="153" y="7"/>
                  </a:cubicBezTo>
                  <a:cubicBezTo>
                    <a:pt x="154" y="9"/>
                    <a:pt x="153" y="12"/>
                    <a:pt x="151" y="14"/>
                  </a:cubicBezTo>
                  <a:cubicBezTo>
                    <a:pt x="94" y="56"/>
                    <a:pt x="94" y="56"/>
                    <a:pt x="94" y="56"/>
                  </a:cubicBezTo>
                  <a:cubicBezTo>
                    <a:pt x="93" y="57"/>
                    <a:pt x="91" y="58"/>
                    <a:pt x="89" y="58"/>
                  </a:cubicBezTo>
                  <a:cubicBezTo>
                    <a:pt x="87" y="59"/>
                    <a:pt x="87" y="59"/>
                    <a:pt x="87" y="59"/>
                  </a:cubicBezTo>
                  <a:cubicBezTo>
                    <a:pt x="85" y="59"/>
                    <a:pt x="83" y="59"/>
                    <a:pt x="81" y="59"/>
                  </a:cubicBezTo>
                  <a:cubicBezTo>
                    <a:pt x="25" y="40"/>
                    <a:pt x="25" y="40"/>
                    <a:pt x="25" y="40"/>
                  </a:cubicBezTo>
                  <a:cubicBezTo>
                    <a:pt x="23" y="40"/>
                    <a:pt x="20" y="40"/>
                    <a:pt x="18" y="41"/>
                  </a:cubicBezTo>
                  <a:cubicBezTo>
                    <a:pt x="0" y="50"/>
                    <a:pt x="0" y="50"/>
                    <a:pt x="0" y="5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83"/>
            <p:cNvSpPr>
              <a:spLocks/>
            </p:cNvSpPr>
            <p:nvPr/>
          </p:nvSpPr>
          <p:spPr bwMode="auto">
            <a:xfrm>
              <a:off x="8774113" y="3683001"/>
              <a:ext cx="338138" cy="74613"/>
            </a:xfrm>
            <a:custGeom>
              <a:avLst/>
              <a:gdLst>
                <a:gd name="T0" fmla="*/ 0 w 106"/>
                <a:gd name="T1" fmla="*/ 13 h 23"/>
                <a:gd name="T2" fmla="*/ 35 w 106"/>
                <a:gd name="T3" fmla="*/ 1 h 23"/>
                <a:gd name="T4" fmla="*/ 40 w 106"/>
                <a:gd name="T5" fmla="*/ 1 h 23"/>
                <a:gd name="T6" fmla="*/ 101 w 106"/>
                <a:gd name="T7" fmla="*/ 8 h 23"/>
                <a:gd name="T8" fmla="*/ 106 w 106"/>
                <a:gd name="T9" fmla="*/ 14 h 23"/>
                <a:gd name="T10" fmla="*/ 106 w 106"/>
                <a:gd name="T11" fmla="*/ 17 h 23"/>
                <a:gd name="T12" fmla="*/ 100 w 106"/>
                <a:gd name="T13" fmla="*/ 23 h 23"/>
                <a:gd name="T14" fmla="*/ 68 w 106"/>
                <a:gd name="T15" fmla="*/ 23 h 23"/>
                <a:gd name="T16" fmla="*/ 55 w 10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3">
                  <a:moveTo>
                    <a:pt x="0" y="13"/>
                  </a:moveTo>
                  <a:cubicBezTo>
                    <a:pt x="35" y="1"/>
                    <a:pt x="35" y="1"/>
                    <a:pt x="35" y="1"/>
                  </a:cubicBezTo>
                  <a:cubicBezTo>
                    <a:pt x="37" y="0"/>
                    <a:pt x="38" y="0"/>
                    <a:pt x="40" y="1"/>
                  </a:cubicBezTo>
                  <a:cubicBezTo>
                    <a:pt x="101" y="8"/>
                    <a:pt x="101" y="8"/>
                    <a:pt x="101" y="8"/>
                  </a:cubicBezTo>
                  <a:cubicBezTo>
                    <a:pt x="104" y="9"/>
                    <a:pt x="106" y="11"/>
                    <a:pt x="106" y="14"/>
                  </a:cubicBezTo>
                  <a:cubicBezTo>
                    <a:pt x="106" y="17"/>
                    <a:pt x="106" y="17"/>
                    <a:pt x="106" y="17"/>
                  </a:cubicBezTo>
                  <a:cubicBezTo>
                    <a:pt x="105" y="20"/>
                    <a:pt x="103" y="23"/>
                    <a:pt x="100" y="23"/>
                  </a:cubicBezTo>
                  <a:cubicBezTo>
                    <a:pt x="68" y="23"/>
                    <a:pt x="68" y="23"/>
                    <a:pt x="68" y="23"/>
                  </a:cubicBezTo>
                  <a:cubicBezTo>
                    <a:pt x="55" y="23"/>
                    <a:pt x="55" y="23"/>
                    <a:pt x="55" y="23"/>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84"/>
            <p:cNvSpPr>
              <a:spLocks/>
            </p:cNvSpPr>
            <p:nvPr/>
          </p:nvSpPr>
          <p:spPr bwMode="auto">
            <a:xfrm>
              <a:off x="9088438" y="3676651"/>
              <a:ext cx="103188" cy="33338"/>
            </a:xfrm>
            <a:custGeom>
              <a:avLst/>
              <a:gdLst>
                <a:gd name="T0" fmla="*/ 0 w 32"/>
                <a:gd name="T1" fmla="*/ 10 h 10"/>
                <a:gd name="T2" fmla="*/ 24 w 32"/>
                <a:gd name="T3" fmla="*/ 0 h 10"/>
                <a:gd name="T4" fmla="*/ 28 w 32"/>
                <a:gd name="T5" fmla="*/ 0 h 10"/>
                <a:gd name="T6" fmla="*/ 28 w 32"/>
                <a:gd name="T7" fmla="*/ 0 h 10"/>
                <a:gd name="T8" fmla="*/ 32 w 32"/>
                <a:gd name="T9" fmla="*/ 7 h 10"/>
                <a:gd name="T10" fmla="*/ 32 w 32"/>
                <a:gd name="T11" fmla="*/ 8 h 10"/>
              </a:gdLst>
              <a:ahLst/>
              <a:cxnLst>
                <a:cxn ang="0">
                  <a:pos x="T0" y="T1"/>
                </a:cxn>
                <a:cxn ang="0">
                  <a:pos x="T2" y="T3"/>
                </a:cxn>
                <a:cxn ang="0">
                  <a:pos x="T4" y="T5"/>
                </a:cxn>
                <a:cxn ang="0">
                  <a:pos x="T6" y="T7"/>
                </a:cxn>
                <a:cxn ang="0">
                  <a:pos x="T8" y="T9"/>
                </a:cxn>
                <a:cxn ang="0">
                  <a:pos x="T10" y="T11"/>
                </a:cxn>
              </a:cxnLst>
              <a:rect l="0" t="0" r="r" b="b"/>
              <a:pathLst>
                <a:path w="32" h="10">
                  <a:moveTo>
                    <a:pt x="0" y="10"/>
                  </a:moveTo>
                  <a:cubicBezTo>
                    <a:pt x="24" y="0"/>
                    <a:pt x="24" y="0"/>
                    <a:pt x="24" y="0"/>
                  </a:cubicBezTo>
                  <a:cubicBezTo>
                    <a:pt x="25" y="0"/>
                    <a:pt x="26" y="0"/>
                    <a:pt x="28" y="0"/>
                  </a:cubicBezTo>
                  <a:cubicBezTo>
                    <a:pt x="28" y="0"/>
                    <a:pt x="28" y="0"/>
                    <a:pt x="28" y="0"/>
                  </a:cubicBezTo>
                  <a:cubicBezTo>
                    <a:pt x="30" y="2"/>
                    <a:pt x="32" y="4"/>
                    <a:pt x="32" y="7"/>
                  </a:cubicBezTo>
                  <a:cubicBezTo>
                    <a:pt x="32" y="8"/>
                    <a:pt x="32" y="8"/>
                    <a:pt x="32" y="8"/>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85"/>
            <p:cNvSpPr>
              <a:spLocks/>
            </p:cNvSpPr>
            <p:nvPr/>
          </p:nvSpPr>
          <p:spPr bwMode="auto">
            <a:xfrm>
              <a:off x="8904288" y="3359151"/>
              <a:ext cx="195263" cy="273050"/>
            </a:xfrm>
            <a:custGeom>
              <a:avLst/>
              <a:gdLst>
                <a:gd name="T0" fmla="*/ 18 w 61"/>
                <a:gd name="T1" fmla="*/ 0 h 86"/>
                <a:gd name="T2" fmla="*/ 60 w 61"/>
                <a:gd name="T3" fmla="*/ 0 h 86"/>
                <a:gd name="T4" fmla="*/ 61 w 61"/>
                <a:gd name="T5" fmla="*/ 1 h 86"/>
                <a:gd name="T6" fmla="*/ 61 w 61"/>
                <a:gd name="T7" fmla="*/ 84 h 86"/>
                <a:gd name="T8" fmla="*/ 60 w 61"/>
                <a:gd name="T9" fmla="*/ 86 h 86"/>
                <a:gd name="T10" fmla="*/ 2 w 61"/>
                <a:gd name="T11" fmla="*/ 86 h 86"/>
                <a:gd name="T12" fmla="*/ 0 w 61"/>
                <a:gd name="T13" fmla="*/ 84 h 86"/>
                <a:gd name="T14" fmla="*/ 0 w 61"/>
                <a:gd name="T15" fmla="*/ 17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6">
                  <a:moveTo>
                    <a:pt x="18" y="0"/>
                  </a:moveTo>
                  <a:cubicBezTo>
                    <a:pt x="60" y="0"/>
                    <a:pt x="60" y="0"/>
                    <a:pt x="60" y="0"/>
                  </a:cubicBezTo>
                  <a:cubicBezTo>
                    <a:pt x="61" y="0"/>
                    <a:pt x="61" y="0"/>
                    <a:pt x="61" y="1"/>
                  </a:cubicBezTo>
                  <a:cubicBezTo>
                    <a:pt x="61" y="84"/>
                    <a:pt x="61" y="84"/>
                    <a:pt x="61" y="84"/>
                  </a:cubicBezTo>
                  <a:cubicBezTo>
                    <a:pt x="61" y="85"/>
                    <a:pt x="61" y="86"/>
                    <a:pt x="60" y="86"/>
                  </a:cubicBezTo>
                  <a:cubicBezTo>
                    <a:pt x="2" y="86"/>
                    <a:pt x="2" y="86"/>
                    <a:pt x="2" y="86"/>
                  </a:cubicBezTo>
                  <a:cubicBezTo>
                    <a:pt x="1" y="86"/>
                    <a:pt x="0" y="85"/>
                    <a:pt x="0" y="84"/>
                  </a:cubicBezTo>
                  <a:cubicBezTo>
                    <a:pt x="0" y="17"/>
                    <a:pt x="0" y="17"/>
                    <a:pt x="0" y="17"/>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86"/>
            <p:cNvSpPr>
              <a:spLocks/>
            </p:cNvSpPr>
            <p:nvPr/>
          </p:nvSpPr>
          <p:spPr bwMode="auto">
            <a:xfrm>
              <a:off x="8904288" y="3359151"/>
              <a:ext cx="57150" cy="53975"/>
            </a:xfrm>
            <a:custGeom>
              <a:avLst/>
              <a:gdLst>
                <a:gd name="T0" fmla="*/ 36 w 36"/>
                <a:gd name="T1" fmla="*/ 0 h 34"/>
                <a:gd name="T2" fmla="*/ 36 w 36"/>
                <a:gd name="T3" fmla="*/ 34 h 34"/>
                <a:gd name="T4" fmla="*/ 0 w 36"/>
                <a:gd name="T5" fmla="*/ 34 h 34"/>
                <a:gd name="T6" fmla="*/ 36 w 36"/>
                <a:gd name="T7" fmla="*/ 0 h 34"/>
              </a:gdLst>
              <a:ahLst/>
              <a:cxnLst>
                <a:cxn ang="0">
                  <a:pos x="T0" y="T1"/>
                </a:cxn>
                <a:cxn ang="0">
                  <a:pos x="T2" y="T3"/>
                </a:cxn>
                <a:cxn ang="0">
                  <a:pos x="T4" y="T5"/>
                </a:cxn>
                <a:cxn ang="0">
                  <a:pos x="T6" y="T7"/>
                </a:cxn>
              </a:cxnLst>
              <a:rect l="0" t="0" r="r" b="b"/>
              <a:pathLst>
                <a:path w="36" h="34">
                  <a:moveTo>
                    <a:pt x="36" y="0"/>
                  </a:moveTo>
                  <a:lnTo>
                    <a:pt x="36" y="34"/>
                  </a:lnTo>
                  <a:lnTo>
                    <a:pt x="0" y="34"/>
                  </a:lnTo>
                  <a:lnTo>
                    <a:pt x="36" y="0"/>
                  </a:lnTo>
                  <a:close/>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87"/>
            <p:cNvSpPr>
              <a:spLocks noChangeShapeType="1"/>
            </p:cNvSpPr>
            <p:nvPr/>
          </p:nvSpPr>
          <p:spPr bwMode="auto">
            <a:xfrm>
              <a:off x="8939213" y="3489326"/>
              <a:ext cx="127000" cy="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188"/>
            <p:cNvSpPr>
              <a:spLocks noChangeShapeType="1"/>
            </p:cNvSpPr>
            <p:nvPr/>
          </p:nvSpPr>
          <p:spPr bwMode="auto">
            <a:xfrm>
              <a:off x="8939213" y="3536951"/>
              <a:ext cx="127000" cy="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89"/>
            <p:cNvSpPr>
              <a:spLocks noChangeShapeType="1"/>
            </p:cNvSpPr>
            <p:nvPr/>
          </p:nvSpPr>
          <p:spPr bwMode="auto">
            <a:xfrm>
              <a:off x="8939213" y="3575051"/>
              <a:ext cx="127000" cy="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90"/>
            <p:cNvSpPr>
              <a:spLocks/>
            </p:cNvSpPr>
            <p:nvPr/>
          </p:nvSpPr>
          <p:spPr bwMode="auto">
            <a:xfrm>
              <a:off x="9005888" y="3406776"/>
              <a:ext cx="53975" cy="31750"/>
            </a:xfrm>
            <a:custGeom>
              <a:avLst/>
              <a:gdLst>
                <a:gd name="T0" fmla="*/ 0 w 34"/>
                <a:gd name="T1" fmla="*/ 8 h 20"/>
                <a:gd name="T2" fmla="*/ 10 w 34"/>
                <a:gd name="T3" fmla="*/ 20 h 20"/>
                <a:gd name="T4" fmla="*/ 34 w 34"/>
                <a:gd name="T5" fmla="*/ 0 h 20"/>
              </a:gdLst>
              <a:ahLst/>
              <a:cxnLst>
                <a:cxn ang="0">
                  <a:pos x="T0" y="T1"/>
                </a:cxn>
                <a:cxn ang="0">
                  <a:pos x="T2" y="T3"/>
                </a:cxn>
                <a:cxn ang="0">
                  <a:pos x="T4" y="T5"/>
                </a:cxn>
              </a:cxnLst>
              <a:rect l="0" t="0" r="r" b="b"/>
              <a:pathLst>
                <a:path w="34" h="20">
                  <a:moveTo>
                    <a:pt x="0" y="8"/>
                  </a:moveTo>
                  <a:lnTo>
                    <a:pt x="10" y="20"/>
                  </a:lnTo>
                  <a:lnTo>
                    <a:pt x="34" y="0"/>
                  </a:ln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a:grpSpLocks noChangeAspect="1"/>
          </p:cNvGrpSpPr>
          <p:nvPr/>
        </p:nvGrpSpPr>
        <p:grpSpPr>
          <a:xfrm>
            <a:off x="9659247" y="2698751"/>
            <a:ext cx="526959" cy="380210"/>
            <a:chOff x="2682876" y="3255963"/>
            <a:chExt cx="501650" cy="361950"/>
          </a:xfrm>
        </p:grpSpPr>
        <p:sp>
          <p:nvSpPr>
            <p:cNvPr id="51" name="Rectangle 172"/>
            <p:cNvSpPr>
              <a:spLocks noChangeArrowheads="1"/>
            </p:cNvSpPr>
            <p:nvPr/>
          </p:nvSpPr>
          <p:spPr bwMode="auto">
            <a:xfrm>
              <a:off x="2682876" y="3459163"/>
              <a:ext cx="60325" cy="158750"/>
            </a:xfrm>
            <a:prstGeom prst="rect">
              <a:avLst/>
            </a:pr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3"/>
            <p:cNvSpPr>
              <a:spLocks/>
            </p:cNvSpPr>
            <p:nvPr/>
          </p:nvSpPr>
          <p:spPr bwMode="auto">
            <a:xfrm>
              <a:off x="2743201" y="3430588"/>
              <a:ext cx="441325" cy="149225"/>
            </a:xfrm>
            <a:custGeom>
              <a:avLst/>
              <a:gdLst>
                <a:gd name="T0" fmla="*/ 0 w 139"/>
                <a:gd name="T1" fmla="*/ 47 h 47"/>
                <a:gd name="T2" fmla="*/ 33 w 139"/>
                <a:gd name="T3" fmla="*/ 44 h 47"/>
                <a:gd name="T4" fmla="*/ 79 w 139"/>
                <a:gd name="T5" fmla="*/ 40 h 47"/>
                <a:gd name="T6" fmla="*/ 135 w 139"/>
                <a:gd name="T7" fmla="*/ 11 h 47"/>
                <a:gd name="T8" fmla="*/ 122 w 139"/>
                <a:gd name="T9" fmla="*/ 4 h 47"/>
                <a:gd name="T10" fmla="*/ 93 w 139"/>
                <a:gd name="T11" fmla="*/ 16 h 47"/>
              </a:gdLst>
              <a:ahLst/>
              <a:cxnLst>
                <a:cxn ang="0">
                  <a:pos x="T0" y="T1"/>
                </a:cxn>
                <a:cxn ang="0">
                  <a:pos x="T2" y="T3"/>
                </a:cxn>
                <a:cxn ang="0">
                  <a:pos x="T4" y="T5"/>
                </a:cxn>
                <a:cxn ang="0">
                  <a:pos x="T6" y="T7"/>
                </a:cxn>
                <a:cxn ang="0">
                  <a:pos x="T8" y="T9"/>
                </a:cxn>
                <a:cxn ang="0">
                  <a:pos x="T10" y="T11"/>
                </a:cxn>
              </a:cxnLst>
              <a:rect l="0" t="0" r="r" b="b"/>
              <a:pathLst>
                <a:path w="139" h="47">
                  <a:moveTo>
                    <a:pt x="0" y="47"/>
                  </a:moveTo>
                  <a:cubicBezTo>
                    <a:pt x="0" y="47"/>
                    <a:pt x="5" y="44"/>
                    <a:pt x="33" y="44"/>
                  </a:cubicBezTo>
                  <a:cubicBezTo>
                    <a:pt x="61" y="45"/>
                    <a:pt x="65" y="47"/>
                    <a:pt x="79" y="40"/>
                  </a:cubicBezTo>
                  <a:cubicBezTo>
                    <a:pt x="94" y="34"/>
                    <a:pt x="132" y="13"/>
                    <a:pt x="135" y="11"/>
                  </a:cubicBezTo>
                  <a:cubicBezTo>
                    <a:pt x="139" y="9"/>
                    <a:pt x="133" y="0"/>
                    <a:pt x="122" y="4"/>
                  </a:cubicBezTo>
                  <a:cubicBezTo>
                    <a:pt x="111" y="8"/>
                    <a:pt x="93" y="16"/>
                    <a:pt x="93" y="16"/>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74"/>
            <p:cNvSpPr>
              <a:spLocks/>
            </p:cNvSpPr>
            <p:nvPr/>
          </p:nvSpPr>
          <p:spPr bwMode="auto">
            <a:xfrm>
              <a:off x="2743201" y="3449638"/>
              <a:ext cx="304800" cy="85725"/>
            </a:xfrm>
            <a:custGeom>
              <a:avLst/>
              <a:gdLst>
                <a:gd name="T0" fmla="*/ 53 w 96"/>
                <a:gd name="T1" fmla="*/ 27 h 27"/>
                <a:gd name="T2" fmla="*/ 66 w 96"/>
                <a:gd name="T3" fmla="*/ 27 h 27"/>
                <a:gd name="T4" fmla="*/ 84 w 96"/>
                <a:gd name="T5" fmla="*/ 21 h 27"/>
                <a:gd name="T6" fmla="*/ 93 w 96"/>
                <a:gd name="T7" fmla="*/ 12 h 27"/>
                <a:gd name="T8" fmla="*/ 79 w 96"/>
                <a:gd name="T9" fmla="*/ 9 h 27"/>
                <a:gd name="T10" fmla="*/ 56 w 96"/>
                <a:gd name="T11" fmla="*/ 10 h 27"/>
                <a:gd name="T12" fmla="*/ 44 w 96"/>
                <a:gd name="T13" fmla="*/ 4 h 27"/>
                <a:gd name="T14" fmla="*/ 25 w 96"/>
                <a:gd name="T15" fmla="*/ 0 h 27"/>
                <a:gd name="T16" fmla="*/ 6 w 96"/>
                <a:gd name="T17" fmla="*/ 6 h 27"/>
                <a:gd name="T18" fmla="*/ 0 w 96"/>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7">
                  <a:moveTo>
                    <a:pt x="53" y="27"/>
                  </a:moveTo>
                  <a:cubicBezTo>
                    <a:pt x="53" y="27"/>
                    <a:pt x="61" y="27"/>
                    <a:pt x="66" y="27"/>
                  </a:cubicBezTo>
                  <a:cubicBezTo>
                    <a:pt x="71" y="27"/>
                    <a:pt x="78" y="25"/>
                    <a:pt x="84" y="21"/>
                  </a:cubicBezTo>
                  <a:cubicBezTo>
                    <a:pt x="90" y="17"/>
                    <a:pt x="96" y="15"/>
                    <a:pt x="93" y="12"/>
                  </a:cubicBezTo>
                  <a:cubicBezTo>
                    <a:pt x="90" y="8"/>
                    <a:pt x="85" y="6"/>
                    <a:pt x="79" y="9"/>
                  </a:cubicBezTo>
                  <a:cubicBezTo>
                    <a:pt x="72" y="12"/>
                    <a:pt x="64" y="13"/>
                    <a:pt x="56" y="10"/>
                  </a:cubicBezTo>
                  <a:cubicBezTo>
                    <a:pt x="52" y="8"/>
                    <a:pt x="48" y="5"/>
                    <a:pt x="44" y="4"/>
                  </a:cubicBezTo>
                  <a:cubicBezTo>
                    <a:pt x="38" y="1"/>
                    <a:pt x="32" y="0"/>
                    <a:pt x="25" y="0"/>
                  </a:cubicBezTo>
                  <a:cubicBezTo>
                    <a:pt x="18" y="1"/>
                    <a:pt x="12" y="2"/>
                    <a:pt x="6" y="6"/>
                  </a:cubicBezTo>
                  <a:cubicBezTo>
                    <a:pt x="4" y="8"/>
                    <a:pt x="1" y="10"/>
                    <a:pt x="0" y="13"/>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Oval 175"/>
            <p:cNvSpPr>
              <a:spLocks noChangeArrowheads="1"/>
            </p:cNvSpPr>
            <p:nvPr/>
          </p:nvSpPr>
          <p:spPr bwMode="auto">
            <a:xfrm>
              <a:off x="2867026" y="3255963"/>
              <a:ext cx="184150" cy="184150"/>
            </a:xfrm>
            <a:prstGeom prst="ellipse">
              <a:avLst/>
            </a:pr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76"/>
            <p:cNvSpPr>
              <a:spLocks/>
            </p:cNvSpPr>
            <p:nvPr/>
          </p:nvSpPr>
          <p:spPr bwMode="auto">
            <a:xfrm>
              <a:off x="2917826" y="3325813"/>
              <a:ext cx="88900" cy="57150"/>
            </a:xfrm>
            <a:custGeom>
              <a:avLst/>
              <a:gdLst>
                <a:gd name="T0" fmla="*/ 0 w 56"/>
                <a:gd name="T1" fmla="*/ 14 h 36"/>
                <a:gd name="T2" fmla="*/ 18 w 56"/>
                <a:gd name="T3" fmla="*/ 36 h 36"/>
                <a:gd name="T4" fmla="*/ 56 w 56"/>
                <a:gd name="T5" fmla="*/ 0 h 36"/>
              </a:gdLst>
              <a:ahLst/>
              <a:cxnLst>
                <a:cxn ang="0">
                  <a:pos x="T0" y="T1"/>
                </a:cxn>
                <a:cxn ang="0">
                  <a:pos x="T2" y="T3"/>
                </a:cxn>
                <a:cxn ang="0">
                  <a:pos x="T4" y="T5"/>
                </a:cxn>
              </a:cxnLst>
              <a:rect l="0" t="0" r="r" b="b"/>
              <a:pathLst>
                <a:path w="56" h="36">
                  <a:moveTo>
                    <a:pt x="0" y="14"/>
                  </a:moveTo>
                  <a:lnTo>
                    <a:pt x="18" y="36"/>
                  </a:lnTo>
                  <a:lnTo>
                    <a:pt x="56" y="0"/>
                  </a:ln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55"/>
          <p:cNvGrpSpPr>
            <a:grpSpLocks noChangeAspect="1"/>
          </p:cNvGrpSpPr>
          <p:nvPr/>
        </p:nvGrpSpPr>
        <p:grpSpPr>
          <a:xfrm>
            <a:off x="9640798" y="3627338"/>
            <a:ext cx="563857" cy="505590"/>
            <a:chOff x="1584174" y="7255765"/>
            <a:chExt cx="476250" cy="427038"/>
          </a:xfrm>
        </p:grpSpPr>
        <p:sp>
          <p:nvSpPr>
            <p:cNvPr id="57" name="Freeform 194"/>
            <p:cNvSpPr>
              <a:spLocks/>
            </p:cNvSpPr>
            <p:nvPr/>
          </p:nvSpPr>
          <p:spPr bwMode="auto">
            <a:xfrm>
              <a:off x="1584174" y="7539928"/>
              <a:ext cx="130175" cy="142875"/>
            </a:xfrm>
            <a:custGeom>
              <a:avLst/>
              <a:gdLst>
                <a:gd name="T0" fmla="*/ 0 w 82"/>
                <a:gd name="T1" fmla="*/ 18 h 90"/>
                <a:gd name="T2" fmla="*/ 18 w 82"/>
                <a:gd name="T3" fmla="*/ 0 h 90"/>
                <a:gd name="T4" fmla="*/ 82 w 82"/>
                <a:gd name="T5" fmla="*/ 78 h 90"/>
                <a:gd name="T6" fmla="*/ 66 w 82"/>
                <a:gd name="T7" fmla="*/ 90 h 90"/>
              </a:gdLst>
              <a:ahLst/>
              <a:cxnLst>
                <a:cxn ang="0">
                  <a:pos x="T0" y="T1"/>
                </a:cxn>
                <a:cxn ang="0">
                  <a:pos x="T2" y="T3"/>
                </a:cxn>
                <a:cxn ang="0">
                  <a:pos x="T4" y="T5"/>
                </a:cxn>
                <a:cxn ang="0">
                  <a:pos x="T6" y="T7"/>
                </a:cxn>
              </a:cxnLst>
              <a:rect l="0" t="0" r="r" b="b"/>
              <a:pathLst>
                <a:path w="82" h="90">
                  <a:moveTo>
                    <a:pt x="0" y="18"/>
                  </a:moveTo>
                  <a:lnTo>
                    <a:pt x="18" y="0"/>
                  </a:lnTo>
                  <a:lnTo>
                    <a:pt x="82" y="78"/>
                  </a:lnTo>
                  <a:lnTo>
                    <a:pt x="66" y="90"/>
                  </a:ln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95"/>
            <p:cNvSpPr>
              <a:spLocks/>
            </p:cNvSpPr>
            <p:nvPr/>
          </p:nvSpPr>
          <p:spPr bwMode="auto">
            <a:xfrm>
              <a:off x="1628624" y="7482778"/>
              <a:ext cx="295275" cy="104775"/>
            </a:xfrm>
            <a:custGeom>
              <a:avLst/>
              <a:gdLst>
                <a:gd name="T0" fmla="*/ 0 w 93"/>
                <a:gd name="T1" fmla="*/ 23 h 33"/>
                <a:gd name="T2" fmla="*/ 20 w 93"/>
                <a:gd name="T3" fmla="*/ 7 h 33"/>
                <a:gd name="T4" fmla="*/ 39 w 93"/>
                <a:gd name="T5" fmla="*/ 3 h 33"/>
                <a:gd name="T6" fmla="*/ 84 w 93"/>
                <a:gd name="T7" fmla="*/ 13 h 33"/>
                <a:gd name="T8" fmla="*/ 92 w 93"/>
                <a:gd name="T9" fmla="*/ 24 h 33"/>
                <a:gd name="T10" fmla="*/ 92 w 93"/>
                <a:gd name="T11" fmla="*/ 24 h 33"/>
                <a:gd name="T12" fmla="*/ 81 w 93"/>
                <a:gd name="T13" fmla="*/ 32 h 33"/>
                <a:gd name="T14" fmla="*/ 53 w 93"/>
                <a:gd name="T15" fmla="*/ 28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33">
                  <a:moveTo>
                    <a:pt x="0" y="23"/>
                  </a:moveTo>
                  <a:cubicBezTo>
                    <a:pt x="20" y="7"/>
                    <a:pt x="20" y="7"/>
                    <a:pt x="20" y="7"/>
                  </a:cubicBezTo>
                  <a:cubicBezTo>
                    <a:pt x="20" y="7"/>
                    <a:pt x="24" y="0"/>
                    <a:pt x="39" y="3"/>
                  </a:cubicBezTo>
                  <a:cubicBezTo>
                    <a:pt x="49" y="5"/>
                    <a:pt x="72" y="10"/>
                    <a:pt x="84" y="13"/>
                  </a:cubicBezTo>
                  <a:cubicBezTo>
                    <a:pt x="90" y="14"/>
                    <a:pt x="93" y="19"/>
                    <a:pt x="92" y="24"/>
                  </a:cubicBezTo>
                  <a:cubicBezTo>
                    <a:pt x="92" y="24"/>
                    <a:pt x="92" y="24"/>
                    <a:pt x="92" y="24"/>
                  </a:cubicBezTo>
                  <a:cubicBezTo>
                    <a:pt x="91" y="29"/>
                    <a:pt x="86" y="33"/>
                    <a:pt x="81" y="32"/>
                  </a:cubicBezTo>
                  <a:cubicBezTo>
                    <a:pt x="53" y="28"/>
                    <a:pt x="53" y="28"/>
                    <a:pt x="53" y="28"/>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6"/>
            <p:cNvSpPr>
              <a:spLocks/>
            </p:cNvSpPr>
            <p:nvPr/>
          </p:nvSpPr>
          <p:spPr bwMode="auto">
            <a:xfrm>
              <a:off x="1701649" y="7473253"/>
              <a:ext cx="358775" cy="180975"/>
            </a:xfrm>
            <a:custGeom>
              <a:avLst/>
              <a:gdLst>
                <a:gd name="T0" fmla="*/ 0 w 113"/>
                <a:gd name="T1" fmla="*/ 55 h 57"/>
                <a:gd name="T2" fmla="*/ 7 w 113"/>
                <a:gd name="T3" fmla="*/ 49 h 57"/>
                <a:gd name="T4" fmla="*/ 60 w 113"/>
                <a:gd name="T5" fmla="*/ 57 h 57"/>
                <a:gd name="T6" fmla="*/ 108 w 113"/>
                <a:gd name="T7" fmla="*/ 17 h 57"/>
                <a:gd name="T8" fmla="*/ 110 w 113"/>
                <a:gd name="T9" fmla="*/ 4 h 57"/>
                <a:gd name="T10" fmla="*/ 110 w 113"/>
                <a:gd name="T11" fmla="*/ 4 h 57"/>
                <a:gd name="T12" fmla="*/ 96 w 113"/>
                <a:gd name="T13" fmla="*/ 3 h 57"/>
                <a:gd name="T14" fmla="*/ 79 w 113"/>
                <a:gd name="T15" fmla="*/ 1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7">
                  <a:moveTo>
                    <a:pt x="0" y="55"/>
                  </a:moveTo>
                  <a:cubicBezTo>
                    <a:pt x="7" y="49"/>
                    <a:pt x="7" y="49"/>
                    <a:pt x="7" y="49"/>
                  </a:cubicBezTo>
                  <a:cubicBezTo>
                    <a:pt x="60" y="57"/>
                    <a:pt x="60" y="57"/>
                    <a:pt x="60" y="57"/>
                  </a:cubicBezTo>
                  <a:cubicBezTo>
                    <a:pt x="108" y="17"/>
                    <a:pt x="108" y="17"/>
                    <a:pt x="108" y="17"/>
                  </a:cubicBezTo>
                  <a:cubicBezTo>
                    <a:pt x="112" y="14"/>
                    <a:pt x="113" y="8"/>
                    <a:pt x="110" y="4"/>
                  </a:cubicBezTo>
                  <a:cubicBezTo>
                    <a:pt x="110" y="4"/>
                    <a:pt x="110" y="4"/>
                    <a:pt x="110" y="4"/>
                  </a:cubicBezTo>
                  <a:cubicBezTo>
                    <a:pt x="106" y="0"/>
                    <a:pt x="100" y="0"/>
                    <a:pt x="96" y="3"/>
                  </a:cubicBezTo>
                  <a:cubicBezTo>
                    <a:pt x="79" y="17"/>
                    <a:pt x="79" y="17"/>
                    <a:pt x="79" y="17"/>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97"/>
            <p:cNvSpPr>
              <a:spLocks/>
            </p:cNvSpPr>
            <p:nvPr/>
          </p:nvSpPr>
          <p:spPr bwMode="auto">
            <a:xfrm>
              <a:off x="1819124" y="7309741"/>
              <a:ext cx="120650" cy="115888"/>
            </a:xfrm>
            <a:custGeom>
              <a:avLst/>
              <a:gdLst>
                <a:gd name="T0" fmla="*/ 38 w 76"/>
                <a:gd name="T1" fmla="*/ 0 h 73"/>
                <a:gd name="T2" fmla="*/ 46 w 76"/>
                <a:gd name="T3" fmla="*/ 28 h 73"/>
                <a:gd name="T4" fmla="*/ 76 w 76"/>
                <a:gd name="T5" fmla="*/ 28 h 73"/>
                <a:gd name="T6" fmla="*/ 52 w 76"/>
                <a:gd name="T7" fmla="*/ 44 h 73"/>
                <a:gd name="T8" fmla="*/ 60 w 76"/>
                <a:gd name="T9" fmla="*/ 73 h 73"/>
                <a:gd name="T10" fmla="*/ 38 w 76"/>
                <a:gd name="T11" fmla="*/ 56 h 73"/>
                <a:gd name="T12" fmla="*/ 14 w 76"/>
                <a:gd name="T13" fmla="*/ 73 h 73"/>
                <a:gd name="T14" fmla="*/ 22 w 76"/>
                <a:gd name="T15" fmla="*/ 44 h 73"/>
                <a:gd name="T16" fmla="*/ 0 w 76"/>
                <a:gd name="T17" fmla="*/ 28 h 73"/>
                <a:gd name="T18" fmla="*/ 28 w 76"/>
                <a:gd name="T19" fmla="*/ 28 h 73"/>
                <a:gd name="T20" fmla="*/ 38 w 76"/>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73">
                  <a:moveTo>
                    <a:pt x="38" y="0"/>
                  </a:moveTo>
                  <a:lnTo>
                    <a:pt x="46" y="28"/>
                  </a:lnTo>
                  <a:lnTo>
                    <a:pt x="76" y="28"/>
                  </a:lnTo>
                  <a:lnTo>
                    <a:pt x="52" y="44"/>
                  </a:lnTo>
                  <a:lnTo>
                    <a:pt x="60" y="73"/>
                  </a:lnTo>
                  <a:lnTo>
                    <a:pt x="38" y="56"/>
                  </a:lnTo>
                  <a:lnTo>
                    <a:pt x="14" y="73"/>
                  </a:lnTo>
                  <a:lnTo>
                    <a:pt x="22" y="44"/>
                  </a:lnTo>
                  <a:lnTo>
                    <a:pt x="0" y="28"/>
                  </a:lnTo>
                  <a:lnTo>
                    <a:pt x="28" y="28"/>
                  </a:lnTo>
                  <a:lnTo>
                    <a:pt x="38" y="0"/>
                  </a:lnTo>
                  <a:close/>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198"/>
            <p:cNvSpPr>
              <a:spLocks noChangeShapeType="1"/>
            </p:cNvSpPr>
            <p:nvPr/>
          </p:nvSpPr>
          <p:spPr bwMode="auto">
            <a:xfrm flipV="1">
              <a:off x="1879449" y="7255765"/>
              <a:ext cx="0" cy="2540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199"/>
            <p:cNvSpPr>
              <a:spLocks noChangeShapeType="1"/>
            </p:cNvSpPr>
            <p:nvPr/>
          </p:nvSpPr>
          <p:spPr bwMode="auto">
            <a:xfrm flipV="1">
              <a:off x="1879449" y="7447853"/>
              <a:ext cx="0" cy="2540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200"/>
            <p:cNvSpPr>
              <a:spLocks noChangeShapeType="1"/>
            </p:cNvSpPr>
            <p:nvPr/>
          </p:nvSpPr>
          <p:spPr bwMode="auto">
            <a:xfrm flipH="1">
              <a:off x="1761974" y="7360541"/>
              <a:ext cx="25400" cy="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201"/>
            <p:cNvSpPr>
              <a:spLocks noChangeShapeType="1"/>
            </p:cNvSpPr>
            <p:nvPr/>
          </p:nvSpPr>
          <p:spPr bwMode="auto">
            <a:xfrm flipH="1">
              <a:off x="1971524" y="7357366"/>
              <a:ext cx="22225" cy="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202"/>
            <p:cNvSpPr>
              <a:spLocks noChangeShapeType="1"/>
            </p:cNvSpPr>
            <p:nvPr/>
          </p:nvSpPr>
          <p:spPr bwMode="auto">
            <a:xfrm flipH="1" flipV="1">
              <a:off x="1796899" y="7277990"/>
              <a:ext cx="15875" cy="15875"/>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203"/>
            <p:cNvSpPr>
              <a:spLocks noChangeShapeType="1"/>
            </p:cNvSpPr>
            <p:nvPr/>
          </p:nvSpPr>
          <p:spPr bwMode="auto">
            <a:xfrm flipH="1" flipV="1">
              <a:off x="1942949" y="7425628"/>
              <a:ext cx="19050" cy="15875"/>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204"/>
            <p:cNvSpPr>
              <a:spLocks noChangeShapeType="1"/>
            </p:cNvSpPr>
            <p:nvPr/>
          </p:nvSpPr>
          <p:spPr bwMode="auto">
            <a:xfrm flipV="1">
              <a:off x="1949299" y="7287515"/>
              <a:ext cx="22225" cy="15875"/>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206"/>
            <p:cNvSpPr>
              <a:spLocks noChangeShapeType="1"/>
            </p:cNvSpPr>
            <p:nvPr/>
          </p:nvSpPr>
          <p:spPr bwMode="auto">
            <a:xfrm flipV="1">
              <a:off x="1787372" y="7416083"/>
              <a:ext cx="19050" cy="15875"/>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9" name="Group 68"/>
          <p:cNvGrpSpPr>
            <a:grpSpLocks noChangeAspect="1"/>
          </p:cNvGrpSpPr>
          <p:nvPr/>
        </p:nvGrpSpPr>
        <p:grpSpPr>
          <a:xfrm>
            <a:off x="9679079" y="4635988"/>
            <a:ext cx="487295" cy="470845"/>
            <a:chOff x="9725026" y="2924175"/>
            <a:chExt cx="376238" cy="363538"/>
          </a:xfrm>
        </p:grpSpPr>
        <p:sp>
          <p:nvSpPr>
            <p:cNvPr id="70" name="Freeform 157"/>
            <p:cNvSpPr>
              <a:spLocks/>
            </p:cNvSpPr>
            <p:nvPr/>
          </p:nvSpPr>
          <p:spPr bwMode="auto">
            <a:xfrm>
              <a:off x="9725026" y="3140075"/>
              <a:ext cx="376238" cy="147638"/>
            </a:xfrm>
            <a:custGeom>
              <a:avLst/>
              <a:gdLst>
                <a:gd name="T0" fmla="*/ 56 w 118"/>
                <a:gd name="T1" fmla="*/ 18 h 46"/>
                <a:gd name="T2" fmla="*/ 71 w 118"/>
                <a:gd name="T3" fmla="*/ 26 h 46"/>
                <a:gd name="T4" fmla="*/ 112 w 118"/>
                <a:gd name="T5" fmla="*/ 1 h 46"/>
                <a:gd name="T6" fmla="*/ 113 w 118"/>
                <a:gd name="T7" fmla="*/ 0 h 46"/>
                <a:gd name="T8" fmla="*/ 118 w 118"/>
                <a:gd name="T9" fmla="*/ 4 h 46"/>
                <a:gd name="T10" fmla="*/ 118 w 118"/>
                <a:gd name="T11" fmla="*/ 5 h 46"/>
                <a:gd name="T12" fmla="*/ 116 w 118"/>
                <a:gd name="T13" fmla="*/ 11 h 46"/>
                <a:gd name="T14" fmla="*/ 73 w 118"/>
                <a:gd name="T15" fmla="*/ 43 h 46"/>
                <a:gd name="T16" fmla="*/ 69 w 118"/>
                <a:gd name="T17" fmla="*/ 45 h 46"/>
                <a:gd name="T18" fmla="*/ 67 w 118"/>
                <a:gd name="T19" fmla="*/ 46 h 46"/>
                <a:gd name="T20" fmla="*/ 63 w 118"/>
                <a:gd name="T21" fmla="*/ 46 h 46"/>
                <a:gd name="T22" fmla="*/ 20 w 118"/>
                <a:gd name="T23" fmla="*/ 31 h 46"/>
                <a:gd name="T24" fmla="*/ 14 w 118"/>
                <a:gd name="T25" fmla="*/ 32 h 46"/>
                <a:gd name="T26" fmla="*/ 0 w 118"/>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46">
                  <a:moveTo>
                    <a:pt x="56" y="18"/>
                  </a:moveTo>
                  <a:cubicBezTo>
                    <a:pt x="71" y="26"/>
                    <a:pt x="71" y="26"/>
                    <a:pt x="71" y="26"/>
                  </a:cubicBezTo>
                  <a:cubicBezTo>
                    <a:pt x="112" y="1"/>
                    <a:pt x="112" y="1"/>
                    <a:pt x="112" y="1"/>
                  </a:cubicBezTo>
                  <a:cubicBezTo>
                    <a:pt x="112" y="1"/>
                    <a:pt x="113" y="0"/>
                    <a:pt x="113" y="0"/>
                  </a:cubicBezTo>
                  <a:cubicBezTo>
                    <a:pt x="115" y="0"/>
                    <a:pt x="117" y="2"/>
                    <a:pt x="118" y="4"/>
                  </a:cubicBezTo>
                  <a:cubicBezTo>
                    <a:pt x="118" y="5"/>
                    <a:pt x="118" y="5"/>
                    <a:pt x="118" y="5"/>
                  </a:cubicBezTo>
                  <a:cubicBezTo>
                    <a:pt x="118" y="8"/>
                    <a:pt x="118" y="10"/>
                    <a:pt x="116" y="11"/>
                  </a:cubicBezTo>
                  <a:cubicBezTo>
                    <a:pt x="73" y="43"/>
                    <a:pt x="73" y="43"/>
                    <a:pt x="73" y="43"/>
                  </a:cubicBezTo>
                  <a:cubicBezTo>
                    <a:pt x="72" y="44"/>
                    <a:pt x="70" y="45"/>
                    <a:pt x="69" y="45"/>
                  </a:cubicBezTo>
                  <a:cubicBezTo>
                    <a:pt x="67" y="46"/>
                    <a:pt x="67" y="46"/>
                    <a:pt x="67" y="46"/>
                  </a:cubicBezTo>
                  <a:cubicBezTo>
                    <a:pt x="65" y="46"/>
                    <a:pt x="64" y="46"/>
                    <a:pt x="63" y="46"/>
                  </a:cubicBezTo>
                  <a:cubicBezTo>
                    <a:pt x="20" y="31"/>
                    <a:pt x="20" y="31"/>
                    <a:pt x="20" y="31"/>
                  </a:cubicBezTo>
                  <a:cubicBezTo>
                    <a:pt x="18" y="31"/>
                    <a:pt x="16" y="31"/>
                    <a:pt x="14" y="32"/>
                  </a:cubicBezTo>
                  <a:cubicBezTo>
                    <a:pt x="0" y="38"/>
                    <a:pt x="0" y="38"/>
                    <a:pt x="0" y="38"/>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58"/>
            <p:cNvSpPr>
              <a:spLocks/>
            </p:cNvSpPr>
            <p:nvPr/>
          </p:nvSpPr>
          <p:spPr bwMode="auto">
            <a:xfrm>
              <a:off x="9737726" y="3143250"/>
              <a:ext cx="260350" cy="53975"/>
            </a:xfrm>
            <a:custGeom>
              <a:avLst/>
              <a:gdLst>
                <a:gd name="T0" fmla="*/ 0 w 82"/>
                <a:gd name="T1" fmla="*/ 9 h 17"/>
                <a:gd name="T2" fmla="*/ 27 w 82"/>
                <a:gd name="T3" fmla="*/ 0 h 17"/>
                <a:gd name="T4" fmla="*/ 31 w 82"/>
                <a:gd name="T5" fmla="*/ 0 h 17"/>
                <a:gd name="T6" fmla="*/ 78 w 82"/>
                <a:gd name="T7" fmla="*/ 6 h 17"/>
                <a:gd name="T8" fmla="*/ 81 w 82"/>
                <a:gd name="T9" fmla="*/ 10 h 17"/>
                <a:gd name="T10" fmla="*/ 81 w 82"/>
                <a:gd name="T11" fmla="*/ 13 h 17"/>
                <a:gd name="T12" fmla="*/ 77 w 82"/>
                <a:gd name="T13" fmla="*/ 17 h 17"/>
                <a:gd name="T14" fmla="*/ 52 w 82"/>
                <a:gd name="T15" fmla="*/ 17 h 17"/>
                <a:gd name="T16" fmla="*/ 42 w 82"/>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7">
                  <a:moveTo>
                    <a:pt x="0" y="9"/>
                  </a:moveTo>
                  <a:cubicBezTo>
                    <a:pt x="27" y="0"/>
                    <a:pt x="27" y="0"/>
                    <a:pt x="27" y="0"/>
                  </a:cubicBezTo>
                  <a:cubicBezTo>
                    <a:pt x="28" y="0"/>
                    <a:pt x="30" y="0"/>
                    <a:pt x="31" y="0"/>
                  </a:cubicBezTo>
                  <a:cubicBezTo>
                    <a:pt x="78" y="6"/>
                    <a:pt x="78" y="6"/>
                    <a:pt x="78" y="6"/>
                  </a:cubicBezTo>
                  <a:cubicBezTo>
                    <a:pt x="80" y="6"/>
                    <a:pt x="82" y="8"/>
                    <a:pt x="81" y="10"/>
                  </a:cubicBezTo>
                  <a:cubicBezTo>
                    <a:pt x="81" y="13"/>
                    <a:pt x="81" y="13"/>
                    <a:pt x="81" y="13"/>
                  </a:cubicBezTo>
                  <a:cubicBezTo>
                    <a:pt x="81" y="15"/>
                    <a:pt x="79" y="17"/>
                    <a:pt x="77" y="17"/>
                  </a:cubicBezTo>
                  <a:cubicBezTo>
                    <a:pt x="52" y="17"/>
                    <a:pt x="52" y="17"/>
                    <a:pt x="52" y="17"/>
                  </a:cubicBezTo>
                  <a:cubicBezTo>
                    <a:pt x="42" y="17"/>
                    <a:pt x="42" y="17"/>
                    <a:pt x="42" y="17"/>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59"/>
            <p:cNvSpPr>
              <a:spLocks/>
            </p:cNvSpPr>
            <p:nvPr/>
          </p:nvSpPr>
          <p:spPr bwMode="auto">
            <a:xfrm>
              <a:off x="9979026" y="3136900"/>
              <a:ext cx="79375" cy="22225"/>
            </a:xfrm>
            <a:custGeom>
              <a:avLst/>
              <a:gdLst>
                <a:gd name="T0" fmla="*/ 0 w 25"/>
                <a:gd name="T1" fmla="*/ 7 h 7"/>
                <a:gd name="T2" fmla="*/ 18 w 25"/>
                <a:gd name="T3" fmla="*/ 0 h 7"/>
                <a:gd name="T4" fmla="*/ 21 w 25"/>
                <a:gd name="T5" fmla="*/ 0 h 7"/>
                <a:gd name="T6" fmla="*/ 21 w 25"/>
                <a:gd name="T7" fmla="*/ 0 h 7"/>
                <a:gd name="T8" fmla="*/ 25 w 25"/>
                <a:gd name="T9" fmla="*/ 5 h 7"/>
                <a:gd name="T10" fmla="*/ 25 w 25"/>
                <a:gd name="T11" fmla="*/ 6 h 7"/>
              </a:gdLst>
              <a:ahLst/>
              <a:cxnLst>
                <a:cxn ang="0">
                  <a:pos x="T0" y="T1"/>
                </a:cxn>
                <a:cxn ang="0">
                  <a:pos x="T2" y="T3"/>
                </a:cxn>
                <a:cxn ang="0">
                  <a:pos x="T4" y="T5"/>
                </a:cxn>
                <a:cxn ang="0">
                  <a:pos x="T6" y="T7"/>
                </a:cxn>
                <a:cxn ang="0">
                  <a:pos x="T8" y="T9"/>
                </a:cxn>
                <a:cxn ang="0">
                  <a:pos x="T10" y="T11"/>
                </a:cxn>
              </a:cxnLst>
              <a:rect l="0" t="0" r="r" b="b"/>
              <a:pathLst>
                <a:path w="25" h="7">
                  <a:moveTo>
                    <a:pt x="0" y="7"/>
                  </a:moveTo>
                  <a:cubicBezTo>
                    <a:pt x="18" y="0"/>
                    <a:pt x="18" y="0"/>
                    <a:pt x="18" y="0"/>
                  </a:cubicBezTo>
                  <a:cubicBezTo>
                    <a:pt x="19" y="0"/>
                    <a:pt x="20" y="0"/>
                    <a:pt x="21" y="0"/>
                  </a:cubicBezTo>
                  <a:cubicBezTo>
                    <a:pt x="21" y="0"/>
                    <a:pt x="21" y="0"/>
                    <a:pt x="21" y="0"/>
                  </a:cubicBezTo>
                  <a:cubicBezTo>
                    <a:pt x="24" y="1"/>
                    <a:pt x="25" y="3"/>
                    <a:pt x="25" y="5"/>
                  </a:cubicBezTo>
                  <a:cubicBezTo>
                    <a:pt x="25" y="6"/>
                    <a:pt x="25" y="6"/>
                    <a:pt x="25" y="6"/>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60"/>
            <p:cNvSpPr>
              <a:spLocks noEditPoints="1"/>
            </p:cNvSpPr>
            <p:nvPr/>
          </p:nvSpPr>
          <p:spPr bwMode="auto">
            <a:xfrm>
              <a:off x="9737726" y="2924175"/>
              <a:ext cx="149225" cy="149225"/>
            </a:xfrm>
            <a:custGeom>
              <a:avLst/>
              <a:gdLst>
                <a:gd name="T0" fmla="*/ 40 w 47"/>
                <a:gd name="T1" fmla="*/ 34 h 47"/>
                <a:gd name="T2" fmla="*/ 40 w 47"/>
                <a:gd name="T3" fmla="*/ 31 h 47"/>
                <a:gd name="T4" fmla="*/ 44 w 47"/>
                <a:gd name="T5" fmla="*/ 29 h 47"/>
                <a:gd name="T6" fmla="*/ 47 w 47"/>
                <a:gd name="T7" fmla="*/ 22 h 47"/>
                <a:gd name="T8" fmla="*/ 42 w 47"/>
                <a:gd name="T9" fmla="*/ 19 h 47"/>
                <a:gd name="T10" fmla="*/ 40 w 47"/>
                <a:gd name="T11" fmla="*/ 17 h 47"/>
                <a:gd name="T12" fmla="*/ 42 w 47"/>
                <a:gd name="T13" fmla="*/ 13 h 47"/>
                <a:gd name="T14" fmla="*/ 38 w 47"/>
                <a:gd name="T15" fmla="*/ 6 h 47"/>
                <a:gd name="T16" fmla="*/ 34 w 47"/>
                <a:gd name="T17" fmla="*/ 7 h 47"/>
                <a:gd name="T18" fmla="*/ 31 w 47"/>
                <a:gd name="T19" fmla="*/ 7 h 47"/>
                <a:gd name="T20" fmla="*/ 29 w 47"/>
                <a:gd name="T21" fmla="*/ 2 h 47"/>
                <a:gd name="T22" fmla="*/ 21 w 47"/>
                <a:gd name="T23" fmla="*/ 0 h 47"/>
                <a:gd name="T24" fmla="*/ 19 w 47"/>
                <a:gd name="T25" fmla="*/ 4 h 47"/>
                <a:gd name="T26" fmla="*/ 16 w 47"/>
                <a:gd name="T27" fmla="*/ 6 h 47"/>
                <a:gd name="T28" fmla="*/ 12 w 47"/>
                <a:gd name="T29" fmla="*/ 4 h 47"/>
                <a:gd name="T30" fmla="*/ 5 w 47"/>
                <a:gd name="T31" fmla="*/ 8 h 47"/>
                <a:gd name="T32" fmla="*/ 7 w 47"/>
                <a:gd name="T33" fmla="*/ 13 h 47"/>
                <a:gd name="T34" fmla="*/ 6 w 47"/>
                <a:gd name="T35" fmla="*/ 16 h 47"/>
                <a:gd name="T36" fmla="*/ 2 w 47"/>
                <a:gd name="T37" fmla="*/ 18 h 47"/>
                <a:gd name="T38" fmla="*/ 0 w 47"/>
                <a:gd name="T39" fmla="*/ 26 h 47"/>
                <a:gd name="T40" fmla="*/ 4 w 47"/>
                <a:gd name="T41" fmla="*/ 28 h 47"/>
                <a:gd name="T42" fmla="*/ 6 w 47"/>
                <a:gd name="T43" fmla="*/ 30 h 47"/>
                <a:gd name="T44" fmla="*/ 4 w 47"/>
                <a:gd name="T45" fmla="*/ 34 h 47"/>
                <a:gd name="T46" fmla="*/ 8 w 47"/>
                <a:gd name="T47" fmla="*/ 41 h 47"/>
                <a:gd name="T48" fmla="*/ 13 w 47"/>
                <a:gd name="T49" fmla="*/ 40 h 47"/>
                <a:gd name="T50" fmla="*/ 16 w 47"/>
                <a:gd name="T51" fmla="*/ 40 h 47"/>
                <a:gd name="T52" fmla="*/ 17 w 47"/>
                <a:gd name="T53" fmla="*/ 45 h 47"/>
                <a:gd name="T54" fmla="*/ 25 w 47"/>
                <a:gd name="T55" fmla="*/ 47 h 47"/>
                <a:gd name="T56" fmla="*/ 27 w 47"/>
                <a:gd name="T57" fmla="*/ 43 h 47"/>
                <a:gd name="T58" fmla="*/ 30 w 47"/>
                <a:gd name="T59" fmla="*/ 41 h 47"/>
                <a:gd name="T60" fmla="*/ 34 w 47"/>
                <a:gd name="T61" fmla="*/ 43 h 47"/>
                <a:gd name="T62" fmla="*/ 41 w 47"/>
                <a:gd name="T63" fmla="*/ 39 h 47"/>
                <a:gd name="T64" fmla="*/ 17 w 47"/>
                <a:gd name="T65" fmla="*/ 29 h 47"/>
                <a:gd name="T66" fmla="*/ 30 w 47"/>
                <a:gd name="T67" fmla="*/ 18 h 47"/>
                <a:gd name="T68" fmla="*/ 17 w 47"/>
                <a:gd name="T6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7">
                  <a:moveTo>
                    <a:pt x="41" y="36"/>
                  </a:moveTo>
                  <a:cubicBezTo>
                    <a:pt x="40" y="34"/>
                    <a:pt x="40" y="34"/>
                    <a:pt x="40" y="34"/>
                  </a:cubicBezTo>
                  <a:cubicBezTo>
                    <a:pt x="39" y="33"/>
                    <a:pt x="39" y="33"/>
                    <a:pt x="40" y="32"/>
                  </a:cubicBezTo>
                  <a:cubicBezTo>
                    <a:pt x="40" y="32"/>
                    <a:pt x="40" y="31"/>
                    <a:pt x="40" y="31"/>
                  </a:cubicBezTo>
                  <a:cubicBezTo>
                    <a:pt x="40" y="30"/>
                    <a:pt x="41" y="30"/>
                    <a:pt x="42" y="30"/>
                  </a:cubicBezTo>
                  <a:cubicBezTo>
                    <a:pt x="44" y="29"/>
                    <a:pt x="44" y="29"/>
                    <a:pt x="44" y="29"/>
                  </a:cubicBezTo>
                  <a:cubicBezTo>
                    <a:pt x="45" y="29"/>
                    <a:pt x="46" y="29"/>
                    <a:pt x="46" y="28"/>
                  </a:cubicBezTo>
                  <a:cubicBezTo>
                    <a:pt x="47" y="22"/>
                    <a:pt x="47" y="22"/>
                    <a:pt x="47" y="22"/>
                  </a:cubicBezTo>
                  <a:cubicBezTo>
                    <a:pt x="47" y="21"/>
                    <a:pt x="46" y="20"/>
                    <a:pt x="45" y="20"/>
                  </a:cubicBezTo>
                  <a:cubicBezTo>
                    <a:pt x="42" y="19"/>
                    <a:pt x="42" y="19"/>
                    <a:pt x="42" y="19"/>
                  </a:cubicBezTo>
                  <a:cubicBezTo>
                    <a:pt x="42" y="19"/>
                    <a:pt x="41" y="19"/>
                    <a:pt x="41" y="18"/>
                  </a:cubicBezTo>
                  <a:cubicBezTo>
                    <a:pt x="41" y="18"/>
                    <a:pt x="40" y="17"/>
                    <a:pt x="40" y="17"/>
                  </a:cubicBezTo>
                  <a:cubicBezTo>
                    <a:pt x="40" y="16"/>
                    <a:pt x="40" y="15"/>
                    <a:pt x="41" y="15"/>
                  </a:cubicBezTo>
                  <a:cubicBezTo>
                    <a:pt x="42" y="13"/>
                    <a:pt x="42" y="13"/>
                    <a:pt x="42" y="13"/>
                  </a:cubicBezTo>
                  <a:cubicBezTo>
                    <a:pt x="43" y="12"/>
                    <a:pt x="43" y="11"/>
                    <a:pt x="42" y="10"/>
                  </a:cubicBezTo>
                  <a:cubicBezTo>
                    <a:pt x="38" y="6"/>
                    <a:pt x="38" y="6"/>
                    <a:pt x="38" y="6"/>
                  </a:cubicBezTo>
                  <a:cubicBezTo>
                    <a:pt x="38" y="5"/>
                    <a:pt x="37" y="5"/>
                    <a:pt x="36" y="5"/>
                  </a:cubicBezTo>
                  <a:cubicBezTo>
                    <a:pt x="34" y="7"/>
                    <a:pt x="34" y="7"/>
                    <a:pt x="34" y="7"/>
                  </a:cubicBezTo>
                  <a:cubicBezTo>
                    <a:pt x="33" y="7"/>
                    <a:pt x="32" y="8"/>
                    <a:pt x="32" y="7"/>
                  </a:cubicBezTo>
                  <a:cubicBezTo>
                    <a:pt x="31" y="7"/>
                    <a:pt x="31" y="7"/>
                    <a:pt x="31" y="7"/>
                  </a:cubicBezTo>
                  <a:cubicBezTo>
                    <a:pt x="30" y="6"/>
                    <a:pt x="29" y="6"/>
                    <a:pt x="29" y="5"/>
                  </a:cubicBezTo>
                  <a:cubicBezTo>
                    <a:pt x="29" y="2"/>
                    <a:pt x="29" y="2"/>
                    <a:pt x="29" y="2"/>
                  </a:cubicBezTo>
                  <a:cubicBezTo>
                    <a:pt x="29" y="1"/>
                    <a:pt x="28" y="1"/>
                    <a:pt x="27" y="1"/>
                  </a:cubicBezTo>
                  <a:cubicBezTo>
                    <a:pt x="21" y="0"/>
                    <a:pt x="21" y="0"/>
                    <a:pt x="21" y="0"/>
                  </a:cubicBezTo>
                  <a:cubicBezTo>
                    <a:pt x="20" y="0"/>
                    <a:pt x="19" y="1"/>
                    <a:pt x="19" y="2"/>
                  </a:cubicBezTo>
                  <a:cubicBezTo>
                    <a:pt x="19" y="4"/>
                    <a:pt x="19" y="4"/>
                    <a:pt x="19" y="4"/>
                  </a:cubicBezTo>
                  <a:cubicBezTo>
                    <a:pt x="19" y="5"/>
                    <a:pt x="18" y="6"/>
                    <a:pt x="18" y="6"/>
                  </a:cubicBezTo>
                  <a:cubicBezTo>
                    <a:pt x="17" y="6"/>
                    <a:pt x="17" y="6"/>
                    <a:pt x="16" y="6"/>
                  </a:cubicBezTo>
                  <a:cubicBezTo>
                    <a:pt x="16" y="7"/>
                    <a:pt x="15" y="7"/>
                    <a:pt x="14" y="6"/>
                  </a:cubicBezTo>
                  <a:cubicBezTo>
                    <a:pt x="12" y="4"/>
                    <a:pt x="12" y="4"/>
                    <a:pt x="12" y="4"/>
                  </a:cubicBezTo>
                  <a:cubicBezTo>
                    <a:pt x="12" y="4"/>
                    <a:pt x="11" y="4"/>
                    <a:pt x="10" y="4"/>
                  </a:cubicBezTo>
                  <a:cubicBezTo>
                    <a:pt x="5" y="8"/>
                    <a:pt x="5" y="8"/>
                    <a:pt x="5" y="8"/>
                  </a:cubicBezTo>
                  <a:cubicBezTo>
                    <a:pt x="5" y="9"/>
                    <a:pt x="4" y="10"/>
                    <a:pt x="5" y="11"/>
                  </a:cubicBezTo>
                  <a:cubicBezTo>
                    <a:pt x="7" y="13"/>
                    <a:pt x="7" y="13"/>
                    <a:pt x="7" y="13"/>
                  </a:cubicBezTo>
                  <a:cubicBezTo>
                    <a:pt x="7" y="14"/>
                    <a:pt x="7" y="15"/>
                    <a:pt x="7" y="15"/>
                  </a:cubicBezTo>
                  <a:cubicBezTo>
                    <a:pt x="7" y="16"/>
                    <a:pt x="7" y="16"/>
                    <a:pt x="6" y="16"/>
                  </a:cubicBezTo>
                  <a:cubicBezTo>
                    <a:pt x="6" y="17"/>
                    <a:pt x="5" y="17"/>
                    <a:pt x="5" y="17"/>
                  </a:cubicBezTo>
                  <a:cubicBezTo>
                    <a:pt x="2" y="18"/>
                    <a:pt x="2" y="18"/>
                    <a:pt x="2" y="18"/>
                  </a:cubicBezTo>
                  <a:cubicBezTo>
                    <a:pt x="1" y="18"/>
                    <a:pt x="0" y="18"/>
                    <a:pt x="0" y="19"/>
                  </a:cubicBezTo>
                  <a:cubicBezTo>
                    <a:pt x="0" y="26"/>
                    <a:pt x="0" y="26"/>
                    <a:pt x="0" y="26"/>
                  </a:cubicBezTo>
                  <a:cubicBezTo>
                    <a:pt x="0" y="27"/>
                    <a:pt x="0" y="27"/>
                    <a:pt x="1" y="28"/>
                  </a:cubicBezTo>
                  <a:cubicBezTo>
                    <a:pt x="4" y="28"/>
                    <a:pt x="4" y="28"/>
                    <a:pt x="4" y="28"/>
                  </a:cubicBezTo>
                  <a:cubicBezTo>
                    <a:pt x="5" y="28"/>
                    <a:pt x="6" y="28"/>
                    <a:pt x="6" y="29"/>
                  </a:cubicBezTo>
                  <a:cubicBezTo>
                    <a:pt x="6" y="30"/>
                    <a:pt x="6" y="30"/>
                    <a:pt x="6" y="30"/>
                  </a:cubicBezTo>
                  <a:cubicBezTo>
                    <a:pt x="6" y="31"/>
                    <a:pt x="6" y="32"/>
                    <a:pt x="6" y="32"/>
                  </a:cubicBezTo>
                  <a:cubicBezTo>
                    <a:pt x="4" y="34"/>
                    <a:pt x="4" y="34"/>
                    <a:pt x="4" y="34"/>
                  </a:cubicBezTo>
                  <a:cubicBezTo>
                    <a:pt x="3" y="35"/>
                    <a:pt x="3" y="36"/>
                    <a:pt x="4" y="37"/>
                  </a:cubicBezTo>
                  <a:cubicBezTo>
                    <a:pt x="8" y="41"/>
                    <a:pt x="8" y="41"/>
                    <a:pt x="8" y="41"/>
                  </a:cubicBezTo>
                  <a:cubicBezTo>
                    <a:pt x="9" y="42"/>
                    <a:pt x="10" y="42"/>
                    <a:pt x="11" y="42"/>
                  </a:cubicBezTo>
                  <a:cubicBezTo>
                    <a:pt x="13" y="40"/>
                    <a:pt x="13" y="40"/>
                    <a:pt x="13" y="40"/>
                  </a:cubicBezTo>
                  <a:cubicBezTo>
                    <a:pt x="13" y="40"/>
                    <a:pt x="14" y="40"/>
                    <a:pt x="15" y="40"/>
                  </a:cubicBezTo>
                  <a:cubicBezTo>
                    <a:pt x="15" y="40"/>
                    <a:pt x="16" y="40"/>
                    <a:pt x="16" y="40"/>
                  </a:cubicBezTo>
                  <a:cubicBezTo>
                    <a:pt x="17" y="41"/>
                    <a:pt x="17" y="41"/>
                    <a:pt x="17" y="42"/>
                  </a:cubicBezTo>
                  <a:cubicBezTo>
                    <a:pt x="17" y="45"/>
                    <a:pt x="17" y="45"/>
                    <a:pt x="17" y="45"/>
                  </a:cubicBezTo>
                  <a:cubicBezTo>
                    <a:pt x="17" y="46"/>
                    <a:pt x="18" y="46"/>
                    <a:pt x="19" y="46"/>
                  </a:cubicBezTo>
                  <a:cubicBezTo>
                    <a:pt x="25" y="47"/>
                    <a:pt x="25" y="47"/>
                    <a:pt x="25" y="47"/>
                  </a:cubicBezTo>
                  <a:cubicBezTo>
                    <a:pt x="26" y="47"/>
                    <a:pt x="27" y="46"/>
                    <a:pt x="27" y="45"/>
                  </a:cubicBezTo>
                  <a:cubicBezTo>
                    <a:pt x="27" y="43"/>
                    <a:pt x="27" y="43"/>
                    <a:pt x="27" y="43"/>
                  </a:cubicBezTo>
                  <a:cubicBezTo>
                    <a:pt x="28" y="42"/>
                    <a:pt x="28" y="41"/>
                    <a:pt x="29" y="41"/>
                  </a:cubicBezTo>
                  <a:cubicBezTo>
                    <a:pt x="29" y="41"/>
                    <a:pt x="30" y="41"/>
                    <a:pt x="30" y="41"/>
                  </a:cubicBezTo>
                  <a:cubicBezTo>
                    <a:pt x="31" y="40"/>
                    <a:pt x="31" y="40"/>
                    <a:pt x="32" y="41"/>
                  </a:cubicBezTo>
                  <a:cubicBezTo>
                    <a:pt x="34" y="43"/>
                    <a:pt x="34" y="43"/>
                    <a:pt x="34" y="43"/>
                  </a:cubicBezTo>
                  <a:cubicBezTo>
                    <a:pt x="35" y="43"/>
                    <a:pt x="36" y="43"/>
                    <a:pt x="36" y="43"/>
                  </a:cubicBezTo>
                  <a:cubicBezTo>
                    <a:pt x="41" y="39"/>
                    <a:pt x="41" y="39"/>
                    <a:pt x="41" y="39"/>
                  </a:cubicBezTo>
                  <a:cubicBezTo>
                    <a:pt x="42" y="38"/>
                    <a:pt x="42" y="37"/>
                    <a:pt x="41" y="36"/>
                  </a:cubicBezTo>
                  <a:close/>
                  <a:moveTo>
                    <a:pt x="17" y="29"/>
                  </a:moveTo>
                  <a:cubicBezTo>
                    <a:pt x="14" y="26"/>
                    <a:pt x="14" y="20"/>
                    <a:pt x="17" y="17"/>
                  </a:cubicBezTo>
                  <a:cubicBezTo>
                    <a:pt x="21" y="14"/>
                    <a:pt x="26" y="14"/>
                    <a:pt x="30" y="18"/>
                  </a:cubicBezTo>
                  <a:cubicBezTo>
                    <a:pt x="33" y="21"/>
                    <a:pt x="33" y="27"/>
                    <a:pt x="29" y="30"/>
                  </a:cubicBezTo>
                  <a:cubicBezTo>
                    <a:pt x="25" y="33"/>
                    <a:pt x="20" y="33"/>
                    <a:pt x="17" y="29"/>
                  </a:cubicBezTo>
                  <a:close/>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61"/>
            <p:cNvSpPr>
              <a:spLocks noEditPoints="1"/>
            </p:cNvSpPr>
            <p:nvPr/>
          </p:nvSpPr>
          <p:spPr bwMode="auto">
            <a:xfrm>
              <a:off x="9886951" y="2971800"/>
              <a:ext cx="149225" cy="149225"/>
            </a:xfrm>
            <a:custGeom>
              <a:avLst/>
              <a:gdLst>
                <a:gd name="T0" fmla="*/ 40 w 47"/>
                <a:gd name="T1" fmla="*/ 34 h 47"/>
                <a:gd name="T2" fmla="*/ 41 w 47"/>
                <a:gd name="T3" fmla="*/ 31 h 47"/>
                <a:gd name="T4" fmla="*/ 45 w 47"/>
                <a:gd name="T5" fmla="*/ 30 h 47"/>
                <a:gd name="T6" fmla="*/ 47 w 47"/>
                <a:gd name="T7" fmla="*/ 22 h 47"/>
                <a:gd name="T8" fmla="*/ 43 w 47"/>
                <a:gd name="T9" fmla="*/ 19 h 47"/>
                <a:gd name="T10" fmla="*/ 41 w 47"/>
                <a:gd name="T11" fmla="*/ 17 h 47"/>
                <a:gd name="T12" fmla="*/ 43 w 47"/>
                <a:gd name="T13" fmla="*/ 13 h 47"/>
                <a:gd name="T14" fmla="*/ 39 w 47"/>
                <a:gd name="T15" fmla="*/ 6 h 47"/>
                <a:gd name="T16" fmla="*/ 34 w 47"/>
                <a:gd name="T17" fmla="*/ 7 h 47"/>
                <a:gd name="T18" fmla="*/ 31 w 47"/>
                <a:gd name="T19" fmla="*/ 7 h 47"/>
                <a:gd name="T20" fmla="*/ 30 w 47"/>
                <a:gd name="T21" fmla="*/ 3 h 47"/>
                <a:gd name="T22" fmla="*/ 22 w 47"/>
                <a:gd name="T23" fmla="*/ 0 h 47"/>
                <a:gd name="T24" fmla="*/ 20 w 47"/>
                <a:gd name="T25" fmla="*/ 5 h 47"/>
                <a:gd name="T26" fmla="*/ 17 w 47"/>
                <a:gd name="T27" fmla="*/ 7 h 47"/>
                <a:gd name="T28" fmla="*/ 13 w 47"/>
                <a:gd name="T29" fmla="*/ 5 h 47"/>
                <a:gd name="T30" fmla="*/ 6 w 47"/>
                <a:gd name="T31" fmla="*/ 9 h 47"/>
                <a:gd name="T32" fmla="*/ 7 w 47"/>
                <a:gd name="T33" fmla="*/ 13 h 47"/>
                <a:gd name="T34" fmla="*/ 7 w 47"/>
                <a:gd name="T35" fmla="*/ 16 h 47"/>
                <a:gd name="T36" fmla="*/ 3 w 47"/>
                <a:gd name="T37" fmla="*/ 18 h 47"/>
                <a:gd name="T38" fmla="*/ 0 w 47"/>
                <a:gd name="T39" fmla="*/ 26 h 47"/>
                <a:gd name="T40" fmla="*/ 5 w 47"/>
                <a:gd name="T41" fmla="*/ 28 h 47"/>
                <a:gd name="T42" fmla="*/ 7 w 47"/>
                <a:gd name="T43" fmla="*/ 30 h 47"/>
                <a:gd name="T44" fmla="*/ 5 w 47"/>
                <a:gd name="T45" fmla="*/ 34 h 47"/>
                <a:gd name="T46" fmla="*/ 9 w 47"/>
                <a:gd name="T47" fmla="*/ 42 h 47"/>
                <a:gd name="T48" fmla="*/ 13 w 47"/>
                <a:gd name="T49" fmla="*/ 40 h 47"/>
                <a:gd name="T50" fmla="*/ 17 w 47"/>
                <a:gd name="T51" fmla="*/ 41 h 47"/>
                <a:gd name="T52" fmla="*/ 18 w 47"/>
                <a:gd name="T53" fmla="*/ 45 h 47"/>
                <a:gd name="T54" fmla="*/ 26 w 47"/>
                <a:gd name="T55" fmla="*/ 47 h 47"/>
                <a:gd name="T56" fmla="*/ 28 w 47"/>
                <a:gd name="T57" fmla="*/ 43 h 47"/>
                <a:gd name="T58" fmla="*/ 31 w 47"/>
                <a:gd name="T59" fmla="*/ 41 h 47"/>
                <a:gd name="T60" fmla="*/ 35 w 47"/>
                <a:gd name="T61" fmla="*/ 43 h 47"/>
                <a:gd name="T62" fmla="*/ 42 w 47"/>
                <a:gd name="T63" fmla="*/ 39 h 47"/>
                <a:gd name="T64" fmla="*/ 17 w 47"/>
                <a:gd name="T65" fmla="*/ 30 h 47"/>
                <a:gd name="T66" fmla="*/ 30 w 47"/>
                <a:gd name="T67" fmla="*/ 18 h 47"/>
                <a:gd name="T68" fmla="*/ 17 w 47"/>
                <a:gd name="T6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7">
                  <a:moveTo>
                    <a:pt x="42" y="36"/>
                  </a:moveTo>
                  <a:cubicBezTo>
                    <a:pt x="40" y="34"/>
                    <a:pt x="40" y="34"/>
                    <a:pt x="40" y="34"/>
                  </a:cubicBezTo>
                  <a:cubicBezTo>
                    <a:pt x="40" y="34"/>
                    <a:pt x="40" y="33"/>
                    <a:pt x="40" y="32"/>
                  </a:cubicBezTo>
                  <a:cubicBezTo>
                    <a:pt x="40" y="32"/>
                    <a:pt x="40" y="31"/>
                    <a:pt x="41" y="31"/>
                  </a:cubicBezTo>
                  <a:cubicBezTo>
                    <a:pt x="41" y="30"/>
                    <a:pt x="42" y="30"/>
                    <a:pt x="42" y="30"/>
                  </a:cubicBezTo>
                  <a:cubicBezTo>
                    <a:pt x="45" y="30"/>
                    <a:pt x="45" y="30"/>
                    <a:pt x="45" y="30"/>
                  </a:cubicBezTo>
                  <a:cubicBezTo>
                    <a:pt x="46" y="30"/>
                    <a:pt x="47" y="29"/>
                    <a:pt x="47" y="28"/>
                  </a:cubicBezTo>
                  <a:cubicBezTo>
                    <a:pt x="47" y="22"/>
                    <a:pt x="47" y="22"/>
                    <a:pt x="47" y="22"/>
                  </a:cubicBezTo>
                  <a:cubicBezTo>
                    <a:pt x="47" y="21"/>
                    <a:pt x="47" y="20"/>
                    <a:pt x="46" y="20"/>
                  </a:cubicBezTo>
                  <a:cubicBezTo>
                    <a:pt x="43" y="19"/>
                    <a:pt x="43" y="19"/>
                    <a:pt x="43" y="19"/>
                  </a:cubicBezTo>
                  <a:cubicBezTo>
                    <a:pt x="42" y="19"/>
                    <a:pt x="42" y="19"/>
                    <a:pt x="41" y="18"/>
                  </a:cubicBezTo>
                  <a:cubicBezTo>
                    <a:pt x="41" y="18"/>
                    <a:pt x="41" y="17"/>
                    <a:pt x="41" y="17"/>
                  </a:cubicBezTo>
                  <a:cubicBezTo>
                    <a:pt x="41" y="16"/>
                    <a:pt x="41" y="16"/>
                    <a:pt x="41" y="15"/>
                  </a:cubicBezTo>
                  <a:cubicBezTo>
                    <a:pt x="43" y="13"/>
                    <a:pt x="43" y="13"/>
                    <a:pt x="43" y="13"/>
                  </a:cubicBezTo>
                  <a:cubicBezTo>
                    <a:pt x="44" y="12"/>
                    <a:pt x="44" y="11"/>
                    <a:pt x="43" y="11"/>
                  </a:cubicBezTo>
                  <a:cubicBezTo>
                    <a:pt x="39" y="6"/>
                    <a:pt x="39" y="6"/>
                    <a:pt x="39" y="6"/>
                  </a:cubicBezTo>
                  <a:cubicBezTo>
                    <a:pt x="38" y="5"/>
                    <a:pt x="37" y="5"/>
                    <a:pt x="36" y="6"/>
                  </a:cubicBezTo>
                  <a:cubicBezTo>
                    <a:pt x="34" y="7"/>
                    <a:pt x="34" y="7"/>
                    <a:pt x="34" y="7"/>
                  </a:cubicBezTo>
                  <a:cubicBezTo>
                    <a:pt x="34" y="8"/>
                    <a:pt x="33" y="8"/>
                    <a:pt x="32" y="7"/>
                  </a:cubicBezTo>
                  <a:cubicBezTo>
                    <a:pt x="32" y="7"/>
                    <a:pt x="31" y="7"/>
                    <a:pt x="31" y="7"/>
                  </a:cubicBezTo>
                  <a:cubicBezTo>
                    <a:pt x="30" y="7"/>
                    <a:pt x="30" y="6"/>
                    <a:pt x="30" y="5"/>
                  </a:cubicBezTo>
                  <a:cubicBezTo>
                    <a:pt x="30" y="3"/>
                    <a:pt x="30" y="3"/>
                    <a:pt x="30" y="3"/>
                  </a:cubicBezTo>
                  <a:cubicBezTo>
                    <a:pt x="30" y="2"/>
                    <a:pt x="29" y="1"/>
                    <a:pt x="28" y="1"/>
                  </a:cubicBezTo>
                  <a:cubicBezTo>
                    <a:pt x="22" y="0"/>
                    <a:pt x="22" y="0"/>
                    <a:pt x="22" y="0"/>
                  </a:cubicBezTo>
                  <a:cubicBezTo>
                    <a:pt x="21" y="0"/>
                    <a:pt x="20" y="1"/>
                    <a:pt x="20" y="2"/>
                  </a:cubicBezTo>
                  <a:cubicBezTo>
                    <a:pt x="20" y="5"/>
                    <a:pt x="20" y="5"/>
                    <a:pt x="20" y="5"/>
                  </a:cubicBezTo>
                  <a:cubicBezTo>
                    <a:pt x="19" y="5"/>
                    <a:pt x="19" y="6"/>
                    <a:pt x="18" y="6"/>
                  </a:cubicBezTo>
                  <a:cubicBezTo>
                    <a:pt x="18" y="6"/>
                    <a:pt x="17" y="7"/>
                    <a:pt x="17" y="7"/>
                  </a:cubicBezTo>
                  <a:cubicBezTo>
                    <a:pt x="16" y="7"/>
                    <a:pt x="16" y="7"/>
                    <a:pt x="15" y="6"/>
                  </a:cubicBezTo>
                  <a:cubicBezTo>
                    <a:pt x="13" y="5"/>
                    <a:pt x="13" y="5"/>
                    <a:pt x="13" y="5"/>
                  </a:cubicBezTo>
                  <a:cubicBezTo>
                    <a:pt x="12" y="4"/>
                    <a:pt x="11" y="4"/>
                    <a:pt x="11" y="5"/>
                  </a:cubicBezTo>
                  <a:cubicBezTo>
                    <a:pt x="6" y="9"/>
                    <a:pt x="6" y="9"/>
                    <a:pt x="6" y="9"/>
                  </a:cubicBezTo>
                  <a:cubicBezTo>
                    <a:pt x="5" y="9"/>
                    <a:pt x="5" y="10"/>
                    <a:pt x="6" y="11"/>
                  </a:cubicBezTo>
                  <a:cubicBezTo>
                    <a:pt x="7" y="13"/>
                    <a:pt x="7" y="13"/>
                    <a:pt x="7" y="13"/>
                  </a:cubicBezTo>
                  <a:cubicBezTo>
                    <a:pt x="8" y="14"/>
                    <a:pt x="8" y="15"/>
                    <a:pt x="8" y="15"/>
                  </a:cubicBezTo>
                  <a:cubicBezTo>
                    <a:pt x="7" y="16"/>
                    <a:pt x="7" y="16"/>
                    <a:pt x="7" y="16"/>
                  </a:cubicBezTo>
                  <a:cubicBezTo>
                    <a:pt x="7" y="17"/>
                    <a:pt x="6" y="18"/>
                    <a:pt x="5" y="18"/>
                  </a:cubicBezTo>
                  <a:cubicBezTo>
                    <a:pt x="3" y="18"/>
                    <a:pt x="3" y="18"/>
                    <a:pt x="3" y="18"/>
                  </a:cubicBezTo>
                  <a:cubicBezTo>
                    <a:pt x="2" y="18"/>
                    <a:pt x="1" y="19"/>
                    <a:pt x="1" y="19"/>
                  </a:cubicBezTo>
                  <a:cubicBezTo>
                    <a:pt x="0" y="26"/>
                    <a:pt x="0" y="26"/>
                    <a:pt x="0" y="26"/>
                  </a:cubicBezTo>
                  <a:cubicBezTo>
                    <a:pt x="0" y="27"/>
                    <a:pt x="1" y="28"/>
                    <a:pt x="2" y="28"/>
                  </a:cubicBezTo>
                  <a:cubicBezTo>
                    <a:pt x="5" y="28"/>
                    <a:pt x="5" y="28"/>
                    <a:pt x="5" y="28"/>
                  </a:cubicBezTo>
                  <a:cubicBezTo>
                    <a:pt x="6" y="28"/>
                    <a:pt x="6" y="29"/>
                    <a:pt x="6" y="29"/>
                  </a:cubicBezTo>
                  <a:cubicBezTo>
                    <a:pt x="7" y="30"/>
                    <a:pt x="7" y="30"/>
                    <a:pt x="7" y="30"/>
                  </a:cubicBezTo>
                  <a:cubicBezTo>
                    <a:pt x="7" y="31"/>
                    <a:pt x="7" y="32"/>
                    <a:pt x="6" y="32"/>
                  </a:cubicBezTo>
                  <a:cubicBezTo>
                    <a:pt x="5" y="34"/>
                    <a:pt x="5" y="34"/>
                    <a:pt x="5" y="34"/>
                  </a:cubicBezTo>
                  <a:cubicBezTo>
                    <a:pt x="4" y="35"/>
                    <a:pt x="4" y="36"/>
                    <a:pt x="5" y="37"/>
                  </a:cubicBezTo>
                  <a:cubicBezTo>
                    <a:pt x="9" y="42"/>
                    <a:pt x="9" y="42"/>
                    <a:pt x="9" y="42"/>
                  </a:cubicBezTo>
                  <a:cubicBezTo>
                    <a:pt x="9" y="42"/>
                    <a:pt x="10" y="43"/>
                    <a:pt x="11" y="42"/>
                  </a:cubicBezTo>
                  <a:cubicBezTo>
                    <a:pt x="13" y="40"/>
                    <a:pt x="13" y="40"/>
                    <a:pt x="13" y="40"/>
                  </a:cubicBezTo>
                  <a:cubicBezTo>
                    <a:pt x="14" y="40"/>
                    <a:pt x="15" y="40"/>
                    <a:pt x="15" y="40"/>
                  </a:cubicBezTo>
                  <a:cubicBezTo>
                    <a:pt x="16" y="40"/>
                    <a:pt x="16" y="40"/>
                    <a:pt x="17" y="41"/>
                  </a:cubicBezTo>
                  <a:cubicBezTo>
                    <a:pt x="17" y="41"/>
                    <a:pt x="18" y="42"/>
                    <a:pt x="18" y="42"/>
                  </a:cubicBezTo>
                  <a:cubicBezTo>
                    <a:pt x="18" y="45"/>
                    <a:pt x="18" y="45"/>
                    <a:pt x="18" y="45"/>
                  </a:cubicBezTo>
                  <a:cubicBezTo>
                    <a:pt x="18" y="46"/>
                    <a:pt x="19" y="47"/>
                    <a:pt x="20" y="47"/>
                  </a:cubicBezTo>
                  <a:cubicBezTo>
                    <a:pt x="26" y="47"/>
                    <a:pt x="26" y="47"/>
                    <a:pt x="26" y="47"/>
                  </a:cubicBezTo>
                  <a:cubicBezTo>
                    <a:pt x="27" y="47"/>
                    <a:pt x="28" y="46"/>
                    <a:pt x="28" y="45"/>
                  </a:cubicBezTo>
                  <a:cubicBezTo>
                    <a:pt x="28" y="43"/>
                    <a:pt x="28" y="43"/>
                    <a:pt x="28" y="43"/>
                  </a:cubicBezTo>
                  <a:cubicBezTo>
                    <a:pt x="28" y="42"/>
                    <a:pt x="29" y="41"/>
                    <a:pt x="29" y="41"/>
                  </a:cubicBezTo>
                  <a:cubicBezTo>
                    <a:pt x="30" y="41"/>
                    <a:pt x="30" y="41"/>
                    <a:pt x="31" y="41"/>
                  </a:cubicBezTo>
                  <a:cubicBezTo>
                    <a:pt x="31" y="41"/>
                    <a:pt x="32" y="41"/>
                    <a:pt x="33" y="41"/>
                  </a:cubicBezTo>
                  <a:cubicBezTo>
                    <a:pt x="35" y="43"/>
                    <a:pt x="35" y="43"/>
                    <a:pt x="35" y="43"/>
                  </a:cubicBezTo>
                  <a:cubicBezTo>
                    <a:pt x="35" y="44"/>
                    <a:pt x="36" y="44"/>
                    <a:pt x="37" y="43"/>
                  </a:cubicBezTo>
                  <a:cubicBezTo>
                    <a:pt x="42" y="39"/>
                    <a:pt x="42" y="39"/>
                    <a:pt x="42" y="39"/>
                  </a:cubicBezTo>
                  <a:cubicBezTo>
                    <a:pt x="43" y="38"/>
                    <a:pt x="43" y="37"/>
                    <a:pt x="42" y="36"/>
                  </a:cubicBezTo>
                  <a:close/>
                  <a:moveTo>
                    <a:pt x="17" y="30"/>
                  </a:moveTo>
                  <a:cubicBezTo>
                    <a:pt x="14" y="26"/>
                    <a:pt x="15" y="21"/>
                    <a:pt x="18" y="17"/>
                  </a:cubicBezTo>
                  <a:cubicBezTo>
                    <a:pt x="22" y="14"/>
                    <a:pt x="27" y="14"/>
                    <a:pt x="30" y="18"/>
                  </a:cubicBezTo>
                  <a:cubicBezTo>
                    <a:pt x="33" y="21"/>
                    <a:pt x="33" y="27"/>
                    <a:pt x="30" y="30"/>
                  </a:cubicBezTo>
                  <a:cubicBezTo>
                    <a:pt x="26" y="33"/>
                    <a:pt x="21" y="33"/>
                    <a:pt x="17" y="30"/>
                  </a:cubicBezTo>
                  <a:close/>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5" name="Group 74"/>
          <p:cNvGrpSpPr/>
          <p:nvPr/>
        </p:nvGrpSpPr>
        <p:grpSpPr>
          <a:xfrm>
            <a:off x="9715579" y="5624407"/>
            <a:ext cx="414295" cy="476558"/>
            <a:chOff x="9532938" y="2674938"/>
            <a:chExt cx="549276" cy="631825"/>
          </a:xfrm>
        </p:grpSpPr>
        <p:sp>
          <p:nvSpPr>
            <p:cNvPr id="76" name="Freeform 106"/>
            <p:cNvSpPr>
              <a:spLocks/>
            </p:cNvSpPr>
            <p:nvPr/>
          </p:nvSpPr>
          <p:spPr bwMode="auto">
            <a:xfrm>
              <a:off x="9669463" y="2674938"/>
              <a:ext cx="277813" cy="242888"/>
            </a:xfrm>
            <a:custGeom>
              <a:avLst/>
              <a:gdLst>
                <a:gd name="T0" fmla="*/ 37 w 74"/>
                <a:gd name="T1" fmla="*/ 64 h 64"/>
                <a:gd name="T2" fmla="*/ 4 w 74"/>
                <a:gd name="T3" fmla="*/ 27 h 64"/>
                <a:gd name="T4" fmla="*/ 17 w 74"/>
                <a:gd name="T5" fmla="*/ 2 h 64"/>
                <a:gd name="T6" fmla="*/ 37 w 74"/>
                <a:gd name="T7" fmla="*/ 12 h 64"/>
                <a:gd name="T8" fmla="*/ 57 w 74"/>
                <a:gd name="T9" fmla="*/ 2 h 64"/>
                <a:gd name="T10" fmla="*/ 70 w 74"/>
                <a:gd name="T11" fmla="*/ 27 h 64"/>
                <a:gd name="T12" fmla="*/ 37 w 74"/>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37" y="64"/>
                  </a:moveTo>
                  <a:cubicBezTo>
                    <a:pt x="37" y="64"/>
                    <a:pt x="8" y="41"/>
                    <a:pt x="4" y="27"/>
                  </a:cubicBezTo>
                  <a:cubicBezTo>
                    <a:pt x="0" y="18"/>
                    <a:pt x="4" y="4"/>
                    <a:pt x="17" y="2"/>
                  </a:cubicBezTo>
                  <a:cubicBezTo>
                    <a:pt x="30" y="0"/>
                    <a:pt x="37" y="12"/>
                    <a:pt x="37" y="12"/>
                  </a:cubicBezTo>
                  <a:cubicBezTo>
                    <a:pt x="37" y="12"/>
                    <a:pt x="44" y="0"/>
                    <a:pt x="57" y="2"/>
                  </a:cubicBezTo>
                  <a:cubicBezTo>
                    <a:pt x="70" y="4"/>
                    <a:pt x="74" y="18"/>
                    <a:pt x="70" y="27"/>
                  </a:cubicBezTo>
                  <a:cubicBezTo>
                    <a:pt x="66" y="41"/>
                    <a:pt x="37" y="64"/>
                    <a:pt x="37" y="64"/>
                  </a:cubicBezTo>
                  <a:close/>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77" name="Freeform 107"/>
            <p:cNvSpPr>
              <a:spLocks/>
            </p:cNvSpPr>
            <p:nvPr/>
          </p:nvSpPr>
          <p:spPr bwMode="auto">
            <a:xfrm>
              <a:off x="9969501" y="2797175"/>
              <a:ext cx="112713" cy="422275"/>
            </a:xfrm>
            <a:custGeom>
              <a:avLst/>
              <a:gdLst>
                <a:gd name="T0" fmla="*/ 0 w 30"/>
                <a:gd name="T1" fmla="*/ 60 h 112"/>
                <a:gd name="T2" fmla="*/ 14 w 30"/>
                <a:gd name="T3" fmla="*/ 51 h 112"/>
                <a:gd name="T4" fmla="*/ 14 w 30"/>
                <a:gd name="T5" fmla="*/ 12 h 112"/>
                <a:gd name="T6" fmla="*/ 14 w 30"/>
                <a:gd name="T7" fmla="*/ 4 h 112"/>
                <a:gd name="T8" fmla="*/ 14 w 30"/>
                <a:gd name="T9" fmla="*/ 3 h 112"/>
                <a:gd name="T10" fmla="*/ 19 w 30"/>
                <a:gd name="T11" fmla="*/ 1 h 112"/>
                <a:gd name="T12" fmla="*/ 21 w 30"/>
                <a:gd name="T13" fmla="*/ 1 h 112"/>
                <a:gd name="T14" fmla="*/ 25 w 30"/>
                <a:gd name="T15" fmla="*/ 6 h 112"/>
                <a:gd name="T16" fmla="*/ 30 w 30"/>
                <a:gd name="T17" fmla="*/ 58 h 112"/>
                <a:gd name="T18" fmla="*/ 29 w 30"/>
                <a:gd name="T19" fmla="*/ 63 h 112"/>
                <a:gd name="T20" fmla="*/ 29 w 30"/>
                <a:gd name="T21" fmla="*/ 65 h 112"/>
                <a:gd name="T22" fmla="*/ 26 w 30"/>
                <a:gd name="T23" fmla="*/ 68 h 112"/>
                <a:gd name="T24" fmla="*/ 3 w 30"/>
                <a:gd name="T25" fmla="*/ 95 h 112"/>
                <a:gd name="T26" fmla="*/ 1 w 30"/>
                <a:gd name="T27" fmla="*/ 100 h 112"/>
                <a:gd name="T28" fmla="*/ 0 w 30"/>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12">
                  <a:moveTo>
                    <a:pt x="0" y="60"/>
                  </a:moveTo>
                  <a:cubicBezTo>
                    <a:pt x="14" y="51"/>
                    <a:pt x="14" y="51"/>
                    <a:pt x="14" y="51"/>
                  </a:cubicBezTo>
                  <a:cubicBezTo>
                    <a:pt x="14" y="12"/>
                    <a:pt x="14" y="12"/>
                    <a:pt x="14" y="12"/>
                  </a:cubicBezTo>
                  <a:cubicBezTo>
                    <a:pt x="14" y="4"/>
                    <a:pt x="14" y="4"/>
                    <a:pt x="14" y="4"/>
                  </a:cubicBezTo>
                  <a:cubicBezTo>
                    <a:pt x="14" y="4"/>
                    <a:pt x="14" y="3"/>
                    <a:pt x="14" y="3"/>
                  </a:cubicBezTo>
                  <a:cubicBezTo>
                    <a:pt x="15" y="1"/>
                    <a:pt x="17" y="0"/>
                    <a:pt x="19" y="1"/>
                  </a:cubicBezTo>
                  <a:cubicBezTo>
                    <a:pt x="21" y="1"/>
                    <a:pt x="21" y="1"/>
                    <a:pt x="21" y="1"/>
                  </a:cubicBezTo>
                  <a:cubicBezTo>
                    <a:pt x="23" y="2"/>
                    <a:pt x="24" y="4"/>
                    <a:pt x="25" y="6"/>
                  </a:cubicBezTo>
                  <a:cubicBezTo>
                    <a:pt x="30" y="58"/>
                    <a:pt x="30" y="58"/>
                    <a:pt x="30" y="58"/>
                  </a:cubicBezTo>
                  <a:cubicBezTo>
                    <a:pt x="30" y="60"/>
                    <a:pt x="30" y="61"/>
                    <a:pt x="29" y="63"/>
                  </a:cubicBezTo>
                  <a:cubicBezTo>
                    <a:pt x="29" y="65"/>
                    <a:pt x="29" y="65"/>
                    <a:pt x="29" y="65"/>
                  </a:cubicBezTo>
                  <a:cubicBezTo>
                    <a:pt x="28" y="66"/>
                    <a:pt x="28" y="67"/>
                    <a:pt x="26" y="68"/>
                  </a:cubicBezTo>
                  <a:cubicBezTo>
                    <a:pt x="3" y="95"/>
                    <a:pt x="3" y="95"/>
                    <a:pt x="3" y="95"/>
                  </a:cubicBezTo>
                  <a:cubicBezTo>
                    <a:pt x="2" y="97"/>
                    <a:pt x="1" y="98"/>
                    <a:pt x="1" y="100"/>
                  </a:cubicBezTo>
                  <a:cubicBezTo>
                    <a:pt x="0" y="112"/>
                    <a:pt x="0" y="112"/>
                    <a:pt x="0" y="112"/>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78" name="Freeform 108"/>
            <p:cNvSpPr>
              <a:spLocks/>
            </p:cNvSpPr>
            <p:nvPr/>
          </p:nvSpPr>
          <p:spPr bwMode="auto">
            <a:xfrm>
              <a:off x="9845676" y="2909888"/>
              <a:ext cx="173038" cy="309563"/>
            </a:xfrm>
            <a:custGeom>
              <a:avLst/>
              <a:gdLst>
                <a:gd name="T0" fmla="*/ 0 w 46"/>
                <a:gd name="T1" fmla="*/ 82 h 82"/>
                <a:gd name="T2" fmla="*/ 0 w 46"/>
                <a:gd name="T3" fmla="*/ 48 h 82"/>
                <a:gd name="T4" fmla="*/ 2 w 46"/>
                <a:gd name="T5" fmla="*/ 45 h 82"/>
                <a:gd name="T6" fmla="*/ 35 w 46"/>
                <a:gd name="T7" fmla="*/ 4 h 82"/>
                <a:gd name="T8" fmla="*/ 37 w 46"/>
                <a:gd name="T9" fmla="*/ 2 h 82"/>
                <a:gd name="T10" fmla="*/ 42 w 46"/>
                <a:gd name="T11" fmla="*/ 2 h 82"/>
                <a:gd name="T12" fmla="*/ 44 w 46"/>
                <a:gd name="T13" fmla="*/ 3 h 82"/>
                <a:gd name="T14" fmla="*/ 45 w 46"/>
                <a:gd name="T15" fmla="*/ 9 h 82"/>
                <a:gd name="T16" fmla="*/ 33 w 46"/>
                <a:gd name="T17" fmla="*/ 30 h 82"/>
                <a:gd name="T18" fmla="*/ 28 w 46"/>
                <a:gd name="T19"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82">
                  <a:moveTo>
                    <a:pt x="0" y="82"/>
                  </a:moveTo>
                  <a:cubicBezTo>
                    <a:pt x="0" y="48"/>
                    <a:pt x="0" y="48"/>
                    <a:pt x="0" y="48"/>
                  </a:cubicBezTo>
                  <a:cubicBezTo>
                    <a:pt x="0" y="47"/>
                    <a:pt x="1" y="46"/>
                    <a:pt x="2" y="45"/>
                  </a:cubicBezTo>
                  <a:cubicBezTo>
                    <a:pt x="35" y="4"/>
                    <a:pt x="35" y="4"/>
                    <a:pt x="35" y="4"/>
                  </a:cubicBezTo>
                  <a:cubicBezTo>
                    <a:pt x="37" y="2"/>
                    <a:pt x="37" y="2"/>
                    <a:pt x="37" y="2"/>
                  </a:cubicBezTo>
                  <a:cubicBezTo>
                    <a:pt x="38" y="1"/>
                    <a:pt x="40" y="0"/>
                    <a:pt x="42" y="2"/>
                  </a:cubicBezTo>
                  <a:cubicBezTo>
                    <a:pt x="44" y="3"/>
                    <a:pt x="44" y="3"/>
                    <a:pt x="44" y="3"/>
                  </a:cubicBezTo>
                  <a:cubicBezTo>
                    <a:pt x="46" y="4"/>
                    <a:pt x="46" y="7"/>
                    <a:pt x="45" y="9"/>
                  </a:cubicBezTo>
                  <a:cubicBezTo>
                    <a:pt x="33" y="30"/>
                    <a:pt x="33" y="30"/>
                    <a:pt x="33" y="30"/>
                  </a:cubicBezTo>
                  <a:cubicBezTo>
                    <a:pt x="28" y="38"/>
                    <a:pt x="28" y="38"/>
                    <a:pt x="28" y="38"/>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79" name="Freeform 109"/>
            <p:cNvSpPr>
              <a:spLocks/>
            </p:cNvSpPr>
            <p:nvPr/>
          </p:nvSpPr>
          <p:spPr bwMode="auto">
            <a:xfrm>
              <a:off x="9977438" y="2838450"/>
              <a:ext cx="44450" cy="85725"/>
            </a:xfrm>
            <a:custGeom>
              <a:avLst/>
              <a:gdLst>
                <a:gd name="T0" fmla="*/ 0 w 12"/>
                <a:gd name="T1" fmla="*/ 23 h 23"/>
                <a:gd name="T2" fmla="*/ 4 w 12"/>
                <a:gd name="T3" fmla="*/ 4 h 23"/>
                <a:gd name="T4" fmla="*/ 5 w 12"/>
                <a:gd name="T5" fmla="*/ 1 h 23"/>
                <a:gd name="T6" fmla="*/ 5 w 12"/>
                <a:gd name="T7" fmla="*/ 1 h 23"/>
                <a:gd name="T8" fmla="*/ 12 w 12"/>
                <a:gd name="T9" fmla="*/ 1 h 23"/>
                <a:gd name="T10" fmla="*/ 12 w 12"/>
                <a:gd name="T11" fmla="*/ 1 h 23"/>
              </a:gdLst>
              <a:ahLst/>
              <a:cxnLst>
                <a:cxn ang="0">
                  <a:pos x="T0" y="T1"/>
                </a:cxn>
                <a:cxn ang="0">
                  <a:pos x="T2" y="T3"/>
                </a:cxn>
                <a:cxn ang="0">
                  <a:pos x="T4" y="T5"/>
                </a:cxn>
                <a:cxn ang="0">
                  <a:pos x="T6" y="T7"/>
                </a:cxn>
                <a:cxn ang="0">
                  <a:pos x="T8" y="T9"/>
                </a:cxn>
                <a:cxn ang="0">
                  <a:pos x="T10" y="T11"/>
                </a:cxn>
              </a:cxnLst>
              <a:rect l="0" t="0" r="r" b="b"/>
              <a:pathLst>
                <a:path w="12" h="23">
                  <a:moveTo>
                    <a:pt x="0" y="23"/>
                  </a:moveTo>
                  <a:cubicBezTo>
                    <a:pt x="4" y="4"/>
                    <a:pt x="4" y="4"/>
                    <a:pt x="4" y="4"/>
                  </a:cubicBezTo>
                  <a:cubicBezTo>
                    <a:pt x="4" y="3"/>
                    <a:pt x="4" y="2"/>
                    <a:pt x="5" y="1"/>
                  </a:cubicBezTo>
                  <a:cubicBezTo>
                    <a:pt x="5" y="1"/>
                    <a:pt x="5" y="1"/>
                    <a:pt x="5" y="1"/>
                  </a:cubicBezTo>
                  <a:cubicBezTo>
                    <a:pt x="7" y="0"/>
                    <a:pt x="10" y="0"/>
                    <a:pt x="12" y="1"/>
                  </a:cubicBezTo>
                  <a:cubicBezTo>
                    <a:pt x="12" y="1"/>
                    <a:pt x="12" y="1"/>
                    <a:pt x="12" y="1"/>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80" name="Rectangle 110"/>
            <p:cNvSpPr>
              <a:spLocks noChangeArrowheads="1"/>
            </p:cNvSpPr>
            <p:nvPr/>
          </p:nvSpPr>
          <p:spPr bwMode="auto">
            <a:xfrm>
              <a:off x="9823451" y="3219450"/>
              <a:ext cx="157163" cy="49213"/>
            </a:xfrm>
            <a:prstGeom prst="rect">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81" name="Line 111"/>
            <p:cNvSpPr>
              <a:spLocks noChangeShapeType="1"/>
            </p:cNvSpPr>
            <p:nvPr/>
          </p:nvSpPr>
          <p:spPr bwMode="auto">
            <a:xfrm>
              <a:off x="9972676" y="3268663"/>
              <a:ext cx="0" cy="38100"/>
            </a:xfrm>
            <a:prstGeom prst="line">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82" name="Line 112"/>
            <p:cNvSpPr>
              <a:spLocks noChangeShapeType="1"/>
            </p:cNvSpPr>
            <p:nvPr/>
          </p:nvSpPr>
          <p:spPr bwMode="auto">
            <a:xfrm>
              <a:off x="9834563" y="3268663"/>
              <a:ext cx="0" cy="38100"/>
            </a:xfrm>
            <a:prstGeom prst="line">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83" name="Freeform 113"/>
            <p:cNvSpPr>
              <a:spLocks/>
            </p:cNvSpPr>
            <p:nvPr/>
          </p:nvSpPr>
          <p:spPr bwMode="auto">
            <a:xfrm>
              <a:off x="9532938" y="2797175"/>
              <a:ext cx="117475" cy="422275"/>
            </a:xfrm>
            <a:custGeom>
              <a:avLst/>
              <a:gdLst>
                <a:gd name="T0" fmla="*/ 30 w 31"/>
                <a:gd name="T1" fmla="*/ 60 h 112"/>
                <a:gd name="T2" fmla="*/ 16 w 31"/>
                <a:gd name="T3" fmla="*/ 51 h 112"/>
                <a:gd name="T4" fmla="*/ 16 w 31"/>
                <a:gd name="T5" fmla="*/ 12 h 112"/>
                <a:gd name="T6" fmla="*/ 16 w 31"/>
                <a:gd name="T7" fmla="*/ 4 h 112"/>
                <a:gd name="T8" fmla="*/ 16 w 31"/>
                <a:gd name="T9" fmla="*/ 3 h 112"/>
                <a:gd name="T10" fmla="*/ 11 w 31"/>
                <a:gd name="T11" fmla="*/ 1 h 112"/>
                <a:gd name="T12" fmla="*/ 9 w 31"/>
                <a:gd name="T13" fmla="*/ 1 h 112"/>
                <a:gd name="T14" fmla="*/ 6 w 31"/>
                <a:gd name="T15" fmla="*/ 6 h 112"/>
                <a:gd name="T16" fmla="*/ 0 w 31"/>
                <a:gd name="T17" fmla="*/ 58 h 112"/>
                <a:gd name="T18" fmla="*/ 1 w 31"/>
                <a:gd name="T19" fmla="*/ 63 h 112"/>
                <a:gd name="T20" fmla="*/ 1 w 31"/>
                <a:gd name="T21" fmla="*/ 65 h 112"/>
                <a:gd name="T22" fmla="*/ 4 w 31"/>
                <a:gd name="T23" fmla="*/ 68 h 112"/>
                <a:gd name="T24" fmla="*/ 27 w 31"/>
                <a:gd name="T25" fmla="*/ 95 h 112"/>
                <a:gd name="T26" fmla="*/ 30 w 31"/>
                <a:gd name="T27" fmla="*/ 100 h 112"/>
                <a:gd name="T28" fmla="*/ 31 w 31"/>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2">
                  <a:moveTo>
                    <a:pt x="30" y="60"/>
                  </a:moveTo>
                  <a:cubicBezTo>
                    <a:pt x="16" y="51"/>
                    <a:pt x="16" y="51"/>
                    <a:pt x="16" y="51"/>
                  </a:cubicBezTo>
                  <a:cubicBezTo>
                    <a:pt x="16" y="12"/>
                    <a:pt x="16" y="12"/>
                    <a:pt x="16" y="12"/>
                  </a:cubicBezTo>
                  <a:cubicBezTo>
                    <a:pt x="16" y="4"/>
                    <a:pt x="16" y="4"/>
                    <a:pt x="16" y="4"/>
                  </a:cubicBezTo>
                  <a:cubicBezTo>
                    <a:pt x="16" y="4"/>
                    <a:pt x="16" y="3"/>
                    <a:pt x="16" y="3"/>
                  </a:cubicBezTo>
                  <a:cubicBezTo>
                    <a:pt x="15" y="1"/>
                    <a:pt x="13" y="0"/>
                    <a:pt x="11" y="1"/>
                  </a:cubicBezTo>
                  <a:cubicBezTo>
                    <a:pt x="9" y="1"/>
                    <a:pt x="9" y="1"/>
                    <a:pt x="9" y="1"/>
                  </a:cubicBezTo>
                  <a:cubicBezTo>
                    <a:pt x="7" y="2"/>
                    <a:pt x="6" y="4"/>
                    <a:pt x="6" y="6"/>
                  </a:cubicBezTo>
                  <a:cubicBezTo>
                    <a:pt x="0" y="58"/>
                    <a:pt x="0" y="58"/>
                    <a:pt x="0" y="58"/>
                  </a:cubicBezTo>
                  <a:cubicBezTo>
                    <a:pt x="0" y="60"/>
                    <a:pt x="0" y="61"/>
                    <a:pt x="1" y="63"/>
                  </a:cubicBezTo>
                  <a:cubicBezTo>
                    <a:pt x="1" y="65"/>
                    <a:pt x="1" y="65"/>
                    <a:pt x="1" y="65"/>
                  </a:cubicBezTo>
                  <a:cubicBezTo>
                    <a:pt x="2" y="66"/>
                    <a:pt x="3" y="67"/>
                    <a:pt x="4" y="68"/>
                  </a:cubicBezTo>
                  <a:cubicBezTo>
                    <a:pt x="27" y="95"/>
                    <a:pt x="27" y="95"/>
                    <a:pt x="27" y="95"/>
                  </a:cubicBezTo>
                  <a:cubicBezTo>
                    <a:pt x="28" y="97"/>
                    <a:pt x="29" y="98"/>
                    <a:pt x="30" y="100"/>
                  </a:cubicBezTo>
                  <a:cubicBezTo>
                    <a:pt x="31" y="112"/>
                    <a:pt x="31" y="112"/>
                    <a:pt x="31" y="112"/>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84" name="Freeform 114"/>
            <p:cNvSpPr>
              <a:spLocks/>
            </p:cNvSpPr>
            <p:nvPr/>
          </p:nvSpPr>
          <p:spPr bwMode="auto">
            <a:xfrm>
              <a:off x="9598026" y="2909888"/>
              <a:ext cx="173038" cy="309563"/>
            </a:xfrm>
            <a:custGeom>
              <a:avLst/>
              <a:gdLst>
                <a:gd name="T0" fmla="*/ 46 w 46"/>
                <a:gd name="T1" fmla="*/ 82 h 82"/>
                <a:gd name="T2" fmla="*/ 46 w 46"/>
                <a:gd name="T3" fmla="*/ 48 h 82"/>
                <a:gd name="T4" fmla="*/ 44 w 46"/>
                <a:gd name="T5" fmla="*/ 45 h 82"/>
                <a:gd name="T6" fmla="*/ 11 w 46"/>
                <a:gd name="T7" fmla="*/ 4 h 82"/>
                <a:gd name="T8" fmla="*/ 9 w 46"/>
                <a:gd name="T9" fmla="*/ 2 h 82"/>
                <a:gd name="T10" fmla="*/ 4 w 46"/>
                <a:gd name="T11" fmla="*/ 2 h 82"/>
                <a:gd name="T12" fmla="*/ 2 w 46"/>
                <a:gd name="T13" fmla="*/ 3 h 82"/>
                <a:gd name="T14" fmla="*/ 1 w 46"/>
                <a:gd name="T15" fmla="*/ 9 h 82"/>
                <a:gd name="T16" fmla="*/ 13 w 46"/>
                <a:gd name="T17" fmla="*/ 30 h 82"/>
                <a:gd name="T18" fmla="*/ 18 w 46"/>
                <a:gd name="T19"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82">
                  <a:moveTo>
                    <a:pt x="46" y="82"/>
                  </a:moveTo>
                  <a:cubicBezTo>
                    <a:pt x="46" y="48"/>
                    <a:pt x="46" y="48"/>
                    <a:pt x="46" y="48"/>
                  </a:cubicBezTo>
                  <a:cubicBezTo>
                    <a:pt x="46" y="47"/>
                    <a:pt x="45" y="46"/>
                    <a:pt x="44" y="45"/>
                  </a:cubicBezTo>
                  <a:cubicBezTo>
                    <a:pt x="11" y="4"/>
                    <a:pt x="11" y="4"/>
                    <a:pt x="11" y="4"/>
                  </a:cubicBezTo>
                  <a:cubicBezTo>
                    <a:pt x="9" y="2"/>
                    <a:pt x="9" y="2"/>
                    <a:pt x="9" y="2"/>
                  </a:cubicBezTo>
                  <a:cubicBezTo>
                    <a:pt x="8" y="1"/>
                    <a:pt x="6" y="0"/>
                    <a:pt x="4" y="2"/>
                  </a:cubicBezTo>
                  <a:cubicBezTo>
                    <a:pt x="2" y="3"/>
                    <a:pt x="2" y="3"/>
                    <a:pt x="2" y="3"/>
                  </a:cubicBezTo>
                  <a:cubicBezTo>
                    <a:pt x="0" y="4"/>
                    <a:pt x="0" y="7"/>
                    <a:pt x="1" y="9"/>
                  </a:cubicBezTo>
                  <a:cubicBezTo>
                    <a:pt x="13" y="30"/>
                    <a:pt x="13" y="30"/>
                    <a:pt x="13" y="30"/>
                  </a:cubicBezTo>
                  <a:cubicBezTo>
                    <a:pt x="18" y="38"/>
                    <a:pt x="18" y="38"/>
                    <a:pt x="18" y="38"/>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85" name="Freeform 115"/>
            <p:cNvSpPr>
              <a:spLocks/>
            </p:cNvSpPr>
            <p:nvPr/>
          </p:nvSpPr>
          <p:spPr bwMode="auto">
            <a:xfrm>
              <a:off x="9593263" y="2838450"/>
              <a:ext cx="46038" cy="85725"/>
            </a:xfrm>
            <a:custGeom>
              <a:avLst/>
              <a:gdLst>
                <a:gd name="T0" fmla="*/ 12 w 12"/>
                <a:gd name="T1" fmla="*/ 23 h 23"/>
                <a:gd name="T2" fmla="*/ 8 w 12"/>
                <a:gd name="T3" fmla="*/ 4 h 23"/>
                <a:gd name="T4" fmla="*/ 7 w 12"/>
                <a:gd name="T5" fmla="*/ 1 h 23"/>
                <a:gd name="T6" fmla="*/ 7 w 12"/>
                <a:gd name="T7" fmla="*/ 1 h 23"/>
                <a:gd name="T8" fmla="*/ 1 w 12"/>
                <a:gd name="T9" fmla="*/ 1 h 23"/>
                <a:gd name="T10" fmla="*/ 0 w 12"/>
                <a:gd name="T11" fmla="*/ 1 h 23"/>
              </a:gdLst>
              <a:ahLst/>
              <a:cxnLst>
                <a:cxn ang="0">
                  <a:pos x="T0" y="T1"/>
                </a:cxn>
                <a:cxn ang="0">
                  <a:pos x="T2" y="T3"/>
                </a:cxn>
                <a:cxn ang="0">
                  <a:pos x="T4" y="T5"/>
                </a:cxn>
                <a:cxn ang="0">
                  <a:pos x="T6" y="T7"/>
                </a:cxn>
                <a:cxn ang="0">
                  <a:pos x="T8" y="T9"/>
                </a:cxn>
                <a:cxn ang="0">
                  <a:pos x="T10" y="T11"/>
                </a:cxn>
              </a:cxnLst>
              <a:rect l="0" t="0" r="r" b="b"/>
              <a:pathLst>
                <a:path w="12" h="23">
                  <a:moveTo>
                    <a:pt x="12" y="23"/>
                  </a:moveTo>
                  <a:cubicBezTo>
                    <a:pt x="8" y="4"/>
                    <a:pt x="8" y="4"/>
                    <a:pt x="8" y="4"/>
                  </a:cubicBezTo>
                  <a:cubicBezTo>
                    <a:pt x="8" y="3"/>
                    <a:pt x="8" y="2"/>
                    <a:pt x="7" y="1"/>
                  </a:cubicBezTo>
                  <a:cubicBezTo>
                    <a:pt x="7" y="1"/>
                    <a:pt x="7" y="1"/>
                    <a:pt x="7" y="1"/>
                  </a:cubicBezTo>
                  <a:cubicBezTo>
                    <a:pt x="5" y="0"/>
                    <a:pt x="3" y="0"/>
                    <a:pt x="1" y="1"/>
                  </a:cubicBezTo>
                  <a:cubicBezTo>
                    <a:pt x="0" y="1"/>
                    <a:pt x="0" y="1"/>
                    <a:pt x="0" y="1"/>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86" name="Rectangle 116"/>
            <p:cNvSpPr>
              <a:spLocks noChangeArrowheads="1"/>
            </p:cNvSpPr>
            <p:nvPr/>
          </p:nvSpPr>
          <p:spPr bwMode="auto">
            <a:xfrm>
              <a:off x="9634538" y="3219450"/>
              <a:ext cx="158750" cy="49213"/>
            </a:xfrm>
            <a:prstGeom prst="rect">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87" name="Line 117"/>
            <p:cNvSpPr>
              <a:spLocks noChangeShapeType="1"/>
            </p:cNvSpPr>
            <p:nvPr/>
          </p:nvSpPr>
          <p:spPr bwMode="auto">
            <a:xfrm>
              <a:off x="9642476" y="3268663"/>
              <a:ext cx="0" cy="38100"/>
            </a:xfrm>
            <a:prstGeom prst="line">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88" name="Line 118"/>
            <p:cNvSpPr>
              <a:spLocks noChangeShapeType="1"/>
            </p:cNvSpPr>
            <p:nvPr/>
          </p:nvSpPr>
          <p:spPr bwMode="auto">
            <a:xfrm>
              <a:off x="9782176" y="3268663"/>
              <a:ext cx="0" cy="38100"/>
            </a:xfrm>
            <a:prstGeom prst="line">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grpSp>
      <p:sp>
        <p:nvSpPr>
          <p:cNvPr id="92" name="Text Placeholder 2">
            <a:extLst>
              <a:ext uri="{FF2B5EF4-FFF2-40B4-BE49-F238E27FC236}">
                <a16:creationId xmlns:a16="http://schemas.microsoft.com/office/drawing/2014/main" id="{07DB49D3-719A-B0F7-66CB-9D3845A5FC0E}"/>
              </a:ext>
            </a:extLst>
          </p:cNvPr>
          <p:cNvSpPr>
            <a:spLocks noGrp="1"/>
          </p:cNvSpPr>
          <p:nvPr>
            <p:ph type="body" sz="quarter" idx="10"/>
          </p:nvPr>
        </p:nvSpPr>
        <p:spPr>
          <a:xfrm>
            <a:off x="734517" y="1946501"/>
            <a:ext cx="8971670" cy="3787584"/>
          </a:xfrm>
        </p:spPr>
        <p:txBody>
          <a:bodyPr/>
          <a:lstStyle/>
          <a:p>
            <a:r>
              <a:rPr lang="en-US" sz="1000" b="0">
                <a:cs typeface="Arial"/>
              </a:rPr>
              <a:t>On behalf of KPMG LLP, we are pleased to present this proposal to provide “Access Control Validation Testing” to support Cigna IT governance.  We recognize that you are looking for a strategic service partner to develop a forward looking and operationally streamlined access certification capability. With years of experience helping Cigna implement strategic IAM changes and coordinating access certification there, we believe this proposal will demonstrate that KPMG is the right strategic partner to maintain this critical control. </a:t>
            </a:r>
            <a:endParaRPr lang="en-US"/>
          </a:p>
          <a:p>
            <a:pPr marL="174625" indent="-174625">
              <a:buFont typeface="Arial" panose="020B0604020202020204" pitchFamily="34" charset="0"/>
              <a:buChar char="•"/>
            </a:pPr>
            <a:r>
              <a:rPr lang="en-US" sz="1000" b="0">
                <a:solidFill>
                  <a:srgbClr val="00338D"/>
                </a:solidFill>
                <a:cs typeface="Arial"/>
              </a:rPr>
              <a:t>Cigna and KPMG share a long-standing, valued relationship. </a:t>
            </a:r>
            <a:r>
              <a:rPr lang="en-US" sz="1000" b="0">
                <a:cs typeface="Arial"/>
              </a:rPr>
              <a:t>KPMG has consistently over-delivered value to Cigna on some of the organization’s most important and strategic initiatives, including Project Dawn Transformation, Finance and Accounting Services and Client Service Transformation among various others. </a:t>
            </a:r>
            <a:endParaRPr lang="en-US" sz="1000"/>
          </a:p>
          <a:p>
            <a:pPr marL="174625" indent="-174625">
              <a:buFont typeface="Arial" panose="020B0604020202020204" pitchFamily="34" charset="0"/>
              <a:buChar char="•"/>
            </a:pPr>
            <a:r>
              <a:rPr lang="en-US" sz="1000" b="0">
                <a:solidFill>
                  <a:srgbClr val="00338D"/>
                </a:solidFill>
                <a:cs typeface="Arial"/>
              </a:rPr>
              <a:t>KPMG Cyber Managed Services has years of experience </a:t>
            </a:r>
            <a:r>
              <a:rPr lang="en-US" sz="1000" b="0">
                <a:cs typeface="Arial"/>
              </a:rPr>
              <a:t>supporting access certification processes in highly-regulated environments as well as supporting Saviynt operations</a:t>
            </a:r>
            <a:r>
              <a:rPr lang="en-US" sz="1000" b="0">
                <a:solidFill>
                  <a:srgbClr val="00338D"/>
                </a:solidFill>
                <a:cs typeface="Arial"/>
              </a:rPr>
              <a:t>.  This experience, coupled with seamless handover between Saviynt implementation and certification support will provide Cigna with the best single-support control experience and predictable operating costs. </a:t>
            </a:r>
          </a:p>
          <a:p>
            <a:r>
              <a:rPr lang="en-US" sz="1000" b="0">
                <a:cs typeface="Arial"/>
              </a:rPr>
              <a:t>As your transformation partner, we are committed to helping you succeed in your ongoing journey to drive sustained advantage with subscription-based services offering predictable costs, skilled and experienced talent, any-shore delivery and the option to flex up or down to meet fast-changing needs.  Ultimately, we measure our success by the only perspective that matters ... yours.</a:t>
            </a:r>
            <a:endParaRPr lang="en-US"/>
          </a:p>
          <a:p>
            <a:r>
              <a:rPr lang="en-US" sz="1000" b="0">
                <a:cs typeface="Arial"/>
              </a:rPr>
              <a:t>We trust this proposal demonstrates how your requirements will be exceeded by KPMG. Please do not hesitate to call us with any questions.</a:t>
            </a:r>
            <a:endParaRPr lang="en-US"/>
          </a:p>
          <a:p>
            <a:r>
              <a:rPr lang="en-US" sz="1000" b="0">
                <a:cs typeface="Arial"/>
              </a:rPr>
              <a:t>Very truly yours,</a:t>
            </a:r>
            <a:endParaRPr lang="en-US"/>
          </a:p>
          <a:p>
            <a:r>
              <a:rPr lang="en-US" sz="1000" b="0">
                <a:cs typeface="Arial"/>
              </a:rPr>
              <a:t>KPMG LLP </a:t>
            </a:r>
            <a:endParaRPr lang="en-US"/>
          </a:p>
          <a:p>
            <a:pPr>
              <a:spcAft>
                <a:spcPts val="600"/>
              </a:spcAft>
            </a:pPr>
            <a:endParaRPr lang="en-US" sz="900" b="0">
              <a:latin typeface="+mn-lt"/>
              <a:cs typeface="Arial"/>
            </a:endParaRPr>
          </a:p>
        </p:txBody>
      </p:sp>
      <p:sp>
        <p:nvSpPr>
          <p:cNvPr id="93" name="Text Placeholder 4">
            <a:extLst>
              <a:ext uri="{FF2B5EF4-FFF2-40B4-BE49-F238E27FC236}">
                <a16:creationId xmlns:a16="http://schemas.microsoft.com/office/drawing/2014/main" id="{4FF90222-D0AF-4D1C-C71E-2093145CAE90}"/>
              </a:ext>
            </a:extLst>
          </p:cNvPr>
          <p:cNvSpPr txBox="1">
            <a:spLocks/>
          </p:cNvSpPr>
          <p:nvPr/>
        </p:nvSpPr>
        <p:spPr>
          <a:xfrm>
            <a:off x="734518" y="1259250"/>
            <a:ext cx="4249606" cy="74529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9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9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9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b="0"/>
              <a:t>August 31, 2023</a:t>
            </a:r>
          </a:p>
          <a:p>
            <a:pPr>
              <a:spcAft>
                <a:spcPts val="0"/>
              </a:spcAft>
            </a:pPr>
            <a:r>
              <a:rPr lang="en-US" b="0"/>
              <a:t>Kellie Hays</a:t>
            </a:r>
          </a:p>
          <a:p>
            <a:pPr>
              <a:spcAft>
                <a:spcPts val="0"/>
              </a:spcAft>
            </a:pPr>
            <a:r>
              <a:rPr lang="en-US" b="0"/>
              <a:t>Cigna Global Procurement</a:t>
            </a:r>
          </a:p>
          <a:p>
            <a:pPr>
              <a:spcAft>
                <a:spcPts val="0"/>
              </a:spcAft>
            </a:pPr>
            <a:r>
              <a:rPr lang="en-US" b="0"/>
              <a:t>Cigna Corporate Services</a:t>
            </a:r>
          </a:p>
        </p:txBody>
      </p:sp>
      <p:graphicFrame>
        <p:nvGraphicFramePr>
          <p:cNvPr id="94" name="Table 3">
            <a:extLst>
              <a:ext uri="{FF2B5EF4-FFF2-40B4-BE49-F238E27FC236}">
                <a16:creationId xmlns:a16="http://schemas.microsoft.com/office/drawing/2014/main" id="{179AD93A-7323-5741-73A6-90EFDE2E6DFD}"/>
              </a:ext>
            </a:extLst>
          </p:cNvPr>
          <p:cNvGraphicFramePr>
            <a:graphicFrameLocks noGrp="1"/>
          </p:cNvGraphicFramePr>
          <p:nvPr>
            <p:extLst>
              <p:ext uri="{D42A27DB-BD31-4B8C-83A1-F6EECF244321}">
                <p14:modId xmlns:p14="http://schemas.microsoft.com/office/powerpoint/2010/main" val="831442322"/>
              </p:ext>
            </p:extLst>
          </p:nvPr>
        </p:nvGraphicFramePr>
        <p:xfrm>
          <a:off x="662369" y="5406684"/>
          <a:ext cx="2754925" cy="640080"/>
        </p:xfrm>
        <a:graphic>
          <a:graphicData uri="http://schemas.openxmlformats.org/drawingml/2006/table">
            <a:tbl>
              <a:tblPr firstRow="1" bandRow="1">
                <a:tableStyleId>{5C22544A-7EE6-4342-B048-85BDC9FD1C3A}</a:tableStyleId>
              </a:tblPr>
              <a:tblGrid>
                <a:gridCol w="2754925">
                  <a:extLst>
                    <a:ext uri="{9D8B030D-6E8A-4147-A177-3AD203B41FA5}">
                      <a16:colId xmlns:a16="http://schemas.microsoft.com/office/drawing/2014/main" val="263837120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mn-lt"/>
                          <a:ea typeface="+mn-ea"/>
                          <a:cs typeface="Arial"/>
                        </a:rPr>
                        <a:t>Anurag Rai</a:t>
                      </a:r>
                    </a:p>
                    <a:p>
                      <a:r>
                        <a:rPr lang="en-US" sz="900" b="0">
                          <a:solidFill>
                            <a:schemeClr val="tx1"/>
                          </a:solidFill>
                          <a:latin typeface="+mn-lt"/>
                        </a:rPr>
                        <a:t>Cyber Lead Partner</a:t>
                      </a:r>
                    </a:p>
                    <a:p>
                      <a:r>
                        <a:rPr lang="en-US" sz="900" b="0">
                          <a:solidFill>
                            <a:schemeClr val="tx1"/>
                          </a:solidFill>
                          <a:latin typeface="+mn-lt"/>
                        </a:rPr>
                        <a:t>312-665-2563</a:t>
                      </a:r>
                    </a:p>
                    <a:p>
                      <a:r>
                        <a:rPr lang="en-US" sz="900" b="0">
                          <a:solidFill>
                            <a:schemeClr val="tx1"/>
                          </a:solidFill>
                          <a:latin typeface="+mn-lt"/>
                        </a:rPr>
                        <a:t>anuragrai@kpmg.com</a:t>
                      </a:r>
                    </a:p>
                  </a:txBody>
                  <a:tcPr>
                    <a:solidFill>
                      <a:schemeClr val="bg1"/>
                    </a:solidFill>
                  </a:tcPr>
                </a:tc>
                <a:extLst>
                  <a:ext uri="{0D108BD9-81ED-4DB2-BD59-A6C34878D82A}">
                    <a16:rowId xmlns:a16="http://schemas.microsoft.com/office/drawing/2014/main" val="779928260"/>
                  </a:ext>
                </a:extLst>
              </a:tr>
            </a:tbl>
          </a:graphicData>
        </a:graphic>
      </p:graphicFrame>
      <p:pic>
        <p:nvPicPr>
          <p:cNvPr id="95" name="Picture 8" descr="Diagram&#10;&#10;Description automatically generated">
            <a:extLst>
              <a:ext uri="{FF2B5EF4-FFF2-40B4-BE49-F238E27FC236}">
                <a16:creationId xmlns:a16="http://schemas.microsoft.com/office/drawing/2014/main" id="{36A6693A-0312-5253-604A-AB518B1D3393}"/>
              </a:ext>
            </a:extLst>
          </p:cNvPr>
          <p:cNvPicPr>
            <a:picLocks noChangeAspect="1"/>
          </p:cNvPicPr>
          <p:nvPr/>
        </p:nvPicPr>
        <p:blipFill>
          <a:blip r:embed="rId3"/>
          <a:stretch>
            <a:fillRect/>
          </a:stretch>
        </p:blipFill>
        <p:spPr>
          <a:xfrm>
            <a:off x="662369" y="5010085"/>
            <a:ext cx="1462768" cy="446315"/>
          </a:xfrm>
          <a:prstGeom prst="rect">
            <a:avLst/>
          </a:prstGeom>
        </p:spPr>
      </p:pic>
      <p:sp>
        <p:nvSpPr>
          <p:cNvPr id="97" name="object 4">
            <a:extLst>
              <a:ext uri="{FF2B5EF4-FFF2-40B4-BE49-F238E27FC236}">
                <a16:creationId xmlns:a16="http://schemas.microsoft.com/office/drawing/2014/main" id="{0BAFC995-D70B-9FC6-52F7-1A9A408530C4}"/>
              </a:ext>
            </a:extLst>
          </p:cNvPr>
          <p:cNvSpPr txBox="1"/>
          <p:nvPr/>
        </p:nvSpPr>
        <p:spPr>
          <a:xfrm>
            <a:off x="3932380" y="360787"/>
            <a:ext cx="1069340" cy="410369"/>
          </a:xfrm>
          <a:prstGeom prst="rect">
            <a:avLst/>
          </a:prstGeom>
        </p:spPr>
        <p:txBody>
          <a:bodyPr vert="horz" wrap="square" lIns="0" tIns="0" rIns="0" bIns="0" rtlCol="0">
            <a:spAutoFit/>
          </a:bodyPr>
          <a:lstStyle/>
          <a:p>
            <a:pPr>
              <a:lnSpc>
                <a:spcPts val="825"/>
              </a:lnSpc>
            </a:pPr>
            <a:r>
              <a:rPr lang="en-US" sz="700">
                <a:solidFill>
                  <a:srgbClr val="231F20"/>
                </a:solidFill>
                <a:latin typeface="Univers 45 Light" pitchFamily="2" charset="0"/>
                <a:cs typeface="Arial" panose="020B0604020202020204" pitchFamily="34" charset="0"/>
              </a:rPr>
              <a:t>KPMG LLP</a:t>
            </a:r>
          </a:p>
          <a:p>
            <a:pPr>
              <a:lnSpc>
                <a:spcPts val="825"/>
              </a:lnSpc>
            </a:pPr>
            <a:r>
              <a:rPr lang="en-US" sz="700">
                <a:solidFill>
                  <a:srgbClr val="231F20"/>
                </a:solidFill>
                <a:latin typeface="Univers 45 Light" pitchFamily="2" charset="0"/>
                <a:cs typeface="Arial" panose="020B0604020202020204" pitchFamily="34" charset="0"/>
              </a:rPr>
              <a:t>200 East Randolph </a:t>
            </a:r>
          </a:p>
          <a:p>
            <a:pPr>
              <a:lnSpc>
                <a:spcPts val="825"/>
              </a:lnSpc>
            </a:pPr>
            <a:r>
              <a:rPr lang="en-US" sz="700">
                <a:solidFill>
                  <a:srgbClr val="231F20"/>
                </a:solidFill>
                <a:latin typeface="Univers 45 Light" pitchFamily="2" charset="0"/>
                <a:cs typeface="Arial" panose="020B0604020202020204" pitchFamily="34" charset="0"/>
              </a:rPr>
              <a:t>Suite 5500</a:t>
            </a:r>
          </a:p>
          <a:p>
            <a:pPr>
              <a:lnSpc>
                <a:spcPts val="825"/>
              </a:lnSpc>
            </a:pPr>
            <a:r>
              <a:rPr lang="en-US" sz="700">
                <a:solidFill>
                  <a:srgbClr val="231F20"/>
                </a:solidFill>
                <a:latin typeface="Univers 45 Light" pitchFamily="2" charset="0"/>
                <a:cs typeface="Arial" panose="020B0604020202020204" pitchFamily="34" charset="0"/>
              </a:rPr>
              <a:t>Chicago, IL 60601</a:t>
            </a:r>
          </a:p>
        </p:txBody>
      </p:sp>
      <p:sp>
        <p:nvSpPr>
          <p:cNvPr id="98" name="object 5">
            <a:extLst>
              <a:ext uri="{FF2B5EF4-FFF2-40B4-BE49-F238E27FC236}">
                <a16:creationId xmlns:a16="http://schemas.microsoft.com/office/drawing/2014/main" id="{84655072-1FAC-9F4C-5472-7205F3369DA8}"/>
              </a:ext>
            </a:extLst>
          </p:cNvPr>
          <p:cNvSpPr txBox="1"/>
          <p:nvPr/>
        </p:nvSpPr>
        <p:spPr>
          <a:xfrm>
            <a:off x="6195752" y="360787"/>
            <a:ext cx="508000" cy="307777"/>
          </a:xfrm>
          <a:prstGeom prst="rect">
            <a:avLst/>
          </a:prstGeom>
        </p:spPr>
        <p:txBody>
          <a:bodyPr vert="horz" wrap="square" lIns="0" tIns="0" rIns="0" bIns="0" rtlCol="0">
            <a:spAutoFit/>
          </a:bodyPr>
          <a:lstStyle/>
          <a:p>
            <a:pPr marR="5080">
              <a:lnSpc>
                <a:spcPts val="825"/>
              </a:lnSpc>
            </a:pPr>
            <a:r>
              <a:rPr sz="700" spc="-95">
                <a:solidFill>
                  <a:srgbClr val="231F20"/>
                </a:solidFill>
                <a:latin typeface="Univers 45 Light" pitchFamily="2" charset="0"/>
                <a:cs typeface="Arial" panose="020B0604020202020204" pitchFamily="34" charset="0"/>
              </a:rPr>
              <a:t>T</a:t>
            </a:r>
            <a:r>
              <a:rPr sz="700">
                <a:solidFill>
                  <a:srgbClr val="231F20"/>
                </a:solidFill>
                <a:latin typeface="Univers 45 Light" pitchFamily="2" charset="0"/>
                <a:cs typeface="Arial" panose="020B0604020202020204" pitchFamily="34" charset="0"/>
              </a:rPr>
              <a:t>elephone </a:t>
            </a:r>
            <a:r>
              <a:rPr sz="700" spc="-20">
                <a:solidFill>
                  <a:srgbClr val="231F20"/>
                </a:solidFill>
                <a:latin typeface="Univers 45 Light" pitchFamily="2" charset="0"/>
                <a:cs typeface="Arial" panose="020B0604020202020204" pitchFamily="34" charset="0"/>
              </a:rPr>
              <a:t>F</a:t>
            </a:r>
            <a:r>
              <a:rPr sz="700">
                <a:solidFill>
                  <a:srgbClr val="231F20"/>
                </a:solidFill>
                <a:latin typeface="Univers 45 Light" pitchFamily="2" charset="0"/>
                <a:cs typeface="Arial" panose="020B0604020202020204" pitchFamily="34" charset="0"/>
              </a:rPr>
              <a:t>ax kpm</a:t>
            </a:r>
            <a:r>
              <a:rPr sz="700" spc="15">
                <a:solidFill>
                  <a:srgbClr val="231F20"/>
                </a:solidFill>
                <a:latin typeface="Univers 45 Light" pitchFamily="2" charset="0"/>
                <a:cs typeface="Arial" panose="020B0604020202020204" pitchFamily="34" charset="0"/>
              </a:rPr>
              <a:t>g</a:t>
            </a:r>
            <a:r>
              <a:rPr sz="700">
                <a:solidFill>
                  <a:srgbClr val="231F20"/>
                </a:solidFill>
                <a:latin typeface="Univers 45 Light" pitchFamily="2" charset="0"/>
                <a:cs typeface="Arial" panose="020B0604020202020204" pitchFamily="34" charset="0"/>
              </a:rPr>
              <a:t>.com</a:t>
            </a:r>
            <a:endParaRPr sz="700">
              <a:solidFill>
                <a:prstClr val="black"/>
              </a:solidFill>
              <a:latin typeface="Univers 45 Light" pitchFamily="2" charset="0"/>
              <a:cs typeface="Arial" panose="020B0604020202020204" pitchFamily="34" charset="0"/>
            </a:endParaRPr>
          </a:p>
        </p:txBody>
      </p:sp>
      <p:sp>
        <p:nvSpPr>
          <p:cNvPr id="99" name="object 6">
            <a:extLst>
              <a:ext uri="{FF2B5EF4-FFF2-40B4-BE49-F238E27FC236}">
                <a16:creationId xmlns:a16="http://schemas.microsoft.com/office/drawing/2014/main" id="{54E4DB1B-9927-B2A3-9D13-C435D6861FC2}"/>
              </a:ext>
            </a:extLst>
          </p:cNvPr>
          <p:cNvSpPr txBox="1"/>
          <p:nvPr/>
        </p:nvSpPr>
        <p:spPr>
          <a:xfrm>
            <a:off x="6830752" y="360786"/>
            <a:ext cx="791210" cy="205184"/>
          </a:xfrm>
          <a:prstGeom prst="rect">
            <a:avLst/>
          </a:prstGeom>
        </p:spPr>
        <p:txBody>
          <a:bodyPr vert="horz" wrap="square" lIns="0" tIns="0" rIns="0" bIns="0" rtlCol="0">
            <a:spAutoFit/>
          </a:bodyPr>
          <a:lstStyle/>
          <a:p>
            <a:pPr>
              <a:lnSpc>
                <a:spcPts val="825"/>
              </a:lnSpc>
            </a:pPr>
            <a:r>
              <a:rPr lang="en-US" sz="700">
                <a:solidFill>
                  <a:srgbClr val="231F20"/>
                </a:solidFill>
                <a:latin typeface="Univers 45 Light" pitchFamily="2" charset="0"/>
                <a:cs typeface="Arial" panose="020B0604020202020204" pitchFamily="34" charset="0"/>
              </a:rPr>
              <a:t>+ 1 312--665-1000</a:t>
            </a:r>
            <a:endParaRPr sz="700">
              <a:solidFill>
                <a:prstClr val="black"/>
              </a:solidFill>
              <a:latin typeface="Univers 45 Light" pitchFamily="2" charset="0"/>
              <a:cs typeface="Arial" panose="020B0604020202020204" pitchFamily="34" charset="0"/>
            </a:endParaRPr>
          </a:p>
          <a:p>
            <a:pPr>
              <a:lnSpc>
                <a:spcPts val="825"/>
              </a:lnSpc>
            </a:pPr>
            <a:r>
              <a:rPr lang="en-US" sz="700">
                <a:solidFill>
                  <a:srgbClr val="231F20"/>
                </a:solidFill>
                <a:latin typeface="Univers 45 Light" pitchFamily="2" charset="0"/>
                <a:cs typeface="Arial" panose="020B0604020202020204" pitchFamily="34" charset="0"/>
              </a:rPr>
              <a:t>+ 1 312-665-6000</a:t>
            </a:r>
            <a:endParaRPr sz="700">
              <a:solidFill>
                <a:prstClr val="black"/>
              </a:solidFill>
              <a:latin typeface="Univers 45 Light" pitchFamily="2" charset="0"/>
              <a:cs typeface="Arial" panose="020B0604020202020204" pitchFamily="34" charset="0"/>
            </a:endParaRPr>
          </a:p>
        </p:txBody>
      </p:sp>
      <p:sp>
        <p:nvSpPr>
          <p:cNvPr id="100" name="Freeform 19">
            <a:extLst>
              <a:ext uri="{FF2B5EF4-FFF2-40B4-BE49-F238E27FC236}">
                <a16:creationId xmlns:a16="http://schemas.microsoft.com/office/drawing/2014/main" id="{291CBB0A-DF57-4AC7-EEAF-A12DDF8FB5BD}"/>
              </a:ext>
            </a:extLst>
          </p:cNvPr>
          <p:cNvSpPr>
            <a:spLocks noEditPoints="1"/>
          </p:cNvSpPr>
          <p:nvPr/>
        </p:nvSpPr>
        <p:spPr bwMode="auto">
          <a:xfrm>
            <a:off x="734517" y="238643"/>
            <a:ext cx="797399" cy="32436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a:p>
        </p:txBody>
      </p:sp>
    </p:spTree>
    <p:extLst>
      <p:ext uri="{BB962C8B-B14F-4D97-AF65-F5344CB8AC3E}">
        <p14:creationId xmlns:p14="http://schemas.microsoft.com/office/powerpoint/2010/main" val="116349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995364" y="1330126"/>
            <a:ext cx="10204450" cy="4546799"/>
          </a:xfrm>
        </p:spPr>
        <p:txBody>
          <a:bodyPr/>
          <a:lstStyle/>
          <a:p>
            <a:pPr lvl="1"/>
            <a:r>
              <a:rPr lang="en-US" sz="1300"/>
              <a:t>Access recertification campaigns have many moving parts that need to be coordinated between the business and technical teams.  The campaigns need to be setup, managed, and closed in a consistent manner to achieve the objectives for compliance. </a:t>
            </a:r>
          </a:p>
        </p:txBody>
      </p:sp>
      <p:sp>
        <p:nvSpPr>
          <p:cNvPr id="2" name="Title 1">
            <a:extLst>
              <a:ext uri="{FF2B5EF4-FFF2-40B4-BE49-F238E27FC236}">
                <a16:creationId xmlns:a16="http://schemas.microsoft.com/office/drawing/2014/main" id="{FF0A94F1-E3FE-4F4D-A46F-FBE3397C8D49}"/>
              </a:ext>
            </a:extLst>
          </p:cNvPr>
          <p:cNvSpPr>
            <a:spLocks noGrp="1"/>
          </p:cNvSpPr>
          <p:nvPr>
            <p:ph type="title"/>
          </p:nvPr>
        </p:nvSpPr>
        <p:spPr/>
        <p:txBody>
          <a:bodyPr/>
          <a:lstStyle/>
          <a:p>
            <a:r>
              <a:rPr lang="en-US"/>
              <a:t>Key activities in scope</a:t>
            </a:r>
          </a:p>
        </p:txBody>
      </p:sp>
      <p:sp>
        <p:nvSpPr>
          <p:cNvPr id="10" name="Rectangle 9"/>
          <p:cNvSpPr/>
          <p:nvPr/>
        </p:nvSpPr>
        <p:spPr>
          <a:xfrm>
            <a:off x="1004614" y="2248198"/>
            <a:ext cx="1694014" cy="674454"/>
          </a:xfrm>
          <a:prstGeom prst="rect">
            <a:avLst/>
          </a:prstGeom>
          <a:ln w="6350">
            <a:solidFill>
              <a:srgbClr val="00338D"/>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5344" tIns="85344" rIns="85344" bIns="270270" numCol="1" spcCol="1270" anchor="t" anchorCtr="0">
            <a:noAutofit/>
          </a:bodyPr>
          <a:lstStyle/>
          <a:p>
            <a:pPr lvl="0" algn="l" defTabSz="533400">
              <a:spcBef>
                <a:spcPct val="0"/>
              </a:spcBef>
              <a:spcAft>
                <a:spcPts val="600"/>
              </a:spcAft>
            </a:pPr>
            <a:r>
              <a:rPr lang="en-US" sz="1300" kern="1200"/>
              <a:t>Entitlements Acquisition</a:t>
            </a:r>
          </a:p>
        </p:txBody>
      </p:sp>
      <p:sp>
        <p:nvSpPr>
          <p:cNvPr id="11" name="Rectangle 10"/>
          <p:cNvSpPr/>
          <p:nvPr/>
        </p:nvSpPr>
        <p:spPr>
          <a:xfrm>
            <a:off x="1351580" y="2795078"/>
            <a:ext cx="1898613" cy="3226699"/>
          </a:xfrm>
          <a:prstGeom prst="rect">
            <a:avLst/>
          </a:prstGeom>
          <a:solidFill>
            <a:schemeClr val="bg1"/>
          </a:solidFill>
          <a:ln w="6350"/>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54864" bIns="54864" numCol="1" spcCol="1270" anchor="t" anchorCtr="0">
            <a:noAutofit/>
          </a:bodyPr>
          <a:lstStyle/>
          <a:p>
            <a:pPr marL="182880" lvl="1" indent="-182880" algn="l" defTabSz="533400">
              <a:spcBef>
                <a:spcPct val="0"/>
              </a:spcBef>
              <a:spcAft>
                <a:spcPts val="600"/>
              </a:spcAft>
              <a:buClr>
                <a:srgbClr val="00338D"/>
              </a:buClr>
              <a:buChar char="••"/>
            </a:pPr>
            <a:r>
              <a:rPr lang="en-US" sz="1300" kern="1200"/>
              <a:t>Capture entitlements, source user list along with audit evidence</a:t>
            </a:r>
          </a:p>
          <a:p>
            <a:pPr marL="182880" lvl="1" indent="-182880" algn="l" defTabSz="533400">
              <a:spcBef>
                <a:spcPct val="0"/>
              </a:spcBef>
              <a:spcAft>
                <a:spcPts val="600"/>
              </a:spcAft>
              <a:buClr>
                <a:srgbClr val="00338D"/>
              </a:buClr>
              <a:buChar char="••"/>
            </a:pPr>
            <a:r>
              <a:rPr lang="en-US" sz="1300" kern="1200"/>
              <a:t>Aggregation of entitlements into a master list</a:t>
            </a:r>
          </a:p>
          <a:p>
            <a:pPr marL="182880" lvl="1" indent="-182880" algn="l" defTabSz="533400">
              <a:spcBef>
                <a:spcPct val="0"/>
              </a:spcBef>
              <a:spcAft>
                <a:spcPts val="600"/>
              </a:spcAft>
              <a:buClr>
                <a:srgbClr val="00338D"/>
              </a:buClr>
              <a:buChar char="••"/>
            </a:pPr>
            <a:r>
              <a:rPr lang="en-US" sz="1300" kern="1200"/>
              <a:t>For disconnected systems, load data into Aveksa (AM) and Saviynt (ARS)</a:t>
            </a:r>
          </a:p>
        </p:txBody>
      </p:sp>
      <p:sp>
        <p:nvSpPr>
          <p:cNvPr id="13" name="Freeform 12"/>
          <p:cNvSpPr/>
          <p:nvPr/>
        </p:nvSpPr>
        <p:spPr>
          <a:xfrm>
            <a:off x="2940026" y="2320216"/>
            <a:ext cx="544430" cy="421760"/>
          </a:xfrm>
          <a:custGeom>
            <a:avLst/>
            <a:gdLst>
              <a:gd name="connsiteX0" fmla="*/ 0 w 543779"/>
              <a:gd name="connsiteY0" fmla="*/ 84251 h 421256"/>
              <a:gd name="connsiteX1" fmla="*/ 333151 w 543779"/>
              <a:gd name="connsiteY1" fmla="*/ 84251 h 421256"/>
              <a:gd name="connsiteX2" fmla="*/ 333151 w 543779"/>
              <a:gd name="connsiteY2" fmla="*/ 0 h 421256"/>
              <a:gd name="connsiteX3" fmla="*/ 543779 w 543779"/>
              <a:gd name="connsiteY3" fmla="*/ 210628 h 421256"/>
              <a:gd name="connsiteX4" fmla="*/ 333151 w 543779"/>
              <a:gd name="connsiteY4" fmla="*/ 421256 h 421256"/>
              <a:gd name="connsiteX5" fmla="*/ 333151 w 543779"/>
              <a:gd name="connsiteY5" fmla="*/ 337005 h 421256"/>
              <a:gd name="connsiteX6" fmla="*/ 0 w 543779"/>
              <a:gd name="connsiteY6" fmla="*/ 337005 h 421256"/>
              <a:gd name="connsiteX7" fmla="*/ 0 w 543779"/>
              <a:gd name="connsiteY7" fmla="*/ 84251 h 42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779" h="421256">
                <a:moveTo>
                  <a:pt x="0" y="84251"/>
                </a:moveTo>
                <a:lnTo>
                  <a:pt x="333151" y="84251"/>
                </a:lnTo>
                <a:lnTo>
                  <a:pt x="333151" y="0"/>
                </a:lnTo>
                <a:lnTo>
                  <a:pt x="543779" y="210628"/>
                </a:lnTo>
                <a:lnTo>
                  <a:pt x="333151" y="421256"/>
                </a:lnTo>
                <a:lnTo>
                  <a:pt x="333151" y="337005"/>
                </a:lnTo>
                <a:lnTo>
                  <a:pt x="0" y="337005"/>
                </a:lnTo>
                <a:lnTo>
                  <a:pt x="0" y="84251"/>
                </a:lnTo>
                <a:close/>
              </a:path>
            </a:pathLst>
          </a:custGeom>
          <a:solidFill>
            <a:srgbClr val="1E49E2"/>
          </a:solidFill>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84251" rIns="126377" bIns="84251" numCol="1" spcCol="1270" anchor="ctr" anchorCtr="0">
            <a:noAutofit/>
          </a:bodyPr>
          <a:lstStyle/>
          <a:p>
            <a:pPr lvl="0" algn="ctr" defTabSz="444500">
              <a:spcBef>
                <a:spcPct val="0"/>
              </a:spcBef>
              <a:spcAft>
                <a:spcPts val="600"/>
              </a:spcAft>
            </a:pPr>
            <a:endParaRPr lang="en-US" sz="1300" kern="1200"/>
          </a:p>
        </p:txBody>
      </p:sp>
      <p:sp>
        <p:nvSpPr>
          <p:cNvPr id="14" name="Rectangle 13"/>
          <p:cNvSpPr/>
          <p:nvPr/>
        </p:nvSpPr>
        <p:spPr>
          <a:xfrm>
            <a:off x="3725855" y="2248198"/>
            <a:ext cx="1694014" cy="674454"/>
          </a:xfrm>
          <a:prstGeom prst="rect">
            <a:avLst/>
          </a:prstGeom>
          <a:ln w="6350">
            <a:solidFill>
              <a:srgbClr val="00338D"/>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5344" tIns="85344" rIns="85344" bIns="270270" numCol="1" spcCol="1270" anchor="t" anchorCtr="0">
            <a:noAutofit/>
          </a:bodyPr>
          <a:lstStyle/>
          <a:p>
            <a:pPr lvl="0" algn="l" defTabSz="533400">
              <a:spcBef>
                <a:spcPct val="0"/>
              </a:spcBef>
              <a:spcAft>
                <a:spcPts val="600"/>
              </a:spcAft>
            </a:pPr>
            <a:r>
              <a:rPr lang="en-US" sz="1300" kern="1200"/>
              <a:t>Pre-Certification Validation</a:t>
            </a:r>
          </a:p>
        </p:txBody>
      </p:sp>
      <p:sp>
        <p:nvSpPr>
          <p:cNvPr id="15" name="Rectangle 14"/>
          <p:cNvSpPr/>
          <p:nvPr/>
        </p:nvSpPr>
        <p:spPr>
          <a:xfrm>
            <a:off x="4072821" y="2795078"/>
            <a:ext cx="1898613" cy="3226699"/>
          </a:xfrm>
          <a:prstGeom prst="rect">
            <a:avLst/>
          </a:prstGeom>
          <a:solidFill>
            <a:schemeClr val="bg1"/>
          </a:solidFill>
          <a:ln w="6350"/>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54864" bIns="54864" numCol="1" spcCol="1270" anchor="t" anchorCtr="0">
            <a:noAutofit/>
          </a:bodyPr>
          <a:lstStyle/>
          <a:p>
            <a:pPr marL="182880" lvl="1" indent="-182880" algn="l" defTabSz="533400">
              <a:spcBef>
                <a:spcPct val="0"/>
              </a:spcBef>
              <a:spcAft>
                <a:spcPts val="600"/>
              </a:spcAft>
              <a:buClr>
                <a:srgbClr val="00338D"/>
              </a:buClr>
              <a:buChar char="••"/>
            </a:pPr>
            <a:r>
              <a:rPr lang="en-US" sz="1300" kern="1200"/>
              <a:t>Compare system user list to HR data</a:t>
            </a:r>
          </a:p>
          <a:p>
            <a:pPr marL="182880" lvl="1" indent="-182880" algn="l" defTabSz="533400">
              <a:spcBef>
                <a:spcPct val="0"/>
              </a:spcBef>
              <a:spcAft>
                <a:spcPts val="600"/>
              </a:spcAft>
              <a:buClr>
                <a:srgbClr val="00338D"/>
              </a:buClr>
              <a:buChar char="••"/>
            </a:pPr>
            <a:r>
              <a:rPr lang="en-US" sz="1300"/>
              <a:t>Compare system user list (source of truth) to what is in AM/ARS to ensure accuracy and completeness before each launch</a:t>
            </a:r>
            <a:endParaRPr lang="en-US" sz="1300" kern="1200"/>
          </a:p>
          <a:p>
            <a:pPr marL="182880" lvl="1" indent="-182880" algn="l" defTabSz="533400">
              <a:spcBef>
                <a:spcPct val="0"/>
              </a:spcBef>
              <a:spcAft>
                <a:spcPts val="600"/>
              </a:spcAft>
              <a:buClr>
                <a:srgbClr val="00338D"/>
              </a:buClr>
              <a:buChar char="••"/>
            </a:pPr>
            <a:r>
              <a:rPr lang="en-US" sz="1300" kern="1200"/>
              <a:t>Resolve “delta” with keep/revoke decision by application owners and user managers</a:t>
            </a:r>
          </a:p>
        </p:txBody>
      </p:sp>
      <p:sp>
        <p:nvSpPr>
          <p:cNvPr id="16" name="Freeform 15"/>
          <p:cNvSpPr/>
          <p:nvPr/>
        </p:nvSpPr>
        <p:spPr>
          <a:xfrm>
            <a:off x="5676676" y="2320216"/>
            <a:ext cx="544430" cy="421760"/>
          </a:xfrm>
          <a:custGeom>
            <a:avLst/>
            <a:gdLst>
              <a:gd name="connsiteX0" fmla="*/ 0 w 543779"/>
              <a:gd name="connsiteY0" fmla="*/ 84251 h 421256"/>
              <a:gd name="connsiteX1" fmla="*/ 333151 w 543779"/>
              <a:gd name="connsiteY1" fmla="*/ 84251 h 421256"/>
              <a:gd name="connsiteX2" fmla="*/ 333151 w 543779"/>
              <a:gd name="connsiteY2" fmla="*/ 0 h 421256"/>
              <a:gd name="connsiteX3" fmla="*/ 543779 w 543779"/>
              <a:gd name="connsiteY3" fmla="*/ 210628 h 421256"/>
              <a:gd name="connsiteX4" fmla="*/ 333151 w 543779"/>
              <a:gd name="connsiteY4" fmla="*/ 421256 h 421256"/>
              <a:gd name="connsiteX5" fmla="*/ 333151 w 543779"/>
              <a:gd name="connsiteY5" fmla="*/ 337005 h 421256"/>
              <a:gd name="connsiteX6" fmla="*/ 0 w 543779"/>
              <a:gd name="connsiteY6" fmla="*/ 337005 h 421256"/>
              <a:gd name="connsiteX7" fmla="*/ 0 w 543779"/>
              <a:gd name="connsiteY7" fmla="*/ 84251 h 42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779" h="421256">
                <a:moveTo>
                  <a:pt x="0" y="84251"/>
                </a:moveTo>
                <a:lnTo>
                  <a:pt x="333151" y="84251"/>
                </a:lnTo>
                <a:lnTo>
                  <a:pt x="333151" y="0"/>
                </a:lnTo>
                <a:lnTo>
                  <a:pt x="543779" y="210628"/>
                </a:lnTo>
                <a:lnTo>
                  <a:pt x="333151" y="421256"/>
                </a:lnTo>
                <a:lnTo>
                  <a:pt x="333151" y="337005"/>
                </a:lnTo>
                <a:lnTo>
                  <a:pt x="0" y="337005"/>
                </a:lnTo>
                <a:lnTo>
                  <a:pt x="0" y="84251"/>
                </a:lnTo>
                <a:close/>
              </a:path>
            </a:pathLst>
          </a:custGeom>
          <a:solidFill>
            <a:srgbClr val="1E49E2"/>
          </a:solidFill>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84251" rIns="126377" bIns="84251" numCol="1" spcCol="1270" anchor="ctr" anchorCtr="0">
            <a:noAutofit/>
          </a:bodyPr>
          <a:lstStyle/>
          <a:p>
            <a:pPr lvl="0" algn="ctr" defTabSz="444500">
              <a:spcBef>
                <a:spcPct val="0"/>
              </a:spcBef>
              <a:spcAft>
                <a:spcPts val="600"/>
              </a:spcAft>
            </a:pPr>
            <a:endParaRPr lang="en-US" sz="1300" kern="1200"/>
          </a:p>
        </p:txBody>
      </p:sp>
      <p:sp>
        <p:nvSpPr>
          <p:cNvPr id="17" name="Rectangle 16"/>
          <p:cNvSpPr/>
          <p:nvPr/>
        </p:nvSpPr>
        <p:spPr>
          <a:xfrm>
            <a:off x="6447096" y="2248198"/>
            <a:ext cx="1694014" cy="674454"/>
          </a:xfrm>
          <a:prstGeom prst="rect">
            <a:avLst/>
          </a:prstGeom>
          <a:ln w="6350">
            <a:solidFill>
              <a:srgbClr val="00338D"/>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5344" tIns="85344" rIns="85344" bIns="270270" numCol="1" spcCol="1270" anchor="t" anchorCtr="0">
            <a:noAutofit/>
          </a:bodyPr>
          <a:lstStyle/>
          <a:p>
            <a:pPr lvl="0" algn="l" defTabSz="533400">
              <a:spcBef>
                <a:spcPct val="0"/>
              </a:spcBef>
              <a:spcAft>
                <a:spcPts val="600"/>
              </a:spcAft>
            </a:pPr>
            <a:r>
              <a:rPr lang="en-US" sz="1300" kern="1200"/>
              <a:t>Access </a:t>
            </a:r>
            <a:br>
              <a:rPr lang="en-US" sz="1300" kern="1200"/>
            </a:br>
            <a:r>
              <a:rPr lang="en-US" sz="1300" kern="1200"/>
              <a:t>Certification</a:t>
            </a:r>
          </a:p>
        </p:txBody>
      </p:sp>
      <p:sp>
        <p:nvSpPr>
          <p:cNvPr id="18" name="Rectangle 17"/>
          <p:cNvSpPr/>
          <p:nvPr/>
        </p:nvSpPr>
        <p:spPr>
          <a:xfrm>
            <a:off x="6794063" y="2795078"/>
            <a:ext cx="1898612" cy="3226699"/>
          </a:xfrm>
          <a:prstGeom prst="rect">
            <a:avLst/>
          </a:prstGeom>
          <a:solidFill>
            <a:schemeClr val="bg1"/>
          </a:solidFill>
          <a:ln w="6350"/>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54864" bIns="54864" numCol="1" spcCol="1270" anchor="t" anchorCtr="0">
            <a:noAutofit/>
          </a:bodyPr>
          <a:lstStyle/>
          <a:p>
            <a:pPr marL="182880" lvl="1" indent="-182880" algn="l" defTabSz="533400">
              <a:spcBef>
                <a:spcPct val="0"/>
              </a:spcBef>
              <a:spcAft>
                <a:spcPts val="600"/>
              </a:spcAft>
              <a:buClr>
                <a:srgbClr val="00338D"/>
              </a:buClr>
              <a:buChar char="••"/>
            </a:pPr>
            <a:r>
              <a:rPr lang="en-US" sz="1300" kern="1200"/>
              <a:t>Using Aveksa or Saviynt, kick-off access review to identify whether user access should be kept or revoked</a:t>
            </a:r>
          </a:p>
          <a:p>
            <a:pPr marL="182880" lvl="1" indent="-182880" algn="l" defTabSz="533400">
              <a:spcBef>
                <a:spcPct val="0"/>
              </a:spcBef>
              <a:spcAft>
                <a:spcPts val="600"/>
              </a:spcAft>
              <a:buClr>
                <a:srgbClr val="00338D"/>
              </a:buClr>
              <a:buChar char="••"/>
            </a:pPr>
            <a:r>
              <a:rPr lang="en-US" sz="1300" kern="1200"/>
              <a:t>Follow-up comms to meet deadlines</a:t>
            </a:r>
          </a:p>
        </p:txBody>
      </p:sp>
      <p:sp>
        <p:nvSpPr>
          <p:cNvPr id="19" name="Freeform 18"/>
          <p:cNvSpPr/>
          <p:nvPr/>
        </p:nvSpPr>
        <p:spPr>
          <a:xfrm>
            <a:off x="8397917" y="2320216"/>
            <a:ext cx="544430" cy="421760"/>
          </a:xfrm>
          <a:custGeom>
            <a:avLst/>
            <a:gdLst>
              <a:gd name="connsiteX0" fmla="*/ 0 w 543779"/>
              <a:gd name="connsiteY0" fmla="*/ 84251 h 421256"/>
              <a:gd name="connsiteX1" fmla="*/ 333151 w 543779"/>
              <a:gd name="connsiteY1" fmla="*/ 84251 h 421256"/>
              <a:gd name="connsiteX2" fmla="*/ 333151 w 543779"/>
              <a:gd name="connsiteY2" fmla="*/ 0 h 421256"/>
              <a:gd name="connsiteX3" fmla="*/ 543779 w 543779"/>
              <a:gd name="connsiteY3" fmla="*/ 210628 h 421256"/>
              <a:gd name="connsiteX4" fmla="*/ 333151 w 543779"/>
              <a:gd name="connsiteY4" fmla="*/ 421256 h 421256"/>
              <a:gd name="connsiteX5" fmla="*/ 333151 w 543779"/>
              <a:gd name="connsiteY5" fmla="*/ 337005 h 421256"/>
              <a:gd name="connsiteX6" fmla="*/ 0 w 543779"/>
              <a:gd name="connsiteY6" fmla="*/ 337005 h 421256"/>
              <a:gd name="connsiteX7" fmla="*/ 0 w 543779"/>
              <a:gd name="connsiteY7" fmla="*/ 84251 h 42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779" h="421256">
                <a:moveTo>
                  <a:pt x="0" y="84251"/>
                </a:moveTo>
                <a:lnTo>
                  <a:pt x="333151" y="84251"/>
                </a:lnTo>
                <a:lnTo>
                  <a:pt x="333151" y="0"/>
                </a:lnTo>
                <a:lnTo>
                  <a:pt x="543779" y="210628"/>
                </a:lnTo>
                <a:lnTo>
                  <a:pt x="333151" y="421256"/>
                </a:lnTo>
                <a:lnTo>
                  <a:pt x="333151" y="337005"/>
                </a:lnTo>
                <a:lnTo>
                  <a:pt x="0" y="337005"/>
                </a:lnTo>
                <a:lnTo>
                  <a:pt x="0" y="84251"/>
                </a:lnTo>
                <a:close/>
              </a:path>
            </a:pathLst>
          </a:custGeom>
          <a:solidFill>
            <a:srgbClr val="1E49E2"/>
          </a:solidFill>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84251" rIns="126377" bIns="84251" numCol="1" spcCol="1270" anchor="ctr" anchorCtr="0">
            <a:noAutofit/>
          </a:bodyPr>
          <a:lstStyle/>
          <a:p>
            <a:pPr lvl="0" algn="ctr" defTabSz="444500">
              <a:spcBef>
                <a:spcPct val="0"/>
              </a:spcBef>
              <a:spcAft>
                <a:spcPts val="600"/>
              </a:spcAft>
            </a:pPr>
            <a:endParaRPr lang="en-US" sz="1300" kern="1200"/>
          </a:p>
        </p:txBody>
      </p:sp>
      <p:sp>
        <p:nvSpPr>
          <p:cNvPr id="20" name="Rectangle 19"/>
          <p:cNvSpPr/>
          <p:nvPr/>
        </p:nvSpPr>
        <p:spPr>
          <a:xfrm>
            <a:off x="9168337" y="2245451"/>
            <a:ext cx="1898612" cy="674454"/>
          </a:xfrm>
          <a:prstGeom prst="rect">
            <a:avLst/>
          </a:prstGeom>
          <a:ln w="6350">
            <a:solidFill>
              <a:srgbClr val="00338D"/>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5344" tIns="85344" rIns="85344" bIns="270270" numCol="1" spcCol="1270" anchor="t" anchorCtr="0">
            <a:noAutofit/>
          </a:bodyPr>
          <a:lstStyle/>
          <a:p>
            <a:pPr lvl="0" algn="l" defTabSz="533400">
              <a:spcBef>
                <a:spcPct val="0"/>
              </a:spcBef>
              <a:spcAft>
                <a:spcPts val="600"/>
              </a:spcAft>
            </a:pPr>
            <a:r>
              <a:rPr lang="en-US" sz="1300" kern="1200"/>
              <a:t>Post-Certification Validation</a:t>
            </a:r>
          </a:p>
        </p:txBody>
      </p:sp>
      <p:sp>
        <p:nvSpPr>
          <p:cNvPr id="21" name="Rectangle 20"/>
          <p:cNvSpPr/>
          <p:nvPr/>
        </p:nvSpPr>
        <p:spPr>
          <a:xfrm>
            <a:off x="9515303" y="2795078"/>
            <a:ext cx="2040727" cy="3226699"/>
          </a:xfrm>
          <a:prstGeom prst="rect">
            <a:avLst/>
          </a:prstGeom>
          <a:solidFill>
            <a:schemeClr val="bg1"/>
          </a:solidFill>
          <a:ln w="6350"/>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54864" bIns="54864" numCol="1" spcCol="1270" anchor="t" anchorCtr="0">
            <a:noAutofit/>
          </a:bodyPr>
          <a:lstStyle/>
          <a:p>
            <a:pPr marL="182880" lvl="1" indent="-182880" defTabSz="533400">
              <a:spcBef>
                <a:spcPct val="0"/>
              </a:spcBef>
              <a:spcAft>
                <a:spcPts val="600"/>
              </a:spcAft>
              <a:buClr>
                <a:srgbClr val="00338D"/>
              </a:buClr>
              <a:buChar char="••"/>
            </a:pPr>
            <a:r>
              <a:rPr lang="en-US" sz="1300" kern="1200"/>
              <a:t>Compare user list post certification to assure that </a:t>
            </a:r>
            <a:r>
              <a:rPr lang="en-US" sz="1300"/>
              <a:t>revocations were properly processed</a:t>
            </a:r>
            <a:r>
              <a:rPr lang="en-US" sz="1300" kern="1200"/>
              <a:t> (i.e., closed-loop remediation)</a:t>
            </a:r>
          </a:p>
          <a:p>
            <a:pPr marL="182880" lvl="1" indent="-182880" algn="l" defTabSz="533400">
              <a:spcBef>
                <a:spcPct val="0"/>
              </a:spcBef>
              <a:spcAft>
                <a:spcPts val="600"/>
              </a:spcAft>
              <a:buClr>
                <a:srgbClr val="00338D"/>
              </a:buClr>
              <a:buChar char="••"/>
            </a:pPr>
            <a:r>
              <a:rPr lang="en-US" sz="1300"/>
              <a:t>Close certification campaign</a:t>
            </a:r>
            <a:endParaRPr lang="en-US" sz="1300">
              <a:cs typeface="Arial"/>
            </a:endParaRPr>
          </a:p>
          <a:p>
            <a:pPr marL="182880" lvl="1" indent="-182880" algn="l" defTabSz="533400">
              <a:spcBef>
                <a:spcPct val="0"/>
              </a:spcBef>
              <a:spcAft>
                <a:spcPts val="600"/>
              </a:spcAft>
              <a:buClr>
                <a:srgbClr val="00338D"/>
              </a:buClr>
              <a:buChar char="••"/>
            </a:pPr>
            <a:r>
              <a:rPr lang="en-US" sz="1300"/>
              <a:t>Assess metrics to track certifications and improve the process</a:t>
            </a:r>
            <a:endParaRPr lang="en-US" sz="1300">
              <a:cs typeface="Arial"/>
            </a:endParaRPr>
          </a:p>
          <a:p>
            <a:pPr marL="182880" lvl="1" indent="-182880" algn="l" defTabSz="533400">
              <a:spcBef>
                <a:spcPct val="0"/>
              </a:spcBef>
              <a:spcAft>
                <a:spcPts val="600"/>
              </a:spcAft>
              <a:buClr>
                <a:srgbClr val="00338D"/>
              </a:buClr>
              <a:buChar char="••"/>
            </a:pPr>
            <a:r>
              <a:rPr lang="en-US" sz="1300" kern="1200"/>
              <a:t>Consolidate evidence for auditors</a:t>
            </a:r>
            <a:endParaRPr lang="en-US" sz="1300" kern="1200">
              <a:cs typeface="Arial"/>
            </a:endParaRPr>
          </a:p>
        </p:txBody>
      </p:sp>
      <p:sp>
        <p:nvSpPr>
          <p:cNvPr id="3" name="Rectangle: Rounded Corners 2">
            <a:extLst>
              <a:ext uri="{FF2B5EF4-FFF2-40B4-BE49-F238E27FC236}">
                <a16:creationId xmlns:a16="http://schemas.microsoft.com/office/drawing/2014/main" id="{72802B6B-AEF2-2115-538D-B1CB2410FB22}"/>
              </a:ext>
            </a:extLst>
          </p:cNvPr>
          <p:cNvSpPr/>
          <p:nvPr/>
        </p:nvSpPr>
        <p:spPr>
          <a:xfrm>
            <a:off x="1004614" y="1813596"/>
            <a:ext cx="10551416" cy="310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610" tIns="54610" rIns="54610" bIns="54610" rtlCol="0" anchor="ctr">
            <a:spAutoFit/>
          </a:bodyPr>
          <a:lstStyle/>
          <a:p>
            <a:pPr algn="ctr"/>
            <a:r>
              <a:rPr lang="en-US" sz="1300">
                <a:solidFill>
                  <a:schemeClr val="bg1"/>
                </a:solidFill>
              </a:rPr>
              <a:t>Access Certification Governance: Reporting, Coordination, and Oversight</a:t>
            </a:r>
          </a:p>
        </p:txBody>
      </p:sp>
      <p:grpSp>
        <p:nvGrpSpPr>
          <p:cNvPr id="23" name="Group 337">
            <a:extLst>
              <a:ext uri="{FF2B5EF4-FFF2-40B4-BE49-F238E27FC236}">
                <a16:creationId xmlns:a16="http://schemas.microsoft.com/office/drawing/2014/main" id="{45B22E3E-ED95-834E-34EA-F1BFBAACEDCF}"/>
              </a:ext>
            </a:extLst>
          </p:cNvPr>
          <p:cNvGrpSpPr>
            <a:grpSpLocks noChangeAspect="1"/>
          </p:cNvGrpSpPr>
          <p:nvPr/>
        </p:nvGrpSpPr>
        <p:grpSpPr>
          <a:xfrm>
            <a:off x="2293011" y="2350993"/>
            <a:ext cx="309552" cy="360206"/>
            <a:chOff x="8339138" y="2566988"/>
            <a:chExt cx="523875" cy="609600"/>
          </a:xfrm>
          <a:solidFill>
            <a:srgbClr val="00B8F5"/>
          </a:solidFill>
        </p:grpSpPr>
        <p:sp>
          <p:nvSpPr>
            <p:cNvPr id="24" name="Freeform 7">
              <a:extLst>
                <a:ext uri="{FF2B5EF4-FFF2-40B4-BE49-F238E27FC236}">
                  <a16:creationId xmlns:a16="http://schemas.microsoft.com/office/drawing/2014/main" id="{5ACEDDC3-21A0-8DE0-1BBA-FCAF89437BEE}"/>
                </a:ext>
              </a:extLst>
            </p:cNvPr>
            <p:cNvSpPr>
              <a:spLocks/>
            </p:cNvSpPr>
            <p:nvPr/>
          </p:nvSpPr>
          <p:spPr bwMode="auto">
            <a:xfrm>
              <a:off x="8407400" y="2624138"/>
              <a:ext cx="455613" cy="552450"/>
            </a:xfrm>
            <a:custGeom>
              <a:avLst/>
              <a:gdLst>
                <a:gd name="T0" fmla="*/ 256 w 287"/>
                <a:gd name="T1" fmla="*/ 41 h 348"/>
                <a:gd name="T2" fmla="*/ 261 w 287"/>
                <a:gd name="T3" fmla="*/ 43 h 348"/>
                <a:gd name="T4" fmla="*/ 261 w 287"/>
                <a:gd name="T5" fmla="*/ 50 h 348"/>
                <a:gd name="T6" fmla="*/ 261 w 287"/>
                <a:gd name="T7" fmla="*/ 67 h 348"/>
                <a:gd name="T8" fmla="*/ 261 w 287"/>
                <a:gd name="T9" fmla="*/ 310 h 348"/>
                <a:gd name="T10" fmla="*/ 261 w 287"/>
                <a:gd name="T11" fmla="*/ 325 h 348"/>
                <a:gd name="T12" fmla="*/ 244 w 287"/>
                <a:gd name="T13" fmla="*/ 325 h 348"/>
                <a:gd name="T14" fmla="*/ 0 w 287"/>
                <a:gd name="T15" fmla="*/ 325 h 348"/>
                <a:gd name="T16" fmla="*/ 0 w 287"/>
                <a:gd name="T17" fmla="*/ 348 h 348"/>
                <a:gd name="T18" fmla="*/ 287 w 287"/>
                <a:gd name="T19" fmla="*/ 348 h 348"/>
                <a:gd name="T20" fmla="*/ 287 w 287"/>
                <a:gd name="T21" fmla="*/ 0 h 348"/>
                <a:gd name="T22" fmla="*/ 218 w 287"/>
                <a:gd name="T23" fmla="*/ 0 h 348"/>
                <a:gd name="T24" fmla="*/ 256 w 287"/>
                <a:gd name="T25" fmla="*/ 4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348">
                  <a:moveTo>
                    <a:pt x="256" y="41"/>
                  </a:moveTo>
                  <a:lnTo>
                    <a:pt x="261" y="43"/>
                  </a:lnTo>
                  <a:lnTo>
                    <a:pt x="261" y="50"/>
                  </a:lnTo>
                  <a:lnTo>
                    <a:pt x="261" y="67"/>
                  </a:lnTo>
                  <a:lnTo>
                    <a:pt x="261" y="310"/>
                  </a:lnTo>
                  <a:lnTo>
                    <a:pt x="261" y="325"/>
                  </a:lnTo>
                  <a:lnTo>
                    <a:pt x="244" y="325"/>
                  </a:lnTo>
                  <a:lnTo>
                    <a:pt x="0" y="325"/>
                  </a:lnTo>
                  <a:lnTo>
                    <a:pt x="0" y="348"/>
                  </a:lnTo>
                  <a:lnTo>
                    <a:pt x="287" y="348"/>
                  </a:lnTo>
                  <a:lnTo>
                    <a:pt x="287" y="0"/>
                  </a:lnTo>
                  <a:lnTo>
                    <a:pt x="218" y="0"/>
                  </a:lnTo>
                  <a:lnTo>
                    <a:pt x="25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4C3CA762-870E-E945-969E-F783AC33D5FB}"/>
                </a:ext>
              </a:extLst>
            </p:cNvPr>
            <p:cNvSpPr>
              <a:spLocks noEditPoints="1"/>
            </p:cNvSpPr>
            <p:nvPr/>
          </p:nvSpPr>
          <p:spPr bwMode="auto">
            <a:xfrm>
              <a:off x="8339138" y="2566988"/>
              <a:ext cx="455613" cy="549275"/>
            </a:xfrm>
            <a:custGeom>
              <a:avLst/>
              <a:gdLst>
                <a:gd name="T0" fmla="*/ 230 w 287"/>
                <a:gd name="T1" fmla="*/ 141 h 346"/>
                <a:gd name="T2" fmla="*/ 230 w 287"/>
                <a:gd name="T3" fmla="*/ 158 h 346"/>
                <a:gd name="T4" fmla="*/ 59 w 287"/>
                <a:gd name="T5" fmla="*/ 158 h 346"/>
                <a:gd name="T6" fmla="*/ 59 w 287"/>
                <a:gd name="T7" fmla="*/ 141 h 346"/>
                <a:gd name="T8" fmla="*/ 230 w 287"/>
                <a:gd name="T9" fmla="*/ 141 h 346"/>
                <a:gd name="T10" fmla="*/ 230 w 287"/>
                <a:gd name="T11" fmla="*/ 196 h 346"/>
                <a:gd name="T12" fmla="*/ 59 w 287"/>
                <a:gd name="T13" fmla="*/ 196 h 346"/>
                <a:gd name="T14" fmla="*/ 59 w 287"/>
                <a:gd name="T15" fmla="*/ 182 h 346"/>
                <a:gd name="T16" fmla="*/ 230 w 287"/>
                <a:gd name="T17" fmla="*/ 182 h 346"/>
                <a:gd name="T18" fmla="*/ 230 w 287"/>
                <a:gd name="T19" fmla="*/ 196 h 346"/>
                <a:gd name="T20" fmla="*/ 230 w 287"/>
                <a:gd name="T21" fmla="*/ 237 h 346"/>
                <a:gd name="T22" fmla="*/ 59 w 287"/>
                <a:gd name="T23" fmla="*/ 237 h 346"/>
                <a:gd name="T24" fmla="*/ 59 w 287"/>
                <a:gd name="T25" fmla="*/ 220 h 346"/>
                <a:gd name="T26" fmla="*/ 230 w 287"/>
                <a:gd name="T27" fmla="*/ 220 h 346"/>
                <a:gd name="T28" fmla="*/ 230 w 287"/>
                <a:gd name="T29" fmla="*/ 237 h 346"/>
                <a:gd name="T30" fmla="*/ 230 w 287"/>
                <a:gd name="T31" fmla="*/ 275 h 346"/>
                <a:gd name="T32" fmla="*/ 59 w 287"/>
                <a:gd name="T33" fmla="*/ 275 h 346"/>
                <a:gd name="T34" fmla="*/ 59 w 287"/>
                <a:gd name="T35" fmla="*/ 258 h 346"/>
                <a:gd name="T36" fmla="*/ 230 w 287"/>
                <a:gd name="T37" fmla="*/ 258 h 346"/>
                <a:gd name="T38" fmla="*/ 230 w 287"/>
                <a:gd name="T39" fmla="*/ 275 h 346"/>
                <a:gd name="T40" fmla="*/ 59 w 287"/>
                <a:gd name="T41" fmla="*/ 103 h 346"/>
                <a:gd name="T42" fmla="*/ 147 w 287"/>
                <a:gd name="T43" fmla="*/ 103 h 346"/>
                <a:gd name="T44" fmla="*/ 147 w 287"/>
                <a:gd name="T45" fmla="*/ 120 h 346"/>
                <a:gd name="T46" fmla="*/ 59 w 287"/>
                <a:gd name="T47" fmla="*/ 120 h 346"/>
                <a:gd name="T48" fmla="*/ 59 w 287"/>
                <a:gd name="T49" fmla="*/ 103 h 346"/>
                <a:gd name="T50" fmla="*/ 183 w 287"/>
                <a:gd name="T51" fmla="*/ 0 h 346"/>
                <a:gd name="T52" fmla="*/ 0 w 287"/>
                <a:gd name="T53" fmla="*/ 0 h 346"/>
                <a:gd name="T54" fmla="*/ 0 w 287"/>
                <a:gd name="T55" fmla="*/ 346 h 346"/>
                <a:gd name="T56" fmla="*/ 287 w 287"/>
                <a:gd name="T57" fmla="*/ 346 h 346"/>
                <a:gd name="T58" fmla="*/ 287 w 287"/>
                <a:gd name="T59" fmla="*/ 103 h 346"/>
                <a:gd name="T60" fmla="*/ 199 w 287"/>
                <a:gd name="T61" fmla="*/ 103 h 346"/>
                <a:gd name="T62" fmla="*/ 183 w 287"/>
                <a:gd name="T63" fmla="*/ 103 h 346"/>
                <a:gd name="T64" fmla="*/ 183 w 287"/>
                <a:gd name="T65" fmla="*/ 86 h 346"/>
                <a:gd name="T66" fmla="*/ 183 w 287"/>
                <a:gd name="T67"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346">
                  <a:moveTo>
                    <a:pt x="230" y="141"/>
                  </a:moveTo>
                  <a:lnTo>
                    <a:pt x="230" y="158"/>
                  </a:lnTo>
                  <a:lnTo>
                    <a:pt x="59" y="158"/>
                  </a:lnTo>
                  <a:lnTo>
                    <a:pt x="59" y="141"/>
                  </a:lnTo>
                  <a:lnTo>
                    <a:pt x="230" y="141"/>
                  </a:lnTo>
                  <a:close/>
                  <a:moveTo>
                    <a:pt x="230" y="196"/>
                  </a:moveTo>
                  <a:lnTo>
                    <a:pt x="59" y="196"/>
                  </a:lnTo>
                  <a:lnTo>
                    <a:pt x="59" y="182"/>
                  </a:lnTo>
                  <a:lnTo>
                    <a:pt x="230" y="182"/>
                  </a:lnTo>
                  <a:lnTo>
                    <a:pt x="230" y="196"/>
                  </a:lnTo>
                  <a:close/>
                  <a:moveTo>
                    <a:pt x="230" y="237"/>
                  </a:moveTo>
                  <a:lnTo>
                    <a:pt x="59" y="237"/>
                  </a:lnTo>
                  <a:lnTo>
                    <a:pt x="59" y="220"/>
                  </a:lnTo>
                  <a:lnTo>
                    <a:pt x="230" y="220"/>
                  </a:lnTo>
                  <a:lnTo>
                    <a:pt x="230" y="237"/>
                  </a:lnTo>
                  <a:close/>
                  <a:moveTo>
                    <a:pt x="230" y="275"/>
                  </a:moveTo>
                  <a:lnTo>
                    <a:pt x="59" y="275"/>
                  </a:lnTo>
                  <a:lnTo>
                    <a:pt x="59" y="258"/>
                  </a:lnTo>
                  <a:lnTo>
                    <a:pt x="230" y="258"/>
                  </a:lnTo>
                  <a:lnTo>
                    <a:pt x="230" y="275"/>
                  </a:lnTo>
                  <a:close/>
                  <a:moveTo>
                    <a:pt x="59" y="103"/>
                  </a:moveTo>
                  <a:lnTo>
                    <a:pt x="147" y="103"/>
                  </a:lnTo>
                  <a:lnTo>
                    <a:pt x="147" y="120"/>
                  </a:lnTo>
                  <a:lnTo>
                    <a:pt x="59" y="120"/>
                  </a:lnTo>
                  <a:lnTo>
                    <a:pt x="59" y="103"/>
                  </a:lnTo>
                  <a:close/>
                  <a:moveTo>
                    <a:pt x="183" y="0"/>
                  </a:moveTo>
                  <a:lnTo>
                    <a:pt x="0" y="0"/>
                  </a:lnTo>
                  <a:lnTo>
                    <a:pt x="0" y="346"/>
                  </a:lnTo>
                  <a:lnTo>
                    <a:pt x="287" y="346"/>
                  </a:lnTo>
                  <a:lnTo>
                    <a:pt x="287" y="103"/>
                  </a:lnTo>
                  <a:lnTo>
                    <a:pt x="199" y="103"/>
                  </a:lnTo>
                  <a:lnTo>
                    <a:pt x="183" y="103"/>
                  </a:lnTo>
                  <a:lnTo>
                    <a:pt x="183" y="86"/>
                  </a:lnTo>
                  <a:lnTo>
                    <a:pt x="1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2F9778FD-A979-91D5-E080-697B5401CDA5}"/>
                </a:ext>
              </a:extLst>
            </p:cNvPr>
            <p:cNvSpPr>
              <a:spLocks/>
            </p:cNvSpPr>
            <p:nvPr/>
          </p:nvSpPr>
          <p:spPr bwMode="auto">
            <a:xfrm>
              <a:off x="8659813" y="2566988"/>
              <a:ext cx="134938" cy="136525"/>
            </a:xfrm>
            <a:custGeom>
              <a:avLst/>
              <a:gdLst>
                <a:gd name="T0" fmla="*/ 0 w 85"/>
                <a:gd name="T1" fmla="*/ 86 h 86"/>
                <a:gd name="T2" fmla="*/ 85 w 85"/>
                <a:gd name="T3" fmla="*/ 86 h 86"/>
                <a:gd name="T4" fmla="*/ 0 w 85"/>
                <a:gd name="T5" fmla="*/ 0 h 86"/>
                <a:gd name="T6" fmla="*/ 0 w 85"/>
                <a:gd name="T7" fmla="*/ 86 h 86"/>
              </a:gdLst>
              <a:ahLst/>
              <a:cxnLst>
                <a:cxn ang="0">
                  <a:pos x="T0" y="T1"/>
                </a:cxn>
                <a:cxn ang="0">
                  <a:pos x="T2" y="T3"/>
                </a:cxn>
                <a:cxn ang="0">
                  <a:pos x="T4" y="T5"/>
                </a:cxn>
                <a:cxn ang="0">
                  <a:pos x="T6" y="T7"/>
                </a:cxn>
              </a:cxnLst>
              <a:rect l="0" t="0" r="r" b="b"/>
              <a:pathLst>
                <a:path w="85" h="86">
                  <a:moveTo>
                    <a:pt x="0" y="86"/>
                  </a:moveTo>
                  <a:lnTo>
                    <a:pt x="85" y="86"/>
                  </a:lnTo>
                  <a:lnTo>
                    <a:pt x="0" y="0"/>
                  </a:lnTo>
                  <a:lnTo>
                    <a:pt x="0"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21">
            <a:extLst>
              <a:ext uri="{FF2B5EF4-FFF2-40B4-BE49-F238E27FC236}">
                <a16:creationId xmlns:a16="http://schemas.microsoft.com/office/drawing/2014/main" id="{FE65EDB5-668C-D512-7F03-84DABD6DACC0}"/>
              </a:ext>
            </a:extLst>
          </p:cNvPr>
          <p:cNvSpPr>
            <a:spLocks noChangeAspect="1" noEditPoints="1"/>
          </p:cNvSpPr>
          <p:nvPr/>
        </p:nvSpPr>
        <p:spPr bwMode="auto">
          <a:xfrm>
            <a:off x="5024673" y="2331930"/>
            <a:ext cx="385327" cy="398333"/>
          </a:xfrm>
          <a:custGeom>
            <a:avLst/>
            <a:gdLst>
              <a:gd name="T0" fmla="*/ 156 w 200"/>
              <a:gd name="T1" fmla="*/ 17 h 206"/>
              <a:gd name="T2" fmla="*/ 162 w 200"/>
              <a:gd name="T3" fmla="*/ 10 h 206"/>
              <a:gd name="T4" fmla="*/ 190 w 200"/>
              <a:gd name="T5" fmla="*/ 39 h 206"/>
              <a:gd name="T6" fmla="*/ 184 w 200"/>
              <a:gd name="T7" fmla="*/ 45 h 206"/>
              <a:gd name="T8" fmla="*/ 156 w 200"/>
              <a:gd name="T9" fmla="*/ 17 h 206"/>
              <a:gd name="T10" fmla="*/ 83 w 200"/>
              <a:gd name="T11" fmla="*/ 49 h 206"/>
              <a:gd name="T12" fmla="*/ 84 w 200"/>
              <a:gd name="T13" fmla="*/ 25 h 206"/>
              <a:gd name="T14" fmla="*/ 39 w 200"/>
              <a:gd name="T15" fmla="*/ 0 h 206"/>
              <a:gd name="T16" fmla="*/ 33 w 200"/>
              <a:gd name="T17" fmla="*/ 5 h 206"/>
              <a:gd name="T18" fmla="*/ 56 w 200"/>
              <a:gd name="T19" fmla="*/ 32 h 206"/>
              <a:gd name="T20" fmla="*/ 29 w 200"/>
              <a:gd name="T21" fmla="*/ 56 h 206"/>
              <a:gd name="T22" fmla="*/ 6 w 200"/>
              <a:gd name="T23" fmla="*/ 29 h 206"/>
              <a:gd name="T24" fmla="*/ 0 w 200"/>
              <a:gd name="T25" fmla="*/ 34 h 206"/>
              <a:gd name="T26" fmla="*/ 19 w 200"/>
              <a:gd name="T27" fmla="*/ 83 h 206"/>
              <a:gd name="T28" fmla="*/ 55 w 200"/>
              <a:gd name="T29" fmla="*/ 80 h 206"/>
              <a:gd name="T30" fmla="*/ 74 w 200"/>
              <a:gd name="T31" fmla="*/ 100 h 206"/>
              <a:gd name="T32" fmla="*/ 7 w 200"/>
              <a:gd name="T33" fmla="*/ 167 h 206"/>
              <a:gd name="T34" fmla="*/ 35 w 200"/>
              <a:gd name="T35" fmla="*/ 195 h 206"/>
              <a:gd name="T36" fmla="*/ 101 w 200"/>
              <a:gd name="T37" fmla="*/ 128 h 206"/>
              <a:gd name="T38" fmla="*/ 121 w 200"/>
              <a:gd name="T39" fmla="*/ 149 h 206"/>
              <a:gd name="T40" fmla="*/ 116 w 200"/>
              <a:gd name="T41" fmla="*/ 181 h 206"/>
              <a:gd name="T42" fmla="*/ 162 w 200"/>
              <a:gd name="T43" fmla="*/ 206 h 206"/>
              <a:gd name="T44" fmla="*/ 167 w 200"/>
              <a:gd name="T45" fmla="*/ 201 h 206"/>
              <a:gd name="T46" fmla="*/ 144 w 200"/>
              <a:gd name="T47" fmla="*/ 174 h 206"/>
              <a:gd name="T48" fmla="*/ 171 w 200"/>
              <a:gd name="T49" fmla="*/ 150 h 206"/>
              <a:gd name="T50" fmla="*/ 194 w 200"/>
              <a:gd name="T51" fmla="*/ 177 h 206"/>
              <a:gd name="T52" fmla="*/ 200 w 200"/>
              <a:gd name="T53" fmla="*/ 172 h 206"/>
              <a:gd name="T54" fmla="*/ 183 w 200"/>
              <a:gd name="T55" fmla="*/ 126 h 206"/>
              <a:gd name="T56" fmla="*/ 180 w 200"/>
              <a:gd name="T57" fmla="*/ 123 h 206"/>
              <a:gd name="T58" fmla="*/ 174 w 200"/>
              <a:gd name="T59" fmla="*/ 121 h 206"/>
              <a:gd name="T60" fmla="*/ 145 w 200"/>
              <a:gd name="T61" fmla="*/ 126 h 206"/>
              <a:gd name="T62" fmla="*/ 124 w 200"/>
              <a:gd name="T63" fmla="*/ 105 h 206"/>
              <a:gd name="T64" fmla="*/ 145 w 200"/>
              <a:gd name="T65" fmla="*/ 84 h 206"/>
              <a:gd name="T66" fmla="*/ 166 w 200"/>
              <a:gd name="T67" fmla="*/ 106 h 206"/>
              <a:gd name="T68" fmla="*/ 200 w 200"/>
              <a:gd name="T69" fmla="*/ 72 h 206"/>
              <a:gd name="T70" fmla="*/ 149 w 200"/>
              <a:gd name="T71" fmla="*/ 21 h 206"/>
              <a:gd name="T72" fmla="*/ 110 w 200"/>
              <a:gd name="T73" fmla="*/ 5 h 206"/>
              <a:gd name="T74" fmla="*/ 89 w 200"/>
              <a:gd name="T75" fmla="*/ 27 h 206"/>
              <a:gd name="T76" fmla="*/ 117 w 200"/>
              <a:gd name="T77" fmla="*/ 56 h 206"/>
              <a:gd name="T78" fmla="*/ 97 w 200"/>
              <a:gd name="T79" fmla="*/ 76 h 206"/>
              <a:gd name="T80" fmla="*/ 79 w 200"/>
              <a:gd name="T81" fmla="*/ 57 h 206"/>
              <a:gd name="T82" fmla="*/ 83 w 200"/>
              <a:gd name="T83" fmla="*/ 4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206">
                <a:moveTo>
                  <a:pt x="156" y="17"/>
                </a:moveTo>
                <a:cubicBezTo>
                  <a:pt x="157" y="15"/>
                  <a:pt x="160" y="12"/>
                  <a:pt x="162" y="10"/>
                </a:cubicBezTo>
                <a:cubicBezTo>
                  <a:pt x="175" y="15"/>
                  <a:pt x="187" y="25"/>
                  <a:pt x="190" y="39"/>
                </a:cubicBezTo>
                <a:cubicBezTo>
                  <a:pt x="188" y="40"/>
                  <a:pt x="185" y="43"/>
                  <a:pt x="184" y="45"/>
                </a:cubicBezTo>
                <a:cubicBezTo>
                  <a:pt x="175" y="36"/>
                  <a:pt x="165" y="26"/>
                  <a:pt x="156" y="17"/>
                </a:cubicBezTo>
                <a:close/>
                <a:moveTo>
                  <a:pt x="83" y="49"/>
                </a:moveTo>
                <a:cubicBezTo>
                  <a:pt x="85" y="42"/>
                  <a:pt x="86" y="33"/>
                  <a:pt x="84" y="25"/>
                </a:cubicBezTo>
                <a:cubicBezTo>
                  <a:pt x="71" y="13"/>
                  <a:pt x="56" y="4"/>
                  <a:pt x="39" y="0"/>
                </a:cubicBezTo>
                <a:cubicBezTo>
                  <a:pt x="37" y="1"/>
                  <a:pt x="34" y="4"/>
                  <a:pt x="33" y="5"/>
                </a:cubicBezTo>
                <a:cubicBezTo>
                  <a:pt x="40" y="14"/>
                  <a:pt x="49" y="24"/>
                  <a:pt x="56" y="32"/>
                </a:cubicBezTo>
                <a:cubicBezTo>
                  <a:pt x="51" y="44"/>
                  <a:pt x="42" y="53"/>
                  <a:pt x="29" y="56"/>
                </a:cubicBezTo>
                <a:cubicBezTo>
                  <a:pt x="22" y="48"/>
                  <a:pt x="13" y="38"/>
                  <a:pt x="6" y="29"/>
                </a:cubicBezTo>
                <a:cubicBezTo>
                  <a:pt x="4" y="30"/>
                  <a:pt x="1" y="33"/>
                  <a:pt x="0" y="34"/>
                </a:cubicBezTo>
                <a:cubicBezTo>
                  <a:pt x="1" y="52"/>
                  <a:pt x="9" y="69"/>
                  <a:pt x="19" y="83"/>
                </a:cubicBezTo>
                <a:cubicBezTo>
                  <a:pt x="31" y="87"/>
                  <a:pt x="44" y="86"/>
                  <a:pt x="55" y="80"/>
                </a:cubicBezTo>
                <a:cubicBezTo>
                  <a:pt x="74" y="100"/>
                  <a:pt x="74" y="100"/>
                  <a:pt x="74" y="100"/>
                </a:cubicBezTo>
                <a:cubicBezTo>
                  <a:pt x="7" y="167"/>
                  <a:pt x="7" y="167"/>
                  <a:pt x="7" y="167"/>
                </a:cubicBezTo>
                <a:cubicBezTo>
                  <a:pt x="8" y="184"/>
                  <a:pt x="18" y="193"/>
                  <a:pt x="35" y="195"/>
                </a:cubicBezTo>
                <a:cubicBezTo>
                  <a:pt x="101" y="128"/>
                  <a:pt x="101" y="128"/>
                  <a:pt x="101" y="128"/>
                </a:cubicBezTo>
                <a:cubicBezTo>
                  <a:pt x="121" y="149"/>
                  <a:pt x="121" y="149"/>
                  <a:pt x="121" y="149"/>
                </a:cubicBezTo>
                <a:cubicBezTo>
                  <a:pt x="116" y="159"/>
                  <a:pt x="114" y="170"/>
                  <a:pt x="116" y="181"/>
                </a:cubicBezTo>
                <a:cubicBezTo>
                  <a:pt x="129" y="193"/>
                  <a:pt x="144" y="203"/>
                  <a:pt x="162" y="206"/>
                </a:cubicBezTo>
                <a:cubicBezTo>
                  <a:pt x="163" y="205"/>
                  <a:pt x="166" y="203"/>
                  <a:pt x="167" y="201"/>
                </a:cubicBezTo>
                <a:cubicBezTo>
                  <a:pt x="160" y="193"/>
                  <a:pt x="151" y="183"/>
                  <a:pt x="144" y="174"/>
                </a:cubicBezTo>
                <a:cubicBezTo>
                  <a:pt x="149" y="163"/>
                  <a:pt x="159" y="153"/>
                  <a:pt x="171" y="150"/>
                </a:cubicBezTo>
                <a:cubicBezTo>
                  <a:pt x="178" y="159"/>
                  <a:pt x="187" y="169"/>
                  <a:pt x="194" y="177"/>
                </a:cubicBezTo>
                <a:cubicBezTo>
                  <a:pt x="196" y="176"/>
                  <a:pt x="199" y="173"/>
                  <a:pt x="200" y="172"/>
                </a:cubicBezTo>
                <a:cubicBezTo>
                  <a:pt x="199" y="156"/>
                  <a:pt x="192" y="140"/>
                  <a:pt x="183" y="126"/>
                </a:cubicBezTo>
                <a:cubicBezTo>
                  <a:pt x="182" y="125"/>
                  <a:pt x="181" y="124"/>
                  <a:pt x="180" y="123"/>
                </a:cubicBezTo>
                <a:cubicBezTo>
                  <a:pt x="178" y="122"/>
                  <a:pt x="176" y="122"/>
                  <a:pt x="174" y="121"/>
                </a:cubicBezTo>
                <a:cubicBezTo>
                  <a:pt x="164" y="120"/>
                  <a:pt x="154" y="122"/>
                  <a:pt x="145" y="126"/>
                </a:cubicBezTo>
                <a:cubicBezTo>
                  <a:pt x="124" y="105"/>
                  <a:pt x="124" y="105"/>
                  <a:pt x="124" y="105"/>
                </a:cubicBezTo>
                <a:cubicBezTo>
                  <a:pt x="145" y="84"/>
                  <a:pt x="145" y="84"/>
                  <a:pt x="145" y="84"/>
                </a:cubicBezTo>
                <a:cubicBezTo>
                  <a:pt x="166" y="106"/>
                  <a:pt x="166" y="106"/>
                  <a:pt x="166" y="106"/>
                </a:cubicBezTo>
                <a:cubicBezTo>
                  <a:pt x="200" y="72"/>
                  <a:pt x="200" y="72"/>
                  <a:pt x="200" y="72"/>
                </a:cubicBezTo>
                <a:cubicBezTo>
                  <a:pt x="183" y="55"/>
                  <a:pt x="166" y="38"/>
                  <a:pt x="149" y="21"/>
                </a:cubicBezTo>
                <a:cubicBezTo>
                  <a:pt x="136" y="16"/>
                  <a:pt x="123" y="10"/>
                  <a:pt x="110" y="5"/>
                </a:cubicBezTo>
                <a:cubicBezTo>
                  <a:pt x="103" y="12"/>
                  <a:pt x="95" y="20"/>
                  <a:pt x="89" y="27"/>
                </a:cubicBezTo>
                <a:cubicBezTo>
                  <a:pt x="117" y="56"/>
                  <a:pt x="117" y="56"/>
                  <a:pt x="117" y="56"/>
                </a:cubicBezTo>
                <a:cubicBezTo>
                  <a:pt x="97" y="76"/>
                  <a:pt x="97" y="76"/>
                  <a:pt x="97" y="76"/>
                </a:cubicBezTo>
                <a:cubicBezTo>
                  <a:pt x="79" y="57"/>
                  <a:pt x="79" y="57"/>
                  <a:pt x="79" y="57"/>
                </a:cubicBezTo>
                <a:lnTo>
                  <a:pt x="83" y="49"/>
                </a:lnTo>
                <a:close/>
              </a:path>
            </a:pathLst>
          </a:custGeom>
          <a:solidFill>
            <a:srgbClr val="00B8F5"/>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28" name="Group 27">
            <a:extLst>
              <a:ext uri="{FF2B5EF4-FFF2-40B4-BE49-F238E27FC236}">
                <a16:creationId xmlns:a16="http://schemas.microsoft.com/office/drawing/2014/main" id="{D77C8165-D600-75B6-2781-5D7937C0DBB3}"/>
              </a:ext>
            </a:extLst>
          </p:cNvPr>
          <p:cNvGrpSpPr/>
          <p:nvPr/>
        </p:nvGrpSpPr>
        <p:grpSpPr>
          <a:xfrm>
            <a:off x="7670466" y="2320216"/>
            <a:ext cx="399365" cy="421760"/>
            <a:chOff x="5618163" y="2074863"/>
            <a:chExt cx="541338" cy="544513"/>
          </a:xfrm>
          <a:solidFill>
            <a:srgbClr val="00B8F5"/>
          </a:solidFill>
        </p:grpSpPr>
        <p:sp>
          <p:nvSpPr>
            <p:cNvPr id="29" name="Freeform 147">
              <a:extLst>
                <a:ext uri="{FF2B5EF4-FFF2-40B4-BE49-F238E27FC236}">
                  <a16:creationId xmlns:a16="http://schemas.microsoft.com/office/drawing/2014/main" id="{285DDA42-C367-4B5A-A87F-981B65FC7206}"/>
                </a:ext>
              </a:extLst>
            </p:cNvPr>
            <p:cNvSpPr>
              <a:spLocks noEditPoints="1"/>
            </p:cNvSpPr>
            <p:nvPr/>
          </p:nvSpPr>
          <p:spPr bwMode="auto">
            <a:xfrm>
              <a:off x="5618163" y="2074863"/>
              <a:ext cx="541338" cy="544513"/>
            </a:xfrm>
            <a:custGeom>
              <a:avLst/>
              <a:gdLst>
                <a:gd name="T0" fmla="*/ 322 w 341"/>
                <a:gd name="T1" fmla="*/ 117 h 343"/>
                <a:gd name="T2" fmla="*/ 19 w 341"/>
                <a:gd name="T3" fmla="*/ 117 h 343"/>
                <a:gd name="T4" fmla="*/ 19 w 341"/>
                <a:gd name="T5" fmla="*/ 43 h 343"/>
                <a:gd name="T6" fmla="*/ 80 w 341"/>
                <a:gd name="T7" fmla="*/ 43 h 343"/>
                <a:gd name="T8" fmla="*/ 80 w 341"/>
                <a:gd name="T9" fmla="*/ 74 h 343"/>
                <a:gd name="T10" fmla="*/ 116 w 341"/>
                <a:gd name="T11" fmla="*/ 74 h 343"/>
                <a:gd name="T12" fmla="*/ 116 w 341"/>
                <a:gd name="T13" fmla="*/ 43 h 343"/>
                <a:gd name="T14" fmla="*/ 225 w 341"/>
                <a:gd name="T15" fmla="*/ 43 h 343"/>
                <a:gd name="T16" fmla="*/ 225 w 341"/>
                <a:gd name="T17" fmla="*/ 74 h 343"/>
                <a:gd name="T18" fmla="*/ 263 w 341"/>
                <a:gd name="T19" fmla="*/ 74 h 343"/>
                <a:gd name="T20" fmla="*/ 263 w 341"/>
                <a:gd name="T21" fmla="*/ 43 h 343"/>
                <a:gd name="T22" fmla="*/ 322 w 341"/>
                <a:gd name="T23" fmla="*/ 43 h 343"/>
                <a:gd name="T24" fmla="*/ 322 w 341"/>
                <a:gd name="T25" fmla="*/ 117 h 343"/>
                <a:gd name="T26" fmla="*/ 322 w 341"/>
                <a:gd name="T27" fmla="*/ 326 h 343"/>
                <a:gd name="T28" fmla="*/ 19 w 341"/>
                <a:gd name="T29" fmla="*/ 326 h 343"/>
                <a:gd name="T30" fmla="*/ 19 w 341"/>
                <a:gd name="T31" fmla="*/ 136 h 343"/>
                <a:gd name="T32" fmla="*/ 322 w 341"/>
                <a:gd name="T33" fmla="*/ 136 h 343"/>
                <a:gd name="T34" fmla="*/ 322 w 341"/>
                <a:gd name="T35" fmla="*/ 326 h 343"/>
                <a:gd name="T36" fmla="*/ 263 w 341"/>
                <a:gd name="T37" fmla="*/ 27 h 343"/>
                <a:gd name="T38" fmla="*/ 263 w 341"/>
                <a:gd name="T39" fmla="*/ 0 h 343"/>
                <a:gd name="T40" fmla="*/ 225 w 341"/>
                <a:gd name="T41" fmla="*/ 0 h 343"/>
                <a:gd name="T42" fmla="*/ 225 w 341"/>
                <a:gd name="T43" fmla="*/ 27 h 343"/>
                <a:gd name="T44" fmla="*/ 116 w 341"/>
                <a:gd name="T45" fmla="*/ 27 h 343"/>
                <a:gd name="T46" fmla="*/ 116 w 341"/>
                <a:gd name="T47" fmla="*/ 0 h 343"/>
                <a:gd name="T48" fmla="*/ 80 w 341"/>
                <a:gd name="T49" fmla="*/ 0 h 343"/>
                <a:gd name="T50" fmla="*/ 80 w 341"/>
                <a:gd name="T51" fmla="*/ 27 h 343"/>
                <a:gd name="T52" fmla="*/ 0 w 341"/>
                <a:gd name="T53" fmla="*/ 27 h 343"/>
                <a:gd name="T54" fmla="*/ 0 w 341"/>
                <a:gd name="T55" fmla="*/ 343 h 343"/>
                <a:gd name="T56" fmla="*/ 341 w 341"/>
                <a:gd name="T57" fmla="*/ 343 h 343"/>
                <a:gd name="T58" fmla="*/ 341 w 341"/>
                <a:gd name="T59" fmla="*/ 27 h 343"/>
                <a:gd name="T60" fmla="*/ 263 w 341"/>
                <a:gd name="T61" fmla="*/ 2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 h="343">
                  <a:moveTo>
                    <a:pt x="322" y="117"/>
                  </a:moveTo>
                  <a:lnTo>
                    <a:pt x="19" y="117"/>
                  </a:lnTo>
                  <a:lnTo>
                    <a:pt x="19" y="43"/>
                  </a:lnTo>
                  <a:lnTo>
                    <a:pt x="80" y="43"/>
                  </a:lnTo>
                  <a:lnTo>
                    <a:pt x="80" y="74"/>
                  </a:lnTo>
                  <a:lnTo>
                    <a:pt x="116" y="74"/>
                  </a:lnTo>
                  <a:lnTo>
                    <a:pt x="116" y="43"/>
                  </a:lnTo>
                  <a:lnTo>
                    <a:pt x="225" y="43"/>
                  </a:lnTo>
                  <a:lnTo>
                    <a:pt x="225" y="74"/>
                  </a:lnTo>
                  <a:lnTo>
                    <a:pt x="263" y="74"/>
                  </a:lnTo>
                  <a:lnTo>
                    <a:pt x="263" y="43"/>
                  </a:lnTo>
                  <a:lnTo>
                    <a:pt x="322" y="43"/>
                  </a:lnTo>
                  <a:lnTo>
                    <a:pt x="322" y="117"/>
                  </a:lnTo>
                  <a:close/>
                  <a:moveTo>
                    <a:pt x="322" y="326"/>
                  </a:moveTo>
                  <a:lnTo>
                    <a:pt x="19" y="326"/>
                  </a:lnTo>
                  <a:lnTo>
                    <a:pt x="19" y="136"/>
                  </a:lnTo>
                  <a:lnTo>
                    <a:pt x="322" y="136"/>
                  </a:lnTo>
                  <a:lnTo>
                    <a:pt x="322" y="326"/>
                  </a:lnTo>
                  <a:close/>
                  <a:moveTo>
                    <a:pt x="263" y="27"/>
                  </a:moveTo>
                  <a:lnTo>
                    <a:pt x="263" y="0"/>
                  </a:lnTo>
                  <a:lnTo>
                    <a:pt x="225" y="0"/>
                  </a:lnTo>
                  <a:lnTo>
                    <a:pt x="225" y="27"/>
                  </a:lnTo>
                  <a:lnTo>
                    <a:pt x="116" y="27"/>
                  </a:lnTo>
                  <a:lnTo>
                    <a:pt x="116" y="0"/>
                  </a:lnTo>
                  <a:lnTo>
                    <a:pt x="80" y="0"/>
                  </a:lnTo>
                  <a:lnTo>
                    <a:pt x="80" y="27"/>
                  </a:lnTo>
                  <a:lnTo>
                    <a:pt x="0" y="27"/>
                  </a:lnTo>
                  <a:lnTo>
                    <a:pt x="0" y="343"/>
                  </a:lnTo>
                  <a:lnTo>
                    <a:pt x="341" y="343"/>
                  </a:lnTo>
                  <a:lnTo>
                    <a:pt x="341" y="27"/>
                  </a:lnTo>
                  <a:lnTo>
                    <a:pt x="2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48">
              <a:extLst>
                <a:ext uri="{FF2B5EF4-FFF2-40B4-BE49-F238E27FC236}">
                  <a16:creationId xmlns:a16="http://schemas.microsoft.com/office/drawing/2014/main" id="{B6D71CC5-E8B6-1AD3-A50A-5446C62E9892}"/>
                </a:ext>
              </a:extLst>
            </p:cNvPr>
            <p:cNvSpPr>
              <a:spLocks noChangeArrowheads="1"/>
            </p:cNvSpPr>
            <p:nvPr/>
          </p:nvSpPr>
          <p:spPr bwMode="auto">
            <a:xfrm>
              <a:off x="5684838" y="2320925"/>
              <a:ext cx="6032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49">
              <a:extLst>
                <a:ext uri="{FF2B5EF4-FFF2-40B4-BE49-F238E27FC236}">
                  <a16:creationId xmlns:a16="http://schemas.microsoft.com/office/drawing/2014/main" id="{208E9C55-9DC3-C339-2B7F-D5FEE73701A7}"/>
                </a:ext>
              </a:extLst>
            </p:cNvPr>
            <p:cNvSpPr>
              <a:spLocks noChangeArrowheads="1"/>
            </p:cNvSpPr>
            <p:nvPr/>
          </p:nvSpPr>
          <p:spPr bwMode="auto">
            <a:xfrm>
              <a:off x="5918200" y="2320925"/>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50">
              <a:extLst>
                <a:ext uri="{FF2B5EF4-FFF2-40B4-BE49-F238E27FC236}">
                  <a16:creationId xmlns:a16="http://schemas.microsoft.com/office/drawing/2014/main" id="{821808DB-5D13-5D3B-C2F5-3D94F6D90978}"/>
                </a:ext>
              </a:extLst>
            </p:cNvPr>
            <p:cNvSpPr>
              <a:spLocks noChangeArrowheads="1"/>
            </p:cNvSpPr>
            <p:nvPr/>
          </p:nvSpPr>
          <p:spPr bwMode="auto">
            <a:xfrm>
              <a:off x="5802313" y="2320925"/>
              <a:ext cx="5556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51">
              <a:extLst>
                <a:ext uri="{FF2B5EF4-FFF2-40B4-BE49-F238E27FC236}">
                  <a16:creationId xmlns:a16="http://schemas.microsoft.com/office/drawing/2014/main" id="{89F4906B-F20E-3A3B-2F8B-738C720F2DA8}"/>
                </a:ext>
              </a:extLst>
            </p:cNvPr>
            <p:cNvSpPr>
              <a:spLocks noChangeArrowheads="1"/>
            </p:cNvSpPr>
            <p:nvPr/>
          </p:nvSpPr>
          <p:spPr bwMode="auto">
            <a:xfrm>
              <a:off x="6035675" y="2320925"/>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52">
              <a:extLst>
                <a:ext uri="{FF2B5EF4-FFF2-40B4-BE49-F238E27FC236}">
                  <a16:creationId xmlns:a16="http://schemas.microsoft.com/office/drawing/2014/main" id="{D1A70288-D502-ED44-1186-490A25FC8AD8}"/>
                </a:ext>
              </a:extLst>
            </p:cNvPr>
            <p:cNvSpPr>
              <a:spLocks noChangeArrowheads="1"/>
            </p:cNvSpPr>
            <p:nvPr/>
          </p:nvSpPr>
          <p:spPr bwMode="auto">
            <a:xfrm>
              <a:off x="5684838" y="2408238"/>
              <a:ext cx="60325"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53">
              <a:extLst>
                <a:ext uri="{FF2B5EF4-FFF2-40B4-BE49-F238E27FC236}">
                  <a16:creationId xmlns:a16="http://schemas.microsoft.com/office/drawing/2014/main" id="{CE21418D-F636-8228-1800-E7E59A0D8E9E}"/>
                </a:ext>
              </a:extLst>
            </p:cNvPr>
            <p:cNvSpPr>
              <a:spLocks noChangeArrowheads="1"/>
            </p:cNvSpPr>
            <p:nvPr/>
          </p:nvSpPr>
          <p:spPr bwMode="auto">
            <a:xfrm>
              <a:off x="5918200" y="2408238"/>
              <a:ext cx="5715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54">
              <a:extLst>
                <a:ext uri="{FF2B5EF4-FFF2-40B4-BE49-F238E27FC236}">
                  <a16:creationId xmlns:a16="http://schemas.microsoft.com/office/drawing/2014/main" id="{06521AF3-7521-5E6A-520F-B816586B9299}"/>
                </a:ext>
              </a:extLst>
            </p:cNvPr>
            <p:cNvSpPr>
              <a:spLocks noChangeArrowheads="1"/>
            </p:cNvSpPr>
            <p:nvPr/>
          </p:nvSpPr>
          <p:spPr bwMode="auto">
            <a:xfrm>
              <a:off x="5802313" y="2408238"/>
              <a:ext cx="55563"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55">
              <a:extLst>
                <a:ext uri="{FF2B5EF4-FFF2-40B4-BE49-F238E27FC236}">
                  <a16:creationId xmlns:a16="http://schemas.microsoft.com/office/drawing/2014/main" id="{49BDE670-859B-3C78-73A3-E83586509109}"/>
                </a:ext>
              </a:extLst>
            </p:cNvPr>
            <p:cNvSpPr>
              <a:spLocks noChangeArrowheads="1"/>
            </p:cNvSpPr>
            <p:nvPr/>
          </p:nvSpPr>
          <p:spPr bwMode="auto">
            <a:xfrm>
              <a:off x="6035675" y="2408238"/>
              <a:ext cx="5715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56">
              <a:extLst>
                <a:ext uri="{FF2B5EF4-FFF2-40B4-BE49-F238E27FC236}">
                  <a16:creationId xmlns:a16="http://schemas.microsoft.com/office/drawing/2014/main" id="{684172D7-77D6-BBFA-D265-B09E7D60374D}"/>
                </a:ext>
              </a:extLst>
            </p:cNvPr>
            <p:cNvSpPr>
              <a:spLocks noChangeArrowheads="1"/>
            </p:cNvSpPr>
            <p:nvPr/>
          </p:nvSpPr>
          <p:spPr bwMode="auto">
            <a:xfrm>
              <a:off x="5684838" y="2493963"/>
              <a:ext cx="60325"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57">
              <a:extLst>
                <a:ext uri="{FF2B5EF4-FFF2-40B4-BE49-F238E27FC236}">
                  <a16:creationId xmlns:a16="http://schemas.microsoft.com/office/drawing/2014/main" id="{1059250F-6D15-43FF-143C-97790174A3D0}"/>
                </a:ext>
              </a:extLst>
            </p:cNvPr>
            <p:cNvSpPr>
              <a:spLocks noChangeArrowheads="1"/>
            </p:cNvSpPr>
            <p:nvPr/>
          </p:nvSpPr>
          <p:spPr bwMode="auto">
            <a:xfrm>
              <a:off x="5918200" y="2493963"/>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58">
              <a:extLst>
                <a:ext uri="{FF2B5EF4-FFF2-40B4-BE49-F238E27FC236}">
                  <a16:creationId xmlns:a16="http://schemas.microsoft.com/office/drawing/2014/main" id="{2C2FDD51-134D-7E6E-9C49-EEDFA97A30AA}"/>
                </a:ext>
              </a:extLst>
            </p:cNvPr>
            <p:cNvSpPr>
              <a:spLocks noChangeArrowheads="1"/>
            </p:cNvSpPr>
            <p:nvPr/>
          </p:nvSpPr>
          <p:spPr bwMode="auto">
            <a:xfrm>
              <a:off x="5802313" y="2493963"/>
              <a:ext cx="5556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59">
              <a:extLst>
                <a:ext uri="{FF2B5EF4-FFF2-40B4-BE49-F238E27FC236}">
                  <a16:creationId xmlns:a16="http://schemas.microsoft.com/office/drawing/2014/main" id="{127ED560-63A3-7E92-36F0-E52DFA3A2FB4}"/>
                </a:ext>
              </a:extLst>
            </p:cNvPr>
            <p:cNvSpPr>
              <a:spLocks noChangeArrowheads="1"/>
            </p:cNvSpPr>
            <p:nvPr/>
          </p:nvSpPr>
          <p:spPr bwMode="auto">
            <a:xfrm>
              <a:off x="6035675" y="2493963"/>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18D11C61-6794-C4C9-EA4B-0843673ACF0D}"/>
              </a:ext>
            </a:extLst>
          </p:cNvPr>
          <p:cNvGrpSpPr>
            <a:grpSpLocks noChangeAspect="1"/>
          </p:cNvGrpSpPr>
          <p:nvPr/>
        </p:nvGrpSpPr>
        <p:grpSpPr>
          <a:xfrm>
            <a:off x="10580931" y="2286893"/>
            <a:ext cx="427091" cy="488406"/>
            <a:chOff x="1606551" y="3074988"/>
            <a:chExt cx="641350" cy="733425"/>
          </a:xfrm>
          <a:solidFill>
            <a:srgbClr val="00B8F5"/>
          </a:solidFill>
        </p:grpSpPr>
        <p:sp>
          <p:nvSpPr>
            <p:cNvPr id="43" name="Freeform 18">
              <a:extLst>
                <a:ext uri="{FF2B5EF4-FFF2-40B4-BE49-F238E27FC236}">
                  <a16:creationId xmlns:a16="http://schemas.microsoft.com/office/drawing/2014/main" id="{03CE0008-1889-BB83-9562-948CC2F1FAA3}"/>
                </a:ext>
              </a:extLst>
            </p:cNvPr>
            <p:cNvSpPr>
              <a:spLocks noEditPoints="1"/>
            </p:cNvSpPr>
            <p:nvPr/>
          </p:nvSpPr>
          <p:spPr bwMode="auto">
            <a:xfrm>
              <a:off x="1606551" y="3151188"/>
              <a:ext cx="641350" cy="657225"/>
            </a:xfrm>
            <a:custGeom>
              <a:avLst/>
              <a:gdLst>
                <a:gd name="T0" fmla="*/ 148 w 170"/>
                <a:gd name="T1" fmla="*/ 1 h 174"/>
                <a:gd name="T2" fmla="*/ 148 w 170"/>
                <a:gd name="T3" fmla="*/ 10 h 174"/>
                <a:gd name="T4" fmla="*/ 132 w 170"/>
                <a:gd name="T5" fmla="*/ 26 h 174"/>
                <a:gd name="T6" fmla="*/ 116 w 170"/>
                <a:gd name="T7" fmla="*/ 10 h 174"/>
                <a:gd name="T8" fmla="*/ 116 w 170"/>
                <a:gd name="T9" fmla="*/ 0 h 174"/>
                <a:gd name="T10" fmla="*/ 58 w 170"/>
                <a:gd name="T11" fmla="*/ 0 h 174"/>
                <a:gd name="T12" fmla="*/ 58 w 170"/>
                <a:gd name="T13" fmla="*/ 10 h 174"/>
                <a:gd name="T14" fmla="*/ 42 w 170"/>
                <a:gd name="T15" fmla="*/ 26 h 174"/>
                <a:gd name="T16" fmla="*/ 26 w 170"/>
                <a:gd name="T17" fmla="*/ 10 h 174"/>
                <a:gd name="T18" fmla="*/ 26 w 170"/>
                <a:gd name="T19" fmla="*/ 0 h 174"/>
                <a:gd name="T20" fmla="*/ 0 w 170"/>
                <a:gd name="T21" fmla="*/ 29 h 174"/>
                <a:gd name="T22" fmla="*/ 0 w 170"/>
                <a:gd name="T23" fmla="*/ 145 h 174"/>
                <a:gd name="T24" fmla="*/ 28 w 170"/>
                <a:gd name="T25" fmla="*/ 174 h 174"/>
                <a:gd name="T26" fmla="*/ 141 w 170"/>
                <a:gd name="T27" fmla="*/ 174 h 174"/>
                <a:gd name="T28" fmla="*/ 170 w 170"/>
                <a:gd name="T29" fmla="*/ 145 h 174"/>
                <a:gd name="T30" fmla="*/ 170 w 170"/>
                <a:gd name="T31" fmla="*/ 29 h 174"/>
                <a:gd name="T32" fmla="*/ 148 w 170"/>
                <a:gd name="T33" fmla="*/ 1 h 174"/>
                <a:gd name="T34" fmla="*/ 152 w 170"/>
                <a:gd name="T35" fmla="*/ 145 h 174"/>
                <a:gd name="T36" fmla="*/ 141 w 170"/>
                <a:gd name="T37" fmla="*/ 157 h 174"/>
                <a:gd name="T38" fmla="*/ 28 w 170"/>
                <a:gd name="T39" fmla="*/ 157 h 174"/>
                <a:gd name="T40" fmla="*/ 17 w 170"/>
                <a:gd name="T41" fmla="*/ 145 h 174"/>
                <a:gd name="T42" fmla="*/ 17 w 170"/>
                <a:gd name="T43" fmla="*/ 52 h 174"/>
                <a:gd name="T44" fmla="*/ 152 w 170"/>
                <a:gd name="T45" fmla="*/ 52 h 174"/>
                <a:gd name="T46" fmla="*/ 152 w 170"/>
                <a:gd name="T47"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74">
                  <a:moveTo>
                    <a:pt x="148" y="1"/>
                  </a:moveTo>
                  <a:cubicBezTo>
                    <a:pt x="148" y="10"/>
                    <a:pt x="148" y="10"/>
                    <a:pt x="148" y="10"/>
                  </a:cubicBezTo>
                  <a:cubicBezTo>
                    <a:pt x="148" y="19"/>
                    <a:pt x="141" y="26"/>
                    <a:pt x="132" y="26"/>
                  </a:cubicBezTo>
                  <a:cubicBezTo>
                    <a:pt x="123" y="26"/>
                    <a:pt x="116" y="19"/>
                    <a:pt x="116" y="10"/>
                  </a:cubicBezTo>
                  <a:cubicBezTo>
                    <a:pt x="116" y="0"/>
                    <a:pt x="116" y="0"/>
                    <a:pt x="116" y="0"/>
                  </a:cubicBezTo>
                  <a:cubicBezTo>
                    <a:pt x="58" y="0"/>
                    <a:pt x="58" y="0"/>
                    <a:pt x="58" y="0"/>
                  </a:cubicBezTo>
                  <a:cubicBezTo>
                    <a:pt x="58" y="10"/>
                    <a:pt x="58" y="10"/>
                    <a:pt x="58" y="10"/>
                  </a:cubicBezTo>
                  <a:cubicBezTo>
                    <a:pt x="58" y="19"/>
                    <a:pt x="51" y="26"/>
                    <a:pt x="42" y="26"/>
                  </a:cubicBezTo>
                  <a:cubicBezTo>
                    <a:pt x="33" y="26"/>
                    <a:pt x="26" y="19"/>
                    <a:pt x="26" y="10"/>
                  </a:cubicBezTo>
                  <a:cubicBezTo>
                    <a:pt x="26" y="0"/>
                    <a:pt x="26" y="0"/>
                    <a:pt x="26" y="0"/>
                  </a:cubicBezTo>
                  <a:cubicBezTo>
                    <a:pt x="11" y="2"/>
                    <a:pt x="0" y="14"/>
                    <a:pt x="0" y="29"/>
                  </a:cubicBezTo>
                  <a:cubicBezTo>
                    <a:pt x="0" y="145"/>
                    <a:pt x="0" y="145"/>
                    <a:pt x="0" y="145"/>
                  </a:cubicBezTo>
                  <a:cubicBezTo>
                    <a:pt x="0" y="161"/>
                    <a:pt x="12" y="174"/>
                    <a:pt x="28" y="174"/>
                  </a:cubicBezTo>
                  <a:cubicBezTo>
                    <a:pt x="141" y="174"/>
                    <a:pt x="141" y="174"/>
                    <a:pt x="141" y="174"/>
                  </a:cubicBezTo>
                  <a:cubicBezTo>
                    <a:pt x="157" y="174"/>
                    <a:pt x="170" y="161"/>
                    <a:pt x="170" y="145"/>
                  </a:cubicBezTo>
                  <a:cubicBezTo>
                    <a:pt x="170" y="29"/>
                    <a:pt x="170" y="29"/>
                    <a:pt x="170" y="29"/>
                  </a:cubicBezTo>
                  <a:cubicBezTo>
                    <a:pt x="170" y="16"/>
                    <a:pt x="161" y="4"/>
                    <a:pt x="148" y="1"/>
                  </a:cubicBezTo>
                  <a:close/>
                  <a:moveTo>
                    <a:pt x="152" y="145"/>
                  </a:moveTo>
                  <a:cubicBezTo>
                    <a:pt x="152" y="151"/>
                    <a:pt x="147" y="157"/>
                    <a:pt x="141" y="157"/>
                  </a:cubicBezTo>
                  <a:cubicBezTo>
                    <a:pt x="28" y="157"/>
                    <a:pt x="28" y="157"/>
                    <a:pt x="28" y="157"/>
                  </a:cubicBezTo>
                  <a:cubicBezTo>
                    <a:pt x="22" y="157"/>
                    <a:pt x="17" y="151"/>
                    <a:pt x="17" y="145"/>
                  </a:cubicBezTo>
                  <a:cubicBezTo>
                    <a:pt x="17" y="52"/>
                    <a:pt x="17" y="52"/>
                    <a:pt x="17" y="52"/>
                  </a:cubicBezTo>
                  <a:cubicBezTo>
                    <a:pt x="152" y="52"/>
                    <a:pt x="152" y="52"/>
                    <a:pt x="152" y="52"/>
                  </a:cubicBezTo>
                  <a:lnTo>
                    <a:pt x="152"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4" name="Freeform 19">
              <a:extLst>
                <a:ext uri="{FF2B5EF4-FFF2-40B4-BE49-F238E27FC236}">
                  <a16:creationId xmlns:a16="http://schemas.microsoft.com/office/drawing/2014/main" id="{E873C55C-6660-9FC7-7D98-0FF56B0912F4}"/>
                </a:ext>
              </a:extLst>
            </p:cNvPr>
            <p:cNvSpPr>
              <a:spLocks/>
            </p:cNvSpPr>
            <p:nvPr/>
          </p:nvSpPr>
          <p:spPr bwMode="auto">
            <a:xfrm>
              <a:off x="1712913" y="3408363"/>
              <a:ext cx="425450" cy="49213"/>
            </a:xfrm>
            <a:custGeom>
              <a:avLst/>
              <a:gdLst>
                <a:gd name="T0" fmla="*/ 268 w 268"/>
                <a:gd name="T1" fmla="*/ 31 h 31"/>
                <a:gd name="T2" fmla="*/ 0 w 268"/>
                <a:gd name="T3" fmla="*/ 31 h 31"/>
                <a:gd name="T4" fmla="*/ 0 w 268"/>
                <a:gd name="T5" fmla="*/ 0 h 31"/>
                <a:gd name="T6" fmla="*/ 268 w 268"/>
                <a:gd name="T7" fmla="*/ 0 h 31"/>
                <a:gd name="T8" fmla="*/ 268 w 268"/>
                <a:gd name="T9" fmla="*/ 31 h 31"/>
                <a:gd name="T10" fmla="*/ 268 w 268"/>
                <a:gd name="T11" fmla="*/ 31 h 31"/>
                <a:gd name="T12" fmla="*/ 268 w 26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68" h="31">
                  <a:moveTo>
                    <a:pt x="268" y="31"/>
                  </a:moveTo>
                  <a:lnTo>
                    <a:pt x="0" y="31"/>
                  </a:lnTo>
                  <a:lnTo>
                    <a:pt x="0" y="0"/>
                  </a:lnTo>
                  <a:lnTo>
                    <a:pt x="268" y="0"/>
                  </a:lnTo>
                  <a:lnTo>
                    <a:pt x="268" y="31"/>
                  </a:lnTo>
                  <a:lnTo>
                    <a:pt x="268" y="31"/>
                  </a:lnTo>
                  <a:lnTo>
                    <a:pt x="26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5" name="Freeform 20">
              <a:extLst>
                <a:ext uri="{FF2B5EF4-FFF2-40B4-BE49-F238E27FC236}">
                  <a16:creationId xmlns:a16="http://schemas.microsoft.com/office/drawing/2014/main" id="{9EA211CD-D592-B67F-3F74-74E7F9A2AAA6}"/>
                </a:ext>
              </a:extLst>
            </p:cNvPr>
            <p:cNvSpPr>
              <a:spLocks/>
            </p:cNvSpPr>
            <p:nvPr/>
          </p:nvSpPr>
          <p:spPr bwMode="auto">
            <a:xfrm>
              <a:off x="1712913" y="3495675"/>
              <a:ext cx="425450" cy="47625"/>
            </a:xfrm>
            <a:custGeom>
              <a:avLst/>
              <a:gdLst>
                <a:gd name="T0" fmla="*/ 268 w 268"/>
                <a:gd name="T1" fmla="*/ 30 h 30"/>
                <a:gd name="T2" fmla="*/ 0 w 268"/>
                <a:gd name="T3" fmla="*/ 30 h 30"/>
                <a:gd name="T4" fmla="*/ 0 w 268"/>
                <a:gd name="T5" fmla="*/ 0 h 30"/>
                <a:gd name="T6" fmla="*/ 268 w 268"/>
                <a:gd name="T7" fmla="*/ 0 h 30"/>
                <a:gd name="T8" fmla="*/ 268 w 268"/>
                <a:gd name="T9" fmla="*/ 30 h 30"/>
                <a:gd name="T10" fmla="*/ 268 w 268"/>
                <a:gd name="T11" fmla="*/ 30 h 30"/>
                <a:gd name="T12" fmla="*/ 268 w 26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68" h="30">
                  <a:moveTo>
                    <a:pt x="268" y="30"/>
                  </a:moveTo>
                  <a:lnTo>
                    <a:pt x="0" y="30"/>
                  </a:lnTo>
                  <a:lnTo>
                    <a:pt x="0" y="0"/>
                  </a:lnTo>
                  <a:lnTo>
                    <a:pt x="268" y="0"/>
                  </a:lnTo>
                  <a:lnTo>
                    <a:pt x="268" y="30"/>
                  </a:lnTo>
                  <a:lnTo>
                    <a:pt x="268" y="30"/>
                  </a:lnTo>
                  <a:lnTo>
                    <a:pt x="26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6" name="Freeform 21">
              <a:extLst>
                <a:ext uri="{FF2B5EF4-FFF2-40B4-BE49-F238E27FC236}">
                  <a16:creationId xmlns:a16="http://schemas.microsoft.com/office/drawing/2014/main" id="{E92077C2-5B5C-FB1F-0ADE-5EA39BC2547F}"/>
                </a:ext>
              </a:extLst>
            </p:cNvPr>
            <p:cNvSpPr>
              <a:spLocks/>
            </p:cNvSpPr>
            <p:nvPr/>
          </p:nvSpPr>
          <p:spPr bwMode="auto">
            <a:xfrm>
              <a:off x="1712913" y="3578225"/>
              <a:ext cx="425450" cy="49213"/>
            </a:xfrm>
            <a:custGeom>
              <a:avLst/>
              <a:gdLst>
                <a:gd name="T0" fmla="*/ 268 w 268"/>
                <a:gd name="T1" fmla="*/ 31 h 31"/>
                <a:gd name="T2" fmla="*/ 0 w 268"/>
                <a:gd name="T3" fmla="*/ 31 h 31"/>
                <a:gd name="T4" fmla="*/ 0 w 268"/>
                <a:gd name="T5" fmla="*/ 0 h 31"/>
                <a:gd name="T6" fmla="*/ 268 w 268"/>
                <a:gd name="T7" fmla="*/ 0 h 31"/>
                <a:gd name="T8" fmla="*/ 268 w 268"/>
                <a:gd name="T9" fmla="*/ 31 h 31"/>
                <a:gd name="T10" fmla="*/ 268 w 268"/>
                <a:gd name="T11" fmla="*/ 31 h 31"/>
                <a:gd name="T12" fmla="*/ 268 w 26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68" h="31">
                  <a:moveTo>
                    <a:pt x="268" y="31"/>
                  </a:moveTo>
                  <a:lnTo>
                    <a:pt x="0" y="31"/>
                  </a:lnTo>
                  <a:lnTo>
                    <a:pt x="0" y="0"/>
                  </a:lnTo>
                  <a:lnTo>
                    <a:pt x="268" y="0"/>
                  </a:lnTo>
                  <a:lnTo>
                    <a:pt x="268" y="31"/>
                  </a:lnTo>
                  <a:lnTo>
                    <a:pt x="268" y="31"/>
                  </a:lnTo>
                  <a:lnTo>
                    <a:pt x="26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7" name="Freeform 22">
              <a:extLst>
                <a:ext uri="{FF2B5EF4-FFF2-40B4-BE49-F238E27FC236}">
                  <a16:creationId xmlns:a16="http://schemas.microsoft.com/office/drawing/2014/main" id="{02272FB3-059B-6244-58FD-5F6BF718A2ED}"/>
                </a:ext>
              </a:extLst>
            </p:cNvPr>
            <p:cNvSpPr>
              <a:spLocks/>
            </p:cNvSpPr>
            <p:nvPr/>
          </p:nvSpPr>
          <p:spPr bwMode="auto">
            <a:xfrm>
              <a:off x="1712913" y="3660775"/>
              <a:ext cx="263525" cy="53975"/>
            </a:xfrm>
            <a:custGeom>
              <a:avLst/>
              <a:gdLst>
                <a:gd name="T0" fmla="*/ 166 w 166"/>
                <a:gd name="T1" fmla="*/ 34 h 34"/>
                <a:gd name="T2" fmla="*/ 0 w 166"/>
                <a:gd name="T3" fmla="*/ 34 h 34"/>
                <a:gd name="T4" fmla="*/ 0 w 166"/>
                <a:gd name="T5" fmla="*/ 0 h 34"/>
                <a:gd name="T6" fmla="*/ 166 w 166"/>
                <a:gd name="T7" fmla="*/ 0 h 34"/>
                <a:gd name="T8" fmla="*/ 166 w 166"/>
                <a:gd name="T9" fmla="*/ 34 h 34"/>
                <a:gd name="T10" fmla="*/ 166 w 166"/>
                <a:gd name="T11" fmla="*/ 34 h 34"/>
                <a:gd name="T12" fmla="*/ 166 w 166"/>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66" h="34">
                  <a:moveTo>
                    <a:pt x="166" y="34"/>
                  </a:moveTo>
                  <a:lnTo>
                    <a:pt x="0" y="34"/>
                  </a:lnTo>
                  <a:lnTo>
                    <a:pt x="0" y="0"/>
                  </a:lnTo>
                  <a:lnTo>
                    <a:pt x="166" y="0"/>
                  </a:lnTo>
                  <a:lnTo>
                    <a:pt x="166" y="34"/>
                  </a:lnTo>
                  <a:lnTo>
                    <a:pt x="166" y="34"/>
                  </a:lnTo>
                  <a:lnTo>
                    <a:pt x="16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8" name="Freeform 23">
              <a:extLst>
                <a:ext uri="{FF2B5EF4-FFF2-40B4-BE49-F238E27FC236}">
                  <a16:creationId xmlns:a16="http://schemas.microsoft.com/office/drawing/2014/main" id="{4BB5EBAD-A70A-0A2F-F6E2-E6962418817A}"/>
                </a:ext>
              </a:extLst>
            </p:cNvPr>
            <p:cNvSpPr>
              <a:spLocks/>
            </p:cNvSpPr>
            <p:nvPr/>
          </p:nvSpPr>
          <p:spPr bwMode="auto">
            <a:xfrm>
              <a:off x="1730376" y="3074988"/>
              <a:ext cx="68263" cy="144463"/>
            </a:xfrm>
            <a:custGeom>
              <a:avLst/>
              <a:gdLst>
                <a:gd name="T0" fmla="*/ 18 w 18"/>
                <a:gd name="T1" fmla="*/ 9 h 38"/>
                <a:gd name="T2" fmla="*/ 18 w 18"/>
                <a:gd name="T3" fmla="*/ 29 h 38"/>
                <a:gd name="T4" fmla="*/ 9 w 18"/>
                <a:gd name="T5" fmla="*/ 38 h 38"/>
                <a:gd name="T6" fmla="*/ 0 w 18"/>
                <a:gd name="T7" fmla="*/ 29 h 38"/>
                <a:gd name="T8" fmla="*/ 0 w 18"/>
                <a:gd name="T9" fmla="*/ 9 h 38"/>
                <a:gd name="T10" fmla="*/ 9 w 18"/>
                <a:gd name="T11" fmla="*/ 0 h 38"/>
                <a:gd name="T12" fmla="*/ 15 w 18"/>
                <a:gd name="T13" fmla="*/ 3 h 38"/>
                <a:gd name="T14" fmla="*/ 18 w 18"/>
                <a:gd name="T15" fmla="*/ 9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8">
                  <a:moveTo>
                    <a:pt x="18" y="9"/>
                  </a:moveTo>
                  <a:cubicBezTo>
                    <a:pt x="18" y="29"/>
                    <a:pt x="18" y="29"/>
                    <a:pt x="18" y="29"/>
                  </a:cubicBezTo>
                  <a:cubicBezTo>
                    <a:pt x="18" y="34"/>
                    <a:pt x="14" y="38"/>
                    <a:pt x="9" y="38"/>
                  </a:cubicBezTo>
                  <a:cubicBezTo>
                    <a:pt x="4" y="38"/>
                    <a:pt x="0" y="34"/>
                    <a:pt x="0" y="29"/>
                  </a:cubicBezTo>
                  <a:cubicBezTo>
                    <a:pt x="0" y="9"/>
                    <a:pt x="0" y="9"/>
                    <a:pt x="0" y="9"/>
                  </a:cubicBezTo>
                  <a:cubicBezTo>
                    <a:pt x="0" y="4"/>
                    <a:pt x="4" y="0"/>
                    <a:pt x="9" y="0"/>
                  </a:cubicBezTo>
                  <a:cubicBezTo>
                    <a:pt x="11" y="0"/>
                    <a:pt x="13" y="1"/>
                    <a:pt x="15" y="3"/>
                  </a:cubicBezTo>
                  <a:cubicBezTo>
                    <a:pt x="17" y="5"/>
                    <a:pt x="18" y="7"/>
                    <a:pt x="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24">
              <a:extLst>
                <a:ext uri="{FF2B5EF4-FFF2-40B4-BE49-F238E27FC236}">
                  <a16:creationId xmlns:a16="http://schemas.microsoft.com/office/drawing/2014/main" id="{5DCAB77C-98F3-5DC8-29FE-8CDE526B3F05}"/>
                </a:ext>
              </a:extLst>
            </p:cNvPr>
            <p:cNvSpPr>
              <a:spLocks/>
            </p:cNvSpPr>
            <p:nvPr/>
          </p:nvSpPr>
          <p:spPr bwMode="auto">
            <a:xfrm>
              <a:off x="2070101" y="3074988"/>
              <a:ext cx="68263" cy="144463"/>
            </a:xfrm>
            <a:custGeom>
              <a:avLst/>
              <a:gdLst>
                <a:gd name="T0" fmla="*/ 18 w 18"/>
                <a:gd name="T1" fmla="*/ 9 h 38"/>
                <a:gd name="T2" fmla="*/ 18 w 18"/>
                <a:gd name="T3" fmla="*/ 29 h 38"/>
                <a:gd name="T4" fmla="*/ 9 w 18"/>
                <a:gd name="T5" fmla="*/ 38 h 38"/>
                <a:gd name="T6" fmla="*/ 0 w 18"/>
                <a:gd name="T7" fmla="*/ 29 h 38"/>
                <a:gd name="T8" fmla="*/ 0 w 18"/>
                <a:gd name="T9" fmla="*/ 9 h 38"/>
                <a:gd name="T10" fmla="*/ 9 w 18"/>
                <a:gd name="T11" fmla="*/ 0 h 38"/>
                <a:gd name="T12" fmla="*/ 15 w 18"/>
                <a:gd name="T13" fmla="*/ 3 h 38"/>
                <a:gd name="T14" fmla="*/ 18 w 18"/>
                <a:gd name="T15" fmla="*/ 9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8">
                  <a:moveTo>
                    <a:pt x="18" y="9"/>
                  </a:moveTo>
                  <a:cubicBezTo>
                    <a:pt x="18" y="29"/>
                    <a:pt x="18" y="29"/>
                    <a:pt x="18" y="29"/>
                  </a:cubicBezTo>
                  <a:cubicBezTo>
                    <a:pt x="18" y="34"/>
                    <a:pt x="14" y="38"/>
                    <a:pt x="9" y="38"/>
                  </a:cubicBezTo>
                  <a:cubicBezTo>
                    <a:pt x="4" y="38"/>
                    <a:pt x="0" y="34"/>
                    <a:pt x="0" y="29"/>
                  </a:cubicBezTo>
                  <a:cubicBezTo>
                    <a:pt x="0" y="9"/>
                    <a:pt x="0" y="9"/>
                    <a:pt x="0" y="9"/>
                  </a:cubicBezTo>
                  <a:cubicBezTo>
                    <a:pt x="0" y="4"/>
                    <a:pt x="4" y="0"/>
                    <a:pt x="9" y="0"/>
                  </a:cubicBezTo>
                  <a:cubicBezTo>
                    <a:pt x="12" y="0"/>
                    <a:pt x="14" y="1"/>
                    <a:pt x="15" y="3"/>
                  </a:cubicBezTo>
                  <a:cubicBezTo>
                    <a:pt x="17" y="5"/>
                    <a:pt x="18" y="7"/>
                    <a:pt x="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355519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C56DAF74-C340-4BCC-8A19-8A6BEB213F6C}"/>
              </a:ext>
            </a:extLst>
          </p:cNvPr>
          <p:cNvSpPr>
            <a:spLocks noGrp="1"/>
          </p:cNvSpPr>
          <p:nvPr>
            <p:ph type="title"/>
          </p:nvPr>
        </p:nvSpPr>
        <p:spPr>
          <a:xfrm>
            <a:off x="995364" y="431800"/>
            <a:ext cx="10204704" cy="533400"/>
          </a:xfrm>
        </p:spPr>
        <p:txBody>
          <a:bodyPr/>
          <a:lstStyle/>
          <a:p>
            <a:r>
              <a:rPr lang="en-US"/>
              <a:t>Transition approach and timeline</a:t>
            </a:r>
          </a:p>
        </p:txBody>
      </p:sp>
      <p:sp>
        <p:nvSpPr>
          <p:cNvPr id="45" name="Shape 8">
            <a:extLst>
              <a:ext uri="{FF2B5EF4-FFF2-40B4-BE49-F238E27FC236}">
                <a16:creationId xmlns:a16="http://schemas.microsoft.com/office/drawing/2014/main" id="{EC243F3F-C160-4503-8C2C-8026343D86A0}"/>
              </a:ext>
            </a:extLst>
          </p:cNvPr>
          <p:cNvSpPr txBox="1">
            <a:spLocks/>
          </p:cNvSpPr>
          <p:nvPr/>
        </p:nvSpPr>
        <p:spPr>
          <a:xfrm>
            <a:off x="11365137" y="6356824"/>
            <a:ext cx="141064" cy="153888"/>
          </a:xfrm>
          <a:prstGeom prst="rect">
            <a:avLst/>
          </a:prstGeom>
        </p:spPr>
        <p:txBody>
          <a:bodyPr wrap="none" lIns="0" tIns="0" rIns="0" bIns="0" anchor="b" anchorCtr="0">
            <a:spAutoFit/>
          </a:bodyPr>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00" noProof="0">
                <a:solidFill>
                  <a:schemeClr val="accent4"/>
                </a:solidFill>
                <a:latin typeface="+mn-lt"/>
                <a:ea typeface="Arial"/>
                <a:cs typeface="Arial" panose="020B0604020202020204" pitchFamily="34" charset="0"/>
              </a:rPr>
              <a:t>04</a:t>
            </a:r>
            <a:endParaRPr lang="en-US" sz="1000" noProof="0">
              <a:solidFill>
                <a:schemeClr val="accent1"/>
              </a:solidFill>
              <a:latin typeface="+mn-lt"/>
              <a:ea typeface="Arial"/>
              <a:cs typeface="Arial" panose="020B0604020202020204" pitchFamily="34" charset="0"/>
            </a:endParaRPr>
          </a:p>
        </p:txBody>
      </p:sp>
      <p:graphicFrame>
        <p:nvGraphicFramePr>
          <p:cNvPr id="107" name="Table 106">
            <a:extLst>
              <a:ext uri="{FF2B5EF4-FFF2-40B4-BE49-F238E27FC236}">
                <a16:creationId xmlns:a16="http://schemas.microsoft.com/office/drawing/2014/main" id="{722B9B49-73C1-4693-821D-AF686095AA62}"/>
              </a:ext>
            </a:extLst>
          </p:cNvPr>
          <p:cNvGraphicFramePr>
            <a:graphicFrameLocks noGrp="1"/>
          </p:cNvGraphicFramePr>
          <p:nvPr>
            <p:extLst>
              <p:ext uri="{D42A27DB-BD31-4B8C-83A1-F6EECF244321}">
                <p14:modId xmlns:p14="http://schemas.microsoft.com/office/powerpoint/2010/main" val="2531751854"/>
              </p:ext>
            </p:extLst>
          </p:nvPr>
        </p:nvGraphicFramePr>
        <p:xfrm>
          <a:off x="989545" y="1938088"/>
          <a:ext cx="10204451" cy="2922016"/>
        </p:xfrm>
        <a:graphic>
          <a:graphicData uri="http://schemas.openxmlformats.org/drawingml/2006/table">
            <a:tbl>
              <a:tblPr firstRow="1" bandRow="1">
                <a:tableStyleId>{5940675A-B579-460E-94D1-54222C63F5DA}</a:tableStyleId>
              </a:tblPr>
              <a:tblGrid>
                <a:gridCol w="409097">
                  <a:extLst>
                    <a:ext uri="{9D8B030D-6E8A-4147-A177-3AD203B41FA5}">
                      <a16:colId xmlns:a16="http://schemas.microsoft.com/office/drawing/2014/main" val="20000"/>
                    </a:ext>
                  </a:extLst>
                </a:gridCol>
                <a:gridCol w="1886114">
                  <a:extLst>
                    <a:ext uri="{9D8B030D-6E8A-4147-A177-3AD203B41FA5}">
                      <a16:colId xmlns:a16="http://schemas.microsoft.com/office/drawing/2014/main" val="20001"/>
                    </a:ext>
                  </a:extLst>
                </a:gridCol>
                <a:gridCol w="1861511">
                  <a:extLst>
                    <a:ext uri="{9D8B030D-6E8A-4147-A177-3AD203B41FA5}">
                      <a16:colId xmlns:a16="http://schemas.microsoft.com/office/drawing/2014/main" val="20002"/>
                    </a:ext>
                  </a:extLst>
                </a:gridCol>
                <a:gridCol w="2010084">
                  <a:extLst>
                    <a:ext uri="{9D8B030D-6E8A-4147-A177-3AD203B41FA5}">
                      <a16:colId xmlns:a16="http://schemas.microsoft.com/office/drawing/2014/main" val="20003"/>
                    </a:ext>
                  </a:extLst>
                </a:gridCol>
                <a:gridCol w="1966385">
                  <a:extLst>
                    <a:ext uri="{9D8B030D-6E8A-4147-A177-3AD203B41FA5}">
                      <a16:colId xmlns:a16="http://schemas.microsoft.com/office/drawing/2014/main" val="20004"/>
                    </a:ext>
                  </a:extLst>
                </a:gridCol>
                <a:gridCol w="2071260">
                  <a:extLst>
                    <a:ext uri="{9D8B030D-6E8A-4147-A177-3AD203B41FA5}">
                      <a16:colId xmlns:a16="http://schemas.microsoft.com/office/drawing/2014/main" val="20006"/>
                    </a:ext>
                  </a:extLst>
                </a:gridCol>
              </a:tblGrid>
              <a:tr h="866983">
                <a:tc>
                  <a:txBody>
                    <a:bodyPr/>
                    <a:lstStyle/>
                    <a:p>
                      <a:pPr algn="ctr">
                        <a:lnSpc>
                          <a:spcPct val="100000"/>
                        </a:lnSpc>
                        <a:spcAft>
                          <a:spcPts val="400"/>
                        </a:spcAft>
                      </a:pPr>
                      <a:r>
                        <a:rPr lang="en-US" sz="900" b="1">
                          <a:solidFill>
                            <a:schemeClr val="bg1"/>
                          </a:solidFill>
                          <a:latin typeface="Arial" panose="020B0604020202020204" pitchFamily="34" charset="0"/>
                          <a:cs typeface="Arial" panose="020B0604020202020204" pitchFamily="34" charset="0"/>
                        </a:rPr>
                        <a:t>Key</a:t>
                      </a:r>
                      <a:r>
                        <a:rPr lang="en-US" sz="900" b="1" baseline="0">
                          <a:solidFill>
                            <a:schemeClr val="bg1"/>
                          </a:solidFill>
                          <a:latin typeface="Arial" panose="020B0604020202020204" pitchFamily="34" charset="0"/>
                          <a:cs typeface="Arial" panose="020B0604020202020204" pitchFamily="34" charset="0"/>
                        </a:rPr>
                        <a:t> activities</a:t>
                      </a:r>
                      <a:endParaRPr lang="en-US" sz="900" b="1">
                        <a:solidFill>
                          <a:schemeClr val="bg1"/>
                        </a:solidFill>
                        <a:latin typeface="Arial" panose="020B0604020202020204" pitchFamily="34" charset="0"/>
                        <a:cs typeface="Arial" panose="020B0604020202020204" pitchFamily="34" charset="0"/>
                      </a:endParaRPr>
                    </a:p>
                  </a:txBody>
                  <a:tcPr marL="54864" marR="54864" marT="54864" marB="54864" vert="vert27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baseline="0">
                          <a:solidFill>
                            <a:schemeClr val="tx1"/>
                          </a:solidFill>
                          <a:latin typeface="Arial" panose="020B0604020202020204" pitchFamily="34" charset="0"/>
                          <a:cs typeface="Arial" panose="020B0604020202020204" pitchFamily="34" charset="0"/>
                        </a:rPr>
                        <a:t>Planning and logistics</a:t>
                      </a:r>
                    </a:p>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baseline="0">
                          <a:solidFill>
                            <a:srgbClr val="7213EA"/>
                          </a:solidFill>
                          <a:latin typeface="Arial" panose="020B0604020202020204" pitchFamily="34" charset="0"/>
                          <a:cs typeface="Arial" panose="020B0604020202020204" pitchFamily="34" charset="0"/>
                        </a:rPr>
                        <a:t>Initiate onboarding and access requests</a:t>
                      </a:r>
                    </a:p>
                    <a:p>
                      <a:pPr marL="118872" indent="-118872">
                        <a:lnSpc>
                          <a:spcPct val="100000"/>
                        </a:lnSpc>
                        <a:spcBef>
                          <a:spcPts val="0"/>
                        </a:spcBef>
                        <a:spcAft>
                          <a:spcPts val="400"/>
                        </a:spcAft>
                        <a:buClr>
                          <a:schemeClr val="tx2"/>
                        </a:buClr>
                        <a:buFont typeface="Arial" panose="020B0604020202020204" pitchFamily="34" charset="0"/>
                        <a:buChar char="•"/>
                      </a:pPr>
                      <a:r>
                        <a:rPr lang="en-US" sz="900">
                          <a:solidFill>
                            <a:srgbClr val="7213EA"/>
                          </a:solidFill>
                          <a:latin typeface="Arial" panose="020B0604020202020204" pitchFamily="34" charset="0"/>
                          <a:cs typeface="Arial" panose="020B0604020202020204" pitchFamily="34" charset="0"/>
                        </a:rPr>
                        <a:t>Initial</a:t>
                      </a:r>
                      <a:r>
                        <a:rPr lang="en-US" sz="900" baseline="0">
                          <a:solidFill>
                            <a:srgbClr val="7213EA"/>
                          </a:solidFill>
                          <a:latin typeface="Arial" panose="020B0604020202020204" pitchFamily="34" charset="0"/>
                          <a:cs typeface="Arial" panose="020B0604020202020204" pitchFamily="34" charset="0"/>
                        </a:rPr>
                        <a:t> process working session</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Gather existing documentation</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Identify key stakeholders</a:t>
                      </a:r>
                    </a:p>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baseline="0">
                          <a:solidFill>
                            <a:srgbClr val="7213EA"/>
                          </a:solidFill>
                          <a:latin typeface="Arial" panose="020B0604020202020204" pitchFamily="34" charset="0"/>
                          <a:cs typeface="Arial" panose="020B0604020202020204" pitchFamily="34" charset="0"/>
                        </a:rPr>
                        <a:t>Stakeholder introductions</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Document escalation and support model</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Communications planning</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Define reporting requirements</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Access to in-scope systems and folders provided</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Detailed walkthrough of certification processes, SOP’s, and tools</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Documentation reviews</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Understand current reporting, audit support, and current findings</a:t>
                      </a:r>
                    </a:p>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baseline="0">
                          <a:solidFill>
                            <a:srgbClr val="7213EA"/>
                          </a:solidFill>
                          <a:latin typeface="Arial" panose="020B0604020202020204" pitchFamily="34" charset="0"/>
                          <a:cs typeface="Arial" panose="020B0604020202020204" pitchFamily="34" charset="0"/>
                        </a:rPr>
                        <a:t>Begin documenting Run Books</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Assess automation opportunities (e.g., Excel)</a:t>
                      </a:r>
                    </a:p>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a:solidFill>
                            <a:srgbClr val="7213EA"/>
                          </a:solidFill>
                          <a:latin typeface="Arial" panose="020B0604020202020204" pitchFamily="34" charset="0"/>
                          <a:cs typeface="Arial" panose="020B0604020202020204" pitchFamily="34" charset="0"/>
                        </a:rPr>
                        <a:t>Participate in support activities</a:t>
                      </a:r>
                      <a:r>
                        <a:rPr lang="en-US" sz="900" baseline="0">
                          <a:solidFill>
                            <a:srgbClr val="7213EA"/>
                          </a:solidFill>
                          <a:latin typeface="Arial" panose="020B0604020202020204" pitchFamily="34" charset="0"/>
                          <a:cs typeface="Arial" panose="020B0604020202020204" pitchFamily="34" charset="0"/>
                        </a:rPr>
                        <a:t> in “shadow” mode</a:t>
                      </a:r>
                    </a:p>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baseline="0">
                          <a:solidFill>
                            <a:schemeClr val="tx1"/>
                          </a:solidFill>
                          <a:latin typeface="Arial" panose="020B0604020202020204" pitchFamily="34" charset="0"/>
                          <a:cs typeface="Arial" panose="020B0604020202020204" pitchFamily="34" charset="0"/>
                        </a:rPr>
                        <a:t>Draft reporting template(s) and agree cadence</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a:solidFill>
                            <a:srgbClr val="7213EA"/>
                          </a:solidFill>
                          <a:latin typeface="Arial" panose="020B0604020202020204" pitchFamily="34" charset="0"/>
                          <a:cs typeface="Arial" panose="020B0604020202020204" pitchFamily="34" charset="0"/>
                        </a:rPr>
                        <a:t>Primary</a:t>
                      </a:r>
                      <a:r>
                        <a:rPr lang="en-US" sz="900" baseline="0">
                          <a:solidFill>
                            <a:srgbClr val="7213EA"/>
                          </a:solidFill>
                          <a:latin typeface="Arial" panose="020B0604020202020204" pitchFamily="34" charset="0"/>
                          <a:cs typeface="Arial" panose="020B0604020202020204" pitchFamily="34" charset="0"/>
                        </a:rPr>
                        <a:t> certification support role </a:t>
                      </a:r>
                    </a:p>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baseline="0">
                          <a:solidFill>
                            <a:srgbClr val="7213EA"/>
                          </a:solidFill>
                          <a:latin typeface="Arial" panose="020B0604020202020204" pitchFamily="34" charset="0"/>
                          <a:cs typeface="Arial" panose="020B0604020202020204" pitchFamily="34" charset="0"/>
                        </a:rPr>
                        <a:t>Directly access systems and tools</a:t>
                      </a:r>
                      <a:endParaRPr lang="en-US" sz="900">
                        <a:solidFill>
                          <a:srgbClr val="7213EA"/>
                        </a:solidFill>
                        <a:latin typeface="Arial" panose="020B0604020202020204" pitchFamily="34" charset="0"/>
                        <a:cs typeface="Arial" panose="020B0604020202020204" pitchFamily="34" charset="0"/>
                      </a:endParaRP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Cigna reviews all certification activities in “shadow” mode</a:t>
                      </a:r>
                    </a:p>
                    <a:p>
                      <a:pPr marL="118872" indent="-118872">
                        <a:lnSpc>
                          <a:spcPct val="100000"/>
                        </a:lnSpc>
                        <a:spcBef>
                          <a:spcPts val="0"/>
                        </a:spcBef>
                        <a:spcAft>
                          <a:spcPts val="400"/>
                        </a:spcAft>
                        <a:buClr>
                          <a:schemeClr val="tx2"/>
                        </a:buClr>
                        <a:buFont typeface="Arial" panose="020B0604020202020204" pitchFamily="34" charset="0"/>
                        <a:buChar char="•"/>
                      </a:pPr>
                      <a:endParaRPr lang="en-US" sz="900" baseline="0">
                        <a:solidFill>
                          <a:srgbClr val="00338D"/>
                        </a:solidFill>
                        <a:latin typeface="Arial" panose="020B0604020202020204" pitchFamily="34" charset="0"/>
                        <a:cs typeface="Arial" panose="020B0604020202020204" pitchFamily="34" charset="0"/>
                      </a:endParaRP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Client review of completed Run Book and communication plans</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Review of completed readiness checklist</a:t>
                      </a:r>
                    </a:p>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baseline="0">
                          <a:solidFill>
                            <a:schemeClr val="tx1"/>
                          </a:solidFill>
                          <a:latin typeface="Arial" panose="020B0604020202020204" pitchFamily="34" charset="0"/>
                          <a:cs typeface="Arial" panose="020B0604020202020204" pitchFamily="34" charset="0"/>
                        </a:rPr>
                        <a:t>Confirm Service Level Objectives, cadence, and any new compliance requirements</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9763">
                <a:tc>
                  <a:txBody>
                    <a:bodyPr/>
                    <a:lstStyle/>
                    <a:p>
                      <a:pPr algn="ctr">
                        <a:lnSpc>
                          <a:spcPct val="100000"/>
                        </a:lnSpc>
                        <a:spcAft>
                          <a:spcPts val="400"/>
                        </a:spcAft>
                      </a:pPr>
                      <a:r>
                        <a:rPr lang="en-US" sz="900" b="1">
                          <a:solidFill>
                            <a:schemeClr val="bg1"/>
                          </a:solidFill>
                          <a:latin typeface="Arial" panose="020B0604020202020204" pitchFamily="34" charset="0"/>
                          <a:cs typeface="Arial" panose="020B0604020202020204" pitchFamily="34" charset="0"/>
                        </a:rPr>
                        <a:t>Outputs</a:t>
                      </a:r>
                    </a:p>
                  </a:txBody>
                  <a:tcPr marL="54864" marR="54864" marT="54864" marB="54864" vert="vert27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118872" indent="-118872">
                        <a:lnSpc>
                          <a:spcPct val="100000"/>
                        </a:lnSpc>
                        <a:spcBef>
                          <a:spcPts val="0"/>
                        </a:spcBef>
                        <a:spcAft>
                          <a:spcPts val="400"/>
                        </a:spcAft>
                        <a:buClr>
                          <a:schemeClr val="tx2"/>
                        </a:buClr>
                        <a:buFont typeface="Arial" panose="020B0604020202020204" pitchFamily="34" charset="0"/>
                        <a:buChar char="•"/>
                      </a:pPr>
                      <a:r>
                        <a:rPr lang="en-US" sz="900">
                          <a:solidFill>
                            <a:schemeClr val="tx1"/>
                          </a:solidFill>
                          <a:latin typeface="Arial" panose="020B0604020202020204" pitchFamily="34" charset="0"/>
                          <a:cs typeface="Arial" panose="020B0604020202020204" pitchFamily="34" charset="0"/>
                        </a:rPr>
                        <a:t>Transition</a:t>
                      </a:r>
                      <a:r>
                        <a:rPr lang="en-US" sz="900" baseline="0">
                          <a:solidFill>
                            <a:schemeClr val="tx1"/>
                          </a:solidFill>
                          <a:latin typeface="Arial" panose="020B0604020202020204" pitchFamily="34" charset="0"/>
                          <a:cs typeface="Arial" panose="020B0604020202020204" pitchFamily="34" charset="0"/>
                        </a:rPr>
                        <a:t> plan</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Readiness checklist</a:t>
                      </a:r>
                    </a:p>
                    <a:p>
                      <a:pPr marL="118872" marR="0" lvl="0" indent="-118872" algn="l" defTabSz="914400" rtl="0" eaLnBrk="1" fontAlgn="auto" latinLnBrk="0" hangingPunct="1">
                        <a:lnSpc>
                          <a:spcPct val="100000"/>
                        </a:lnSpc>
                        <a:spcBef>
                          <a:spcPts val="0"/>
                        </a:spcBef>
                        <a:spcAft>
                          <a:spcPts val="400"/>
                        </a:spcAft>
                        <a:buClr>
                          <a:schemeClr val="tx2"/>
                        </a:buClr>
                        <a:buSzTx/>
                        <a:buFont typeface="Arial" panose="020B0604020202020204" pitchFamily="34" charset="0"/>
                        <a:buChar char="•"/>
                        <a:tabLst/>
                        <a:defRPr/>
                      </a:pPr>
                      <a:r>
                        <a:rPr lang="en-US" sz="900" baseline="0">
                          <a:solidFill>
                            <a:srgbClr val="7213EA"/>
                          </a:solidFill>
                          <a:latin typeface="Arial" panose="020B0604020202020204" pitchFamily="34" charset="0"/>
                          <a:cs typeface="Arial" panose="020B0604020202020204" pitchFamily="34" charset="0"/>
                        </a:rPr>
                        <a:t>Draft communication plan</a:t>
                      </a:r>
                      <a:endParaRPr lang="en-US" sz="900">
                        <a:solidFill>
                          <a:srgbClr val="7213EA"/>
                        </a:solidFill>
                        <a:latin typeface="Arial" panose="020B0604020202020204" pitchFamily="34" charset="0"/>
                        <a:cs typeface="Arial" panose="020B0604020202020204" pitchFamily="34" charset="0"/>
                      </a:endParaRP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8872" indent="-118872">
                        <a:lnSpc>
                          <a:spcPct val="100000"/>
                        </a:lnSpc>
                        <a:spcBef>
                          <a:spcPts val="0"/>
                        </a:spcBef>
                        <a:spcAft>
                          <a:spcPts val="400"/>
                        </a:spcAft>
                        <a:buClr>
                          <a:schemeClr val="tx2"/>
                        </a:buClr>
                        <a:buFont typeface="Arial" panose="020B0604020202020204" pitchFamily="34" charset="0"/>
                        <a:buChar char="•"/>
                      </a:pPr>
                      <a:r>
                        <a:rPr lang="en-US" sz="900">
                          <a:solidFill>
                            <a:srgbClr val="7213EA"/>
                          </a:solidFill>
                          <a:latin typeface="Arial" panose="020B0604020202020204" pitchFamily="34" charset="0"/>
                          <a:cs typeface="Arial" panose="020B0604020202020204" pitchFamily="34" charset="0"/>
                        </a:rPr>
                        <a:t>Draft Run Book</a:t>
                      </a:r>
                      <a:endParaRPr lang="en-US" sz="900" baseline="0">
                        <a:solidFill>
                          <a:srgbClr val="7213EA"/>
                        </a:solidFill>
                        <a:latin typeface="Arial" panose="020B0604020202020204" pitchFamily="34" charset="0"/>
                        <a:cs typeface="Arial" panose="020B0604020202020204" pitchFamily="34" charset="0"/>
                      </a:endParaRP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RACI</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Swim-lanes consolidated into Run Book</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rgbClr val="7213EA"/>
                          </a:solidFill>
                          <a:latin typeface="Arial" panose="020B0604020202020204" pitchFamily="34" charset="0"/>
                          <a:cs typeface="Arial" panose="020B0604020202020204" pitchFamily="34" charset="0"/>
                        </a:rPr>
                        <a:t>Draft report template(s)</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8872" indent="-118872">
                        <a:lnSpc>
                          <a:spcPct val="100000"/>
                        </a:lnSpc>
                        <a:spcBef>
                          <a:spcPts val="0"/>
                        </a:spcBef>
                        <a:spcAft>
                          <a:spcPts val="400"/>
                        </a:spcAft>
                        <a:buClr>
                          <a:schemeClr val="tx2"/>
                        </a:buClr>
                        <a:buFont typeface="Arial" panose="020B0604020202020204" pitchFamily="34" charset="0"/>
                        <a:buChar char="•"/>
                      </a:pPr>
                      <a:r>
                        <a:rPr lang="en-US" sz="900">
                          <a:solidFill>
                            <a:schemeClr val="tx1"/>
                          </a:solidFill>
                          <a:latin typeface="Arial" panose="020B0604020202020204" pitchFamily="34" charset="0"/>
                          <a:cs typeface="Arial" panose="020B0604020202020204" pitchFamily="34" charset="0"/>
                        </a:rPr>
                        <a:t>Updated</a:t>
                      </a:r>
                      <a:r>
                        <a:rPr lang="en-US" sz="900" baseline="0">
                          <a:solidFill>
                            <a:schemeClr val="tx1"/>
                          </a:solidFill>
                          <a:latin typeface="Arial" panose="020B0604020202020204" pitchFamily="34" charset="0"/>
                          <a:cs typeface="Arial" panose="020B0604020202020204" pitchFamily="34" charset="0"/>
                        </a:rPr>
                        <a:t> Run Book</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Updated communication plan</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Recommend and prioritize potential automation improvements </a:t>
                      </a:r>
                      <a:endParaRPr lang="en-US" sz="900">
                        <a:solidFill>
                          <a:schemeClr val="tx1"/>
                        </a:solidFill>
                        <a:latin typeface="Arial" panose="020B0604020202020204" pitchFamily="34" charset="0"/>
                        <a:cs typeface="Arial" panose="020B0604020202020204" pitchFamily="34" charset="0"/>
                      </a:endParaRP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8872" indent="-118872">
                        <a:lnSpc>
                          <a:spcPct val="100000"/>
                        </a:lnSpc>
                        <a:spcBef>
                          <a:spcPts val="0"/>
                        </a:spcBef>
                        <a:spcAft>
                          <a:spcPts val="400"/>
                        </a:spcAft>
                        <a:buClr>
                          <a:schemeClr val="tx2"/>
                        </a:buClr>
                        <a:buFont typeface="Arial" panose="020B0604020202020204" pitchFamily="34" charset="0"/>
                        <a:buChar char="•"/>
                      </a:pPr>
                      <a:r>
                        <a:rPr lang="en-US" sz="900">
                          <a:solidFill>
                            <a:schemeClr val="tx1"/>
                          </a:solidFill>
                          <a:latin typeface="Arial" panose="020B0604020202020204" pitchFamily="34" charset="0"/>
                          <a:cs typeface="Arial" panose="020B0604020202020204" pitchFamily="34" charset="0"/>
                        </a:rPr>
                        <a:t>Approved Run Book</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Approved communication plan</a:t>
                      </a:r>
                    </a:p>
                    <a:p>
                      <a:pPr marL="118872" indent="-118872">
                        <a:lnSpc>
                          <a:spcPct val="100000"/>
                        </a:lnSpc>
                        <a:spcBef>
                          <a:spcPts val="0"/>
                        </a:spcBef>
                        <a:spcAft>
                          <a:spcPts val="400"/>
                        </a:spcAft>
                        <a:buClr>
                          <a:schemeClr val="tx2"/>
                        </a:buClr>
                        <a:buFont typeface="Arial" panose="020B0604020202020204" pitchFamily="34" charset="0"/>
                        <a:buChar char="•"/>
                      </a:pPr>
                      <a:r>
                        <a:rPr lang="en-US" sz="900" baseline="0">
                          <a:solidFill>
                            <a:schemeClr val="tx1"/>
                          </a:solidFill>
                          <a:latin typeface="Arial" panose="020B0604020202020204" pitchFamily="34" charset="0"/>
                          <a:cs typeface="Arial" panose="020B0604020202020204" pitchFamily="34" charset="0"/>
                        </a:rPr>
                        <a:t>Completed readiness checklist</a:t>
                      </a:r>
                      <a:endParaRPr lang="en-US" sz="900">
                        <a:solidFill>
                          <a:schemeClr val="tx1"/>
                        </a:solidFill>
                        <a:latin typeface="Arial" panose="020B0604020202020204" pitchFamily="34" charset="0"/>
                        <a:cs typeface="Arial" panose="020B0604020202020204" pitchFamily="34" charset="0"/>
                      </a:endParaRP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02" name="Freeform 7">
            <a:extLst>
              <a:ext uri="{FF2B5EF4-FFF2-40B4-BE49-F238E27FC236}">
                <a16:creationId xmlns:a16="http://schemas.microsoft.com/office/drawing/2014/main" id="{EF49C490-7D45-4CFE-9C0F-C6F21614CCCF}"/>
              </a:ext>
            </a:extLst>
          </p:cNvPr>
          <p:cNvSpPr/>
          <p:nvPr/>
        </p:nvSpPr>
        <p:spPr>
          <a:xfrm>
            <a:off x="989545" y="1330125"/>
            <a:ext cx="2014053" cy="521208"/>
          </a:xfrm>
          <a:custGeom>
            <a:avLst/>
            <a:gdLst>
              <a:gd name="connsiteX0" fmla="*/ 0 w 2069853"/>
              <a:gd name="connsiteY0" fmla="*/ 0 h 615682"/>
              <a:gd name="connsiteX1" fmla="*/ 1762012 w 2069853"/>
              <a:gd name="connsiteY1" fmla="*/ 0 h 615682"/>
              <a:gd name="connsiteX2" fmla="*/ 2069853 w 2069853"/>
              <a:gd name="connsiteY2" fmla="*/ 307841 h 615682"/>
              <a:gd name="connsiteX3" fmla="*/ 1762012 w 2069853"/>
              <a:gd name="connsiteY3" fmla="*/ 615682 h 615682"/>
              <a:gd name="connsiteX4" fmla="*/ 0 w 2069853"/>
              <a:gd name="connsiteY4" fmla="*/ 615682 h 615682"/>
              <a:gd name="connsiteX5" fmla="*/ 307841 w 2069853"/>
              <a:gd name="connsiteY5" fmla="*/ 307841 h 615682"/>
              <a:gd name="connsiteX6" fmla="*/ 0 w 2069853"/>
              <a:gd name="connsiteY6" fmla="*/ 0 h 61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9853" h="615682">
                <a:moveTo>
                  <a:pt x="0" y="0"/>
                </a:moveTo>
                <a:lnTo>
                  <a:pt x="1762012" y="0"/>
                </a:lnTo>
                <a:lnTo>
                  <a:pt x="2069853" y="307841"/>
                </a:lnTo>
                <a:lnTo>
                  <a:pt x="1762012" y="615682"/>
                </a:lnTo>
                <a:lnTo>
                  <a:pt x="0" y="615682"/>
                </a:lnTo>
                <a:lnTo>
                  <a:pt x="307841" y="307841"/>
                </a:lnTo>
                <a:lnTo>
                  <a:pt x="0" y="0"/>
                </a:lnTo>
                <a:close/>
              </a:path>
            </a:pathLst>
          </a:custGeom>
          <a:solidFill>
            <a:srgbClr val="00338D"/>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55847" tIns="16002" rIns="323843" bIns="16002" numCol="1" spcCol="1270" anchor="ctr" anchorCtr="0">
            <a:noAutofit/>
          </a:bodyPr>
          <a:lstStyle/>
          <a:p>
            <a:pPr lvl="0" algn="ctr" defTabSz="533400">
              <a:spcBef>
                <a:spcPct val="0"/>
              </a:spcBef>
              <a:spcAft>
                <a:spcPts val="0"/>
              </a:spcAft>
            </a:pPr>
            <a:r>
              <a:rPr lang="en-US" sz="900" b="1" kern="1200">
                <a:latin typeface="Arial" panose="020B0604020202020204" pitchFamily="34" charset="0"/>
                <a:cs typeface="Arial" panose="020B0604020202020204" pitchFamily="34" charset="0"/>
              </a:rPr>
              <a:t>Planning Activities</a:t>
            </a:r>
          </a:p>
          <a:p>
            <a:pPr lvl="0" algn="ctr" defTabSz="533400">
              <a:spcBef>
                <a:spcPct val="0"/>
              </a:spcBef>
              <a:spcAft>
                <a:spcPts val="0"/>
              </a:spcAft>
            </a:pPr>
            <a:r>
              <a:rPr lang="en-US" sz="900" b="1" kern="1200">
                <a:latin typeface="Arial" panose="020B0604020202020204" pitchFamily="34" charset="0"/>
                <a:cs typeface="Arial" panose="020B0604020202020204" pitchFamily="34" charset="0"/>
              </a:rPr>
              <a:t>(1</a:t>
            </a:r>
            <a:r>
              <a:rPr lang="en-US" sz="900" b="1" kern="1200" baseline="30000">
                <a:latin typeface="Arial" panose="020B0604020202020204" pitchFamily="34" charset="0"/>
                <a:cs typeface="Arial" panose="020B0604020202020204" pitchFamily="34" charset="0"/>
              </a:rPr>
              <a:t>st</a:t>
            </a:r>
            <a:r>
              <a:rPr lang="en-US" sz="900" b="1" kern="1200">
                <a:latin typeface="Arial" panose="020B0604020202020204" pitchFamily="34" charset="0"/>
                <a:cs typeface="Arial" panose="020B0604020202020204" pitchFamily="34" charset="0"/>
              </a:rPr>
              <a:t> Week)</a:t>
            </a:r>
          </a:p>
        </p:txBody>
      </p:sp>
      <p:sp>
        <p:nvSpPr>
          <p:cNvPr id="103" name="Freeform 8">
            <a:extLst>
              <a:ext uri="{FF2B5EF4-FFF2-40B4-BE49-F238E27FC236}">
                <a16:creationId xmlns:a16="http://schemas.microsoft.com/office/drawing/2014/main" id="{74571FC2-F9F7-4F02-BF27-20D7FC383B93}"/>
              </a:ext>
            </a:extLst>
          </p:cNvPr>
          <p:cNvSpPr/>
          <p:nvPr/>
        </p:nvSpPr>
        <p:spPr>
          <a:xfrm>
            <a:off x="2730783" y="1330125"/>
            <a:ext cx="2211176" cy="521208"/>
          </a:xfrm>
          <a:custGeom>
            <a:avLst/>
            <a:gdLst>
              <a:gd name="connsiteX0" fmla="*/ 0 w 2069853"/>
              <a:gd name="connsiteY0" fmla="*/ 0 h 615682"/>
              <a:gd name="connsiteX1" fmla="*/ 1762012 w 2069853"/>
              <a:gd name="connsiteY1" fmla="*/ 0 h 615682"/>
              <a:gd name="connsiteX2" fmla="*/ 2069853 w 2069853"/>
              <a:gd name="connsiteY2" fmla="*/ 307841 h 615682"/>
              <a:gd name="connsiteX3" fmla="*/ 1762012 w 2069853"/>
              <a:gd name="connsiteY3" fmla="*/ 615682 h 615682"/>
              <a:gd name="connsiteX4" fmla="*/ 0 w 2069853"/>
              <a:gd name="connsiteY4" fmla="*/ 615682 h 615682"/>
              <a:gd name="connsiteX5" fmla="*/ 307841 w 2069853"/>
              <a:gd name="connsiteY5" fmla="*/ 307841 h 615682"/>
              <a:gd name="connsiteX6" fmla="*/ 0 w 2069853"/>
              <a:gd name="connsiteY6" fmla="*/ 0 h 61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9853" h="615682">
                <a:moveTo>
                  <a:pt x="0" y="0"/>
                </a:moveTo>
                <a:lnTo>
                  <a:pt x="1762012" y="0"/>
                </a:lnTo>
                <a:lnTo>
                  <a:pt x="2069853" y="307841"/>
                </a:lnTo>
                <a:lnTo>
                  <a:pt x="1762012" y="615682"/>
                </a:lnTo>
                <a:lnTo>
                  <a:pt x="0" y="615682"/>
                </a:lnTo>
                <a:lnTo>
                  <a:pt x="307841" y="307841"/>
                </a:lnTo>
                <a:lnTo>
                  <a:pt x="0" y="0"/>
                </a:lnTo>
                <a:close/>
              </a:path>
            </a:pathLst>
          </a:custGeom>
          <a:solidFill>
            <a:srgbClr val="1E49E2"/>
          </a:solidFill>
          <a:ln>
            <a:noFill/>
          </a:ln>
        </p:spPr>
        <p:style>
          <a:lnRef idx="2">
            <a:schemeClr val="lt1">
              <a:hueOff val="0"/>
              <a:satOff val="0"/>
              <a:lumOff val="0"/>
              <a:alphaOff val="0"/>
            </a:schemeClr>
          </a:lnRef>
          <a:fillRef idx="1">
            <a:schemeClr val="accent2">
              <a:hueOff val="-1256363"/>
              <a:satOff val="10595"/>
              <a:lumOff val="1618"/>
              <a:alphaOff val="0"/>
            </a:schemeClr>
          </a:fillRef>
          <a:effectRef idx="0">
            <a:schemeClr val="accent2">
              <a:hueOff val="-1256363"/>
              <a:satOff val="10595"/>
              <a:lumOff val="1618"/>
              <a:alphaOff val="0"/>
            </a:schemeClr>
          </a:effectRef>
          <a:fontRef idx="minor">
            <a:schemeClr val="lt1"/>
          </a:fontRef>
        </p:style>
        <p:txBody>
          <a:bodyPr spcFirstLastPara="0" vert="horz" wrap="square" lIns="355847" tIns="16002" rIns="323843" bIns="16002" numCol="1" spcCol="1270" anchor="ctr" anchorCtr="0">
            <a:noAutofit/>
          </a:bodyPr>
          <a:lstStyle/>
          <a:p>
            <a:pPr lvl="0" algn="ctr" defTabSz="533400">
              <a:spcBef>
                <a:spcPct val="0"/>
              </a:spcBef>
              <a:spcAft>
                <a:spcPts val="0"/>
              </a:spcAft>
            </a:pPr>
            <a:r>
              <a:rPr lang="en-US" sz="900" b="1" kern="1200">
                <a:latin typeface="Arial" panose="020B0604020202020204" pitchFamily="34" charset="0"/>
                <a:cs typeface="Arial" panose="020B0604020202020204" pitchFamily="34" charset="0"/>
              </a:rPr>
              <a:t>Knowledge Transfer Activities</a:t>
            </a:r>
          </a:p>
          <a:p>
            <a:pPr lvl="0" algn="ctr" defTabSz="533400">
              <a:spcBef>
                <a:spcPct val="0"/>
              </a:spcBef>
              <a:spcAft>
                <a:spcPts val="0"/>
              </a:spcAft>
            </a:pPr>
            <a:r>
              <a:rPr lang="en-US" sz="900" b="1" kern="1200">
                <a:latin typeface="Arial" panose="020B0604020202020204" pitchFamily="34" charset="0"/>
                <a:cs typeface="Arial" panose="020B0604020202020204" pitchFamily="34" charset="0"/>
              </a:rPr>
              <a:t>(</a:t>
            </a:r>
            <a:r>
              <a:rPr lang="en-US" sz="900" b="1">
                <a:latin typeface="Arial" panose="020B0604020202020204" pitchFamily="34" charset="0"/>
                <a:cs typeface="Arial" panose="020B0604020202020204" pitchFamily="34" charset="0"/>
              </a:rPr>
              <a:t>2nd</a:t>
            </a:r>
            <a:r>
              <a:rPr lang="en-US" sz="900" b="1" kern="1200">
                <a:latin typeface="Arial" panose="020B0604020202020204" pitchFamily="34" charset="0"/>
                <a:cs typeface="Arial" panose="020B0604020202020204" pitchFamily="34" charset="0"/>
              </a:rPr>
              <a:t> Week)</a:t>
            </a:r>
          </a:p>
        </p:txBody>
      </p:sp>
      <p:sp>
        <p:nvSpPr>
          <p:cNvPr id="104" name="Freeform 9">
            <a:extLst>
              <a:ext uri="{FF2B5EF4-FFF2-40B4-BE49-F238E27FC236}">
                <a16:creationId xmlns:a16="http://schemas.microsoft.com/office/drawing/2014/main" id="{DBC0C90E-FF83-4E22-8239-944E132BB310}"/>
              </a:ext>
            </a:extLst>
          </p:cNvPr>
          <p:cNvSpPr/>
          <p:nvPr/>
        </p:nvSpPr>
        <p:spPr>
          <a:xfrm>
            <a:off x="6651673" y="1330125"/>
            <a:ext cx="2333193" cy="521208"/>
          </a:xfrm>
          <a:custGeom>
            <a:avLst/>
            <a:gdLst>
              <a:gd name="connsiteX0" fmla="*/ 0 w 2069853"/>
              <a:gd name="connsiteY0" fmla="*/ 0 h 615682"/>
              <a:gd name="connsiteX1" fmla="*/ 1762012 w 2069853"/>
              <a:gd name="connsiteY1" fmla="*/ 0 h 615682"/>
              <a:gd name="connsiteX2" fmla="*/ 2069853 w 2069853"/>
              <a:gd name="connsiteY2" fmla="*/ 307841 h 615682"/>
              <a:gd name="connsiteX3" fmla="*/ 1762012 w 2069853"/>
              <a:gd name="connsiteY3" fmla="*/ 615682 h 615682"/>
              <a:gd name="connsiteX4" fmla="*/ 0 w 2069853"/>
              <a:gd name="connsiteY4" fmla="*/ 615682 h 615682"/>
              <a:gd name="connsiteX5" fmla="*/ 307841 w 2069853"/>
              <a:gd name="connsiteY5" fmla="*/ 307841 h 615682"/>
              <a:gd name="connsiteX6" fmla="*/ 0 w 2069853"/>
              <a:gd name="connsiteY6" fmla="*/ 0 h 61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9853" h="615682">
                <a:moveTo>
                  <a:pt x="0" y="0"/>
                </a:moveTo>
                <a:lnTo>
                  <a:pt x="1762012" y="0"/>
                </a:lnTo>
                <a:lnTo>
                  <a:pt x="2069853" y="307841"/>
                </a:lnTo>
                <a:lnTo>
                  <a:pt x="1762012" y="615682"/>
                </a:lnTo>
                <a:lnTo>
                  <a:pt x="0" y="615682"/>
                </a:lnTo>
                <a:lnTo>
                  <a:pt x="307841" y="307841"/>
                </a:lnTo>
                <a:lnTo>
                  <a:pt x="0" y="0"/>
                </a:lnTo>
                <a:close/>
              </a:path>
            </a:pathLst>
          </a:custGeom>
          <a:solidFill>
            <a:srgbClr val="0C233C"/>
          </a:solidFill>
          <a:ln>
            <a:noFill/>
          </a:ln>
        </p:spPr>
        <p:style>
          <a:lnRef idx="2">
            <a:schemeClr val="lt1">
              <a:hueOff val="0"/>
              <a:satOff val="0"/>
              <a:lumOff val="0"/>
              <a:alphaOff val="0"/>
            </a:schemeClr>
          </a:lnRef>
          <a:fillRef idx="1">
            <a:schemeClr val="accent2">
              <a:hueOff val="-2512727"/>
              <a:satOff val="21189"/>
              <a:lumOff val="3235"/>
              <a:alphaOff val="0"/>
            </a:schemeClr>
          </a:fillRef>
          <a:effectRef idx="0">
            <a:schemeClr val="accent2">
              <a:hueOff val="-2512727"/>
              <a:satOff val="21189"/>
              <a:lumOff val="3235"/>
              <a:alphaOff val="0"/>
            </a:schemeClr>
          </a:effectRef>
          <a:fontRef idx="minor">
            <a:schemeClr val="lt1"/>
          </a:fontRef>
        </p:style>
        <p:txBody>
          <a:bodyPr spcFirstLastPara="0" vert="horz" wrap="square" lIns="355847" tIns="16002" rIns="323843" bIns="16002" numCol="1" spcCol="1270" anchor="ctr" anchorCtr="0">
            <a:noAutofit/>
          </a:bodyPr>
          <a:lstStyle/>
          <a:p>
            <a:pPr lvl="0" algn="ctr" defTabSz="533400">
              <a:spcBef>
                <a:spcPct val="0"/>
              </a:spcBef>
              <a:spcAft>
                <a:spcPts val="0"/>
              </a:spcAft>
            </a:pPr>
            <a:r>
              <a:rPr lang="en-US" sz="900" b="1" dirty="0">
                <a:latin typeface="Arial" panose="020B0604020202020204" pitchFamily="34" charset="0"/>
                <a:cs typeface="Arial" panose="020B0604020202020204" pitchFamily="34" charset="0"/>
              </a:rPr>
              <a:t>Client</a:t>
            </a:r>
            <a:r>
              <a:rPr lang="en-US" sz="900" b="1" kern="1200" dirty="0">
                <a:latin typeface="Arial" panose="020B0604020202020204" pitchFamily="34" charset="0"/>
                <a:cs typeface="Arial" panose="020B0604020202020204" pitchFamily="34" charset="0"/>
              </a:rPr>
              <a:t> Shadows </a:t>
            </a:r>
            <a:r>
              <a:rPr lang="en-US" sz="900" b="1" dirty="0">
                <a:latin typeface="Arial" panose="020B0604020202020204" pitchFamily="34" charset="0"/>
                <a:cs typeface="Arial" panose="020B0604020202020204" pitchFamily="34" charset="0"/>
              </a:rPr>
              <a:t>KPMG</a:t>
            </a:r>
            <a:endParaRPr lang="en-US" sz="900" b="1" kern="1200" dirty="0">
              <a:latin typeface="Arial" panose="020B0604020202020204" pitchFamily="34" charset="0"/>
              <a:cs typeface="Arial" panose="020B0604020202020204" pitchFamily="34" charset="0"/>
            </a:endParaRPr>
          </a:p>
          <a:p>
            <a:pPr lvl="0" algn="ctr" defTabSz="533400">
              <a:spcBef>
                <a:spcPct val="0"/>
              </a:spcBef>
              <a:spcAft>
                <a:spcPts val="0"/>
              </a:spcAft>
            </a:pPr>
            <a:r>
              <a:rPr lang="en-US" sz="900" b="1" kern="1200" dirty="0">
                <a:latin typeface="Arial" panose="020B0604020202020204" pitchFamily="34" charset="0"/>
                <a:cs typeface="Arial" panose="020B0604020202020204" pitchFamily="34" charset="0"/>
              </a:rPr>
              <a:t>(</a:t>
            </a:r>
            <a:r>
              <a:rPr lang="en-US" sz="900" b="1" dirty="0">
                <a:latin typeface="Arial" panose="020B0604020202020204" pitchFamily="34" charset="0"/>
                <a:cs typeface="Arial" panose="020B0604020202020204" pitchFamily="34" charset="0"/>
              </a:rPr>
              <a:t>5</a:t>
            </a:r>
            <a:r>
              <a:rPr lang="en-US" sz="900" b="1" kern="1200" baseline="30000" dirty="0">
                <a:latin typeface="Arial" panose="020B0604020202020204" pitchFamily="34" charset="0"/>
                <a:cs typeface="Arial" panose="020B0604020202020204" pitchFamily="34" charset="0"/>
              </a:rPr>
              <a:t>th-</a:t>
            </a:r>
            <a:r>
              <a:rPr lang="en-US" sz="900" b="1" baseline="30000" dirty="0">
                <a:latin typeface="Arial" panose="020B0604020202020204" pitchFamily="34" charset="0"/>
                <a:cs typeface="Arial" panose="020B0604020202020204" pitchFamily="34" charset="0"/>
              </a:rPr>
              <a:t>-</a:t>
            </a:r>
            <a:r>
              <a:rPr lang="en-US" sz="900" b="1" kern="1200" dirty="0">
                <a:latin typeface="Arial" panose="020B0604020202020204" pitchFamily="34" charset="0"/>
                <a:cs typeface="Arial" panose="020B0604020202020204" pitchFamily="34" charset="0"/>
              </a:rPr>
              <a:t>8</a:t>
            </a:r>
            <a:r>
              <a:rPr lang="en-US" sz="900" b="1" kern="1200" baseline="30000" dirty="0">
                <a:latin typeface="Arial" panose="020B0604020202020204" pitchFamily="34" charset="0"/>
                <a:cs typeface="Arial" panose="020B0604020202020204" pitchFamily="34" charset="0"/>
              </a:rPr>
              <a:t>th </a:t>
            </a:r>
            <a:r>
              <a:rPr lang="en-US" sz="900" b="1" kern="1200" dirty="0">
                <a:latin typeface="Arial" panose="020B0604020202020204" pitchFamily="34" charset="0"/>
                <a:cs typeface="Arial" panose="020B0604020202020204" pitchFamily="34" charset="0"/>
              </a:rPr>
              <a:t>Week)</a:t>
            </a:r>
          </a:p>
        </p:txBody>
      </p:sp>
      <p:sp>
        <p:nvSpPr>
          <p:cNvPr id="106" name="Freeform 13">
            <a:extLst>
              <a:ext uri="{FF2B5EF4-FFF2-40B4-BE49-F238E27FC236}">
                <a16:creationId xmlns:a16="http://schemas.microsoft.com/office/drawing/2014/main" id="{55CF51C3-400B-43A6-9B30-36D98DD1ED48}"/>
              </a:ext>
            </a:extLst>
          </p:cNvPr>
          <p:cNvSpPr/>
          <p:nvPr/>
        </p:nvSpPr>
        <p:spPr>
          <a:xfrm>
            <a:off x="8712050" y="1330125"/>
            <a:ext cx="2481945" cy="521208"/>
          </a:xfrm>
          <a:custGeom>
            <a:avLst/>
            <a:gdLst>
              <a:gd name="connsiteX0" fmla="*/ 0 w 2069853"/>
              <a:gd name="connsiteY0" fmla="*/ 0 h 615682"/>
              <a:gd name="connsiteX1" fmla="*/ 1762012 w 2069853"/>
              <a:gd name="connsiteY1" fmla="*/ 0 h 615682"/>
              <a:gd name="connsiteX2" fmla="*/ 2069853 w 2069853"/>
              <a:gd name="connsiteY2" fmla="*/ 307841 h 615682"/>
              <a:gd name="connsiteX3" fmla="*/ 1762012 w 2069853"/>
              <a:gd name="connsiteY3" fmla="*/ 615682 h 615682"/>
              <a:gd name="connsiteX4" fmla="*/ 0 w 2069853"/>
              <a:gd name="connsiteY4" fmla="*/ 615682 h 615682"/>
              <a:gd name="connsiteX5" fmla="*/ 307841 w 2069853"/>
              <a:gd name="connsiteY5" fmla="*/ 307841 h 615682"/>
              <a:gd name="connsiteX6" fmla="*/ 0 w 2069853"/>
              <a:gd name="connsiteY6" fmla="*/ 0 h 61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9853" h="615682">
                <a:moveTo>
                  <a:pt x="0" y="0"/>
                </a:moveTo>
                <a:lnTo>
                  <a:pt x="1762012" y="0"/>
                </a:lnTo>
                <a:lnTo>
                  <a:pt x="2069853" y="307841"/>
                </a:lnTo>
                <a:lnTo>
                  <a:pt x="1762012" y="615682"/>
                </a:lnTo>
                <a:lnTo>
                  <a:pt x="0" y="615682"/>
                </a:lnTo>
                <a:lnTo>
                  <a:pt x="307841" y="307841"/>
                </a:lnTo>
                <a:lnTo>
                  <a:pt x="0" y="0"/>
                </a:lnTo>
                <a:close/>
              </a:path>
            </a:pathLst>
          </a:custGeom>
          <a:solidFill>
            <a:srgbClr val="ACEAFF"/>
          </a:solidFill>
          <a:ln>
            <a:noFill/>
          </a:ln>
        </p:spPr>
        <p:style>
          <a:lnRef idx="2">
            <a:schemeClr val="lt1">
              <a:hueOff val="0"/>
              <a:satOff val="0"/>
              <a:lumOff val="0"/>
              <a:alphaOff val="0"/>
            </a:schemeClr>
          </a:lnRef>
          <a:fillRef idx="1">
            <a:schemeClr val="accent2">
              <a:hueOff val="-5025453"/>
              <a:satOff val="42379"/>
              <a:lumOff val="6471"/>
              <a:alphaOff val="0"/>
            </a:schemeClr>
          </a:fillRef>
          <a:effectRef idx="0">
            <a:schemeClr val="accent2">
              <a:hueOff val="-5025453"/>
              <a:satOff val="42379"/>
              <a:lumOff val="6471"/>
              <a:alphaOff val="0"/>
            </a:schemeClr>
          </a:effectRef>
          <a:fontRef idx="minor">
            <a:schemeClr val="lt1"/>
          </a:fontRef>
        </p:style>
        <p:txBody>
          <a:bodyPr spcFirstLastPara="0" vert="horz" wrap="square" lIns="355847" tIns="16002" rIns="323843" bIns="16002" numCol="1" spcCol="1270" anchor="ctr" anchorCtr="0">
            <a:noAutofit/>
          </a:bodyPr>
          <a:lstStyle/>
          <a:p>
            <a:pPr lvl="0" algn="ctr" defTabSz="533400">
              <a:spcBef>
                <a:spcPct val="0"/>
              </a:spcBef>
              <a:spcAft>
                <a:spcPts val="0"/>
              </a:spcAft>
            </a:pPr>
            <a:r>
              <a:rPr lang="en-US" sz="900" b="1" kern="1200">
                <a:solidFill>
                  <a:srgbClr val="00338D"/>
                </a:solidFill>
                <a:latin typeface="Arial" panose="020B0604020202020204" pitchFamily="34" charset="0"/>
                <a:cs typeface="Arial" panose="020B0604020202020204" pitchFamily="34" charset="0"/>
              </a:rPr>
              <a:t>Signoff &amp; Handover</a:t>
            </a:r>
          </a:p>
          <a:p>
            <a:pPr lvl="0" algn="ctr" defTabSz="533400">
              <a:spcBef>
                <a:spcPct val="0"/>
              </a:spcBef>
              <a:spcAft>
                <a:spcPts val="0"/>
              </a:spcAft>
            </a:pPr>
            <a:r>
              <a:rPr lang="en-US" sz="900" b="1">
                <a:solidFill>
                  <a:srgbClr val="00338D"/>
                </a:solidFill>
                <a:latin typeface="Arial" panose="020B0604020202020204" pitchFamily="34" charset="0"/>
                <a:cs typeface="Arial" panose="020B0604020202020204" pitchFamily="34" charset="0"/>
              </a:rPr>
              <a:t>(Completion)</a:t>
            </a:r>
            <a:endParaRPr lang="en-US" sz="900" b="1" kern="1200">
              <a:solidFill>
                <a:srgbClr val="00338D"/>
              </a:solidFill>
              <a:latin typeface="Arial" panose="020B0604020202020204" pitchFamily="34" charset="0"/>
              <a:cs typeface="Arial" panose="020B0604020202020204" pitchFamily="34" charset="0"/>
            </a:endParaRPr>
          </a:p>
        </p:txBody>
      </p:sp>
      <p:sp>
        <p:nvSpPr>
          <p:cNvPr id="108" name="Freeform 15">
            <a:extLst>
              <a:ext uri="{FF2B5EF4-FFF2-40B4-BE49-F238E27FC236}">
                <a16:creationId xmlns:a16="http://schemas.microsoft.com/office/drawing/2014/main" id="{B372E973-CDF8-440F-8E21-2E77423C5D5F}"/>
              </a:ext>
            </a:extLst>
          </p:cNvPr>
          <p:cNvSpPr/>
          <p:nvPr/>
        </p:nvSpPr>
        <p:spPr>
          <a:xfrm>
            <a:off x="4669144" y="1330125"/>
            <a:ext cx="2255344" cy="521208"/>
          </a:xfrm>
          <a:custGeom>
            <a:avLst/>
            <a:gdLst>
              <a:gd name="connsiteX0" fmla="*/ 0 w 2069853"/>
              <a:gd name="connsiteY0" fmla="*/ 0 h 615682"/>
              <a:gd name="connsiteX1" fmla="*/ 1762012 w 2069853"/>
              <a:gd name="connsiteY1" fmla="*/ 0 h 615682"/>
              <a:gd name="connsiteX2" fmla="*/ 2069853 w 2069853"/>
              <a:gd name="connsiteY2" fmla="*/ 307841 h 615682"/>
              <a:gd name="connsiteX3" fmla="*/ 1762012 w 2069853"/>
              <a:gd name="connsiteY3" fmla="*/ 615682 h 615682"/>
              <a:gd name="connsiteX4" fmla="*/ 0 w 2069853"/>
              <a:gd name="connsiteY4" fmla="*/ 615682 h 615682"/>
              <a:gd name="connsiteX5" fmla="*/ 307841 w 2069853"/>
              <a:gd name="connsiteY5" fmla="*/ 307841 h 615682"/>
              <a:gd name="connsiteX6" fmla="*/ 0 w 2069853"/>
              <a:gd name="connsiteY6" fmla="*/ 0 h 61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9853" h="615682">
                <a:moveTo>
                  <a:pt x="0" y="0"/>
                </a:moveTo>
                <a:lnTo>
                  <a:pt x="1762012" y="0"/>
                </a:lnTo>
                <a:lnTo>
                  <a:pt x="2069853" y="307841"/>
                </a:lnTo>
                <a:lnTo>
                  <a:pt x="1762012" y="615682"/>
                </a:lnTo>
                <a:lnTo>
                  <a:pt x="0" y="615682"/>
                </a:lnTo>
                <a:lnTo>
                  <a:pt x="307841" y="307841"/>
                </a:lnTo>
                <a:lnTo>
                  <a:pt x="0" y="0"/>
                </a:lnTo>
                <a:close/>
              </a:path>
            </a:pathLst>
          </a:custGeom>
          <a:solidFill>
            <a:srgbClr val="00B8F5"/>
          </a:solidFill>
          <a:ln>
            <a:noFill/>
          </a:ln>
        </p:spPr>
        <p:style>
          <a:lnRef idx="2">
            <a:schemeClr val="lt1">
              <a:hueOff val="0"/>
              <a:satOff val="0"/>
              <a:lumOff val="0"/>
              <a:alphaOff val="0"/>
            </a:schemeClr>
          </a:lnRef>
          <a:fillRef idx="1">
            <a:schemeClr val="accent2">
              <a:hueOff val="-1256363"/>
              <a:satOff val="10595"/>
              <a:lumOff val="1618"/>
              <a:alphaOff val="0"/>
            </a:schemeClr>
          </a:fillRef>
          <a:effectRef idx="0">
            <a:schemeClr val="accent2">
              <a:hueOff val="-1256363"/>
              <a:satOff val="10595"/>
              <a:lumOff val="1618"/>
              <a:alphaOff val="0"/>
            </a:schemeClr>
          </a:effectRef>
          <a:fontRef idx="minor">
            <a:schemeClr val="lt1"/>
          </a:fontRef>
        </p:style>
        <p:txBody>
          <a:bodyPr spcFirstLastPara="0" vert="horz" wrap="square" lIns="355847" tIns="16002" rIns="323843" bIns="16002" numCol="1" spcCol="1270" anchor="ctr" anchorCtr="0">
            <a:noAutofit/>
          </a:bodyPr>
          <a:lstStyle/>
          <a:p>
            <a:pPr lvl="0" algn="ctr" defTabSz="533400">
              <a:spcBef>
                <a:spcPct val="0"/>
              </a:spcBef>
              <a:spcAft>
                <a:spcPts val="0"/>
              </a:spcAft>
            </a:pPr>
            <a:r>
              <a:rPr lang="en-US" sz="900" b="1">
                <a:solidFill>
                  <a:srgbClr val="00338D"/>
                </a:solidFill>
                <a:latin typeface="Arial" panose="020B0604020202020204" pitchFamily="34" charset="0"/>
                <a:cs typeface="Arial" panose="020B0604020202020204" pitchFamily="34" charset="0"/>
              </a:rPr>
              <a:t>KPMG Shadows Client</a:t>
            </a:r>
            <a:endParaRPr lang="en-US" sz="900" b="1" kern="1200">
              <a:solidFill>
                <a:srgbClr val="00338D"/>
              </a:solidFill>
              <a:latin typeface="Arial" panose="020B0604020202020204" pitchFamily="34" charset="0"/>
              <a:cs typeface="Arial" panose="020B0604020202020204" pitchFamily="34" charset="0"/>
            </a:endParaRPr>
          </a:p>
          <a:p>
            <a:pPr lvl="0" algn="ctr" defTabSz="533400">
              <a:spcBef>
                <a:spcPct val="0"/>
              </a:spcBef>
              <a:spcAft>
                <a:spcPts val="0"/>
              </a:spcAft>
            </a:pPr>
            <a:r>
              <a:rPr lang="en-US" sz="900" b="1" kern="1200">
                <a:solidFill>
                  <a:srgbClr val="00338D"/>
                </a:solidFill>
                <a:latin typeface="Arial" panose="020B0604020202020204" pitchFamily="34" charset="0"/>
                <a:cs typeface="Arial" panose="020B0604020202020204" pitchFamily="34" charset="0"/>
              </a:rPr>
              <a:t>(3</a:t>
            </a:r>
            <a:r>
              <a:rPr lang="en-US" sz="900" b="1" kern="1200" baseline="30000">
                <a:solidFill>
                  <a:srgbClr val="00338D"/>
                </a:solidFill>
                <a:latin typeface="Arial" panose="020B0604020202020204" pitchFamily="34" charset="0"/>
                <a:cs typeface="Arial" panose="020B0604020202020204" pitchFamily="34" charset="0"/>
              </a:rPr>
              <a:t>rd</a:t>
            </a:r>
            <a:r>
              <a:rPr lang="en-US" sz="900" b="1" kern="1200">
                <a:solidFill>
                  <a:srgbClr val="00338D"/>
                </a:solidFill>
                <a:latin typeface="Arial" panose="020B0604020202020204" pitchFamily="34" charset="0"/>
                <a:cs typeface="Arial" panose="020B0604020202020204" pitchFamily="34" charset="0"/>
              </a:rPr>
              <a:t> – 4</a:t>
            </a:r>
            <a:r>
              <a:rPr lang="en-US" sz="900" b="1" kern="1200" baseline="30000">
                <a:solidFill>
                  <a:srgbClr val="00338D"/>
                </a:solidFill>
                <a:latin typeface="Arial" panose="020B0604020202020204" pitchFamily="34" charset="0"/>
                <a:cs typeface="Arial" panose="020B0604020202020204" pitchFamily="34" charset="0"/>
              </a:rPr>
              <a:t>th</a:t>
            </a:r>
            <a:r>
              <a:rPr lang="en-US" sz="900" b="1" kern="1200">
                <a:solidFill>
                  <a:srgbClr val="00338D"/>
                </a:solidFill>
                <a:latin typeface="Arial" panose="020B0604020202020204" pitchFamily="34" charset="0"/>
                <a:cs typeface="Arial" panose="020B0604020202020204" pitchFamily="34" charset="0"/>
              </a:rPr>
              <a:t> Week)</a:t>
            </a:r>
          </a:p>
        </p:txBody>
      </p:sp>
      <p:sp>
        <p:nvSpPr>
          <p:cNvPr id="109" name="TextBox 108">
            <a:extLst>
              <a:ext uri="{FF2B5EF4-FFF2-40B4-BE49-F238E27FC236}">
                <a16:creationId xmlns:a16="http://schemas.microsoft.com/office/drawing/2014/main" id="{85B528F5-3251-42D6-BB10-B87A5EC0C524}"/>
              </a:ext>
            </a:extLst>
          </p:cNvPr>
          <p:cNvSpPr txBox="1"/>
          <p:nvPr/>
        </p:nvSpPr>
        <p:spPr>
          <a:xfrm>
            <a:off x="8868046" y="4946859"/>
            <a:ext cx="2325950" cy="138499"/>
          </a:xfrm>
          <a:prstGeom prst="rect">
            <a:avLst/>
          </a:prstGeom>
          <a:noFill/>
        </p:spPr>
        <p:txBody>
          <a:bodyPr wrap="square" lIns="0" tIns="0" rIns="0" bIns="0" rtlCol="0">
            <a:spAutoFit/>
          </a:bodyPr>
          <a:lstStyle/>
          <a:p>
            <a:pPr>
              <a:spcAft>
                <a:spcPts val="600"/>
              </a:spcAft>
            </a:pPr>
            <a:r>
              <a:rPr lang="en-US" sz="900">
                <a:solidFill>
                  <a:srgbClr val="7213EA"/>
                </a:solidFill>
              </a:rPr>
              <a:t>* Accelerated due to existing relationship</a:t>
            </a:r>
          </a:p>
        </p:txBody>
      </p:sp>
      <p:sp>
        <p:nvSpPr>
          <p:cNvPr id="16" name="TextBox 15">
            <a:extLst>
              <a:ext uri="{FF2B5EF4-FFF2-40B4-BE49-F238E27FC236}">
                <a16:creationId xmlns:a16="http://schemas.microsoft.com/office/drawing/2014/main" id="{06A94044-9644-42DC-BF08-E8CEFE943750}"/>
              </a:ext>
            </a:extLst>
          </p:cNvPr>
          <p:cNvSpPr txBox="1"/>
          <p:nvPr/>
        </p:nvSpPr>
        <p:spPr>
          <a:xfrm>
            <a:off x="995364" y="5172112"/>
            <a:ext cx="10204704" cy="248786"/>
          </a:xfrm>
          <a:prstGeom prst="rect">
            <a:avLst/>
          </a:prstGeom>
          <a:solidFill>
            <a:srgbClr val="00338D"/>
          </a:solidFill>
        </p:spPr>
        <p:txBody>
          <a:bodyPr wrap="square" lIns="54610" tIns="54610" rIns="54610" bIns="54610" rtlCol="0" anchor="t">
            <a:spAutoFit/>
          </a:bodyPr>
          <a:lstStyle/>
          <a:p>
            <a:pPr algn="ctr">
              <a:spcAft>
                <a:spcPts val="600"/>
              </a:spcAft>
            </a:pPr>
            <a:r>
              <a:rPr lang="en-US" sz="900" b="1" i="1">
                <a:solidFill>
                  <a:schemeClr val="bg1"/>
                </a:solidFill>
              </a:rPr>
              <a:t>Our understanding of Cigna’s environment and processes allows KPMG to compress the transition timeline and reduce knowledge transfer burden, resulting in faster time to value!</a:t>
            </a:r>
          </a:p>
        </p:txBody>
      </p:sp>
    </p:spTree>
    <p:extLst>
      <p:ext uri="{BB962C8B-B14F-4D97-AF65-F5344CB8AC3E}">
        <p14:creationId xmlns:p14="http://schemas.microsoft.com/office/powerpoint/2010/main" val="2988515060"/>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27AF-A3B0-44BA-91AA-D73D1B048A8F}"/>
              </a:ext>
            </a:extLst>
          </p:cNvPr>
          <p:cNvSpPr>
            <a:spLocks noGrp="1"/>
          </p:cNvSpPr>
          <p:nvPr>
            <p:ph type="ctrTitle"/>
          </p:nvPr>
        </p:nvSpPr>
        <p:spPr/>
        <p:txBody>
          <a:bodyPr/>
          <a:lstStyle/>
          <a:p>
            <a:r>
              <a:rPr lang="en-GB"/>
              <a:t>Team and pricing</a:t>
            </a:r>
          </a:p>
        </p:txBody>
      </p:sp>
    </p:spTree>
    <p:custDataLst>
      <p:tags r:id="rId1"/>
    </p:custDataLst>
    <p:extLst>
      <p:ext uri="{BB962C8B-B14F-4D97-AF65-F5344CB8AC3E}">
        <p14:creationId xmlns:p14="http://schemas.microsoft.com/office/powerpoint/2010/main" val="2334620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A88134-E10F-4686-A088-F3221C03C462}"/>
              </a:ext>
            </a:extLst>
          </p:cNvPr>
          <p:cNvSpPr>
            <a:spLocks noGrp="1"/>
          </p:cNvSpPr>
          <p:nvPr>
            <p:ph type="body" sz="quarter" idx="10"/>
          </p:nvPr>
        </p:nvSpPr>
        <p:spPr>
          <a:xfrm>
            <a:off x="995364" y="1330126"/>
            <a:ext cx="10204450" cy="4546799"/>
          </a:xfrm>
        </p:spPr>
        <p:txBody>
          <a:bodyPr/>
          <a:lstStyle/>
          <a:p>
            <a:r>
              <a:rPr lang="en-US" sz="800" b="0">
                <a:solidFill>
                  <a:schemeClr val="tx1"/>
                </a:solidFill>
              </a:rPr>
              <a:t>Given the </a:t>
            </a:r>
            <a:r>
              <a:rPr lang="en-US" sz="800">
                <a:solidFill>
                  <a:schemeClr val="tx1"/>
                </a:solidFill>
              </a:rPr>
              <a:t>strategic importance </a:t>
            </a:r>
            <a:r>
              <a:rPr lang="en-US" sz="800" b="0">
                <a:solidFill>
                  <a:schemeClr val="tx1"/>
                </a:solidFill>
              </a:rPr>
              <a:t>for this engagement, we are proposing a </a:t>
            </a:r>
            <a:r>
              <a:rPr lang="en-US" sz="800">
                <a:solidFill>
                  <a:schemeClr val="tx1"/>
                </a:solidFill>
              </a:rPr>
              <a:t>balanced team </a:t>
            </a:r>
            <a:r>
              <a:rPr lang="en-US" sz="800" b="0">
                <a:solidFill>
                  <a:schemeClr val="tx1"/>
                </a:solidFill>
              </a:rPr>
              <a:t>of resources with the right mix of</a:t>
            </a:r>
            <a:r>
              <a:rPr lang="en-US" sz="800">
                <a:solidFill>
                  <a:schemeClr val="tx1"/>
                </a:solidFill>
              </a:rPr>
              <a:t> process, technical, and program management</a:t>
            </a:r>
            <a:r>
              <a:rPr lang="en-US" sz="800" b="0">
                <a:solidFill>
                  <a:schemeClr val="tx1"/>
                </a:solidFill>
              </a:rPr>
              <a:t> experience. Please see </a:t>
            </a:r>
            <a:r>
              <a:rPr lang="en-US" sz="800">
                <a:solidFill>
                  <a:schemeClr val="tx1"/>
                </a:solidFill>
              </a:rPr>
              <a:t>Appendix C </a:t>
            </a:r>
            <a:r>
              <a:rPr lang="en-US" sz="800" b="0">
                <a:solidFill>
                  <a:schemeClr val="tx1"/>
                </a:solidFill>
              </a:rPr>
              <a:t>for team resumes detailing KPMG resource’s experiences and qualifications.</a:t>
            </a:r>
          </a:p>
        </p:txBody>
      </p:sp>
      <p:sp>
        <p:nvSpPr>
          <p:cNvPr id="6" name="Title 5">
            <a:extLst>
              <a:ext uri="{FF2B5EF4-FFF2-40B4-BE49-F238E27FC236}">
                <a16:creationId xmlns:a16="http://schemas.microsoft.com/office/drawing/2014/main" id="{F7C5BEFD-7715-41B8-9FDC-1AB9FC01D35F}"/>
              </a:ext>
            </a:extLst>
          </p:cNvPr>
          <p:cNvSpPr>
            <a:spLocks noGrp="1"/>
          </p:cNvSpPr>
          <p:nvPr>
            <p:ph type="title"/>
          </p:nvPr>
        </p:nvSpPr>
        <p:spPr/>
        <p:txBody>
          <a:bodyPr/>
          <a:lstStyle/>
          <a:p>
            <a:r>
              <a:rPr lang="en-US"/>
              <a:t>Team structure and fee model</a:t>
            </a:r>
          </a:p>
        </p:txBody>
      </p:sp>
      <p:pic>
        <p:nvPicPr>
          <p:cNvPr id="43" name="Picture 42">
            <a:extLst>
              <a:ext uri="{FF2B5EF4-FFF2-40B4-BE49-F238E27FC236}">
                <a16:creationId xmlns:a16="http://schemas.microsoft.com/office/drawing/2014/main" id="{CD7B9667-6104-46FE-A80A-AA70DDA1DD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5677" y="5112377"/>
            <a:ext cx="224581" cy="223074"/>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Picture 43">
            <a:extLst>
              <a:ext uri="{FF2B5EF4-FFF2-40B4-BE49-F238E27FC236}">
                <a16:creationId xmlns:a16="http://schemas.microsoft.com/office/drawing/2014/main" id="{20ACB9D5-96F1-4657-BCD4-B8A036AD41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3368" y="5104893"/>
            <a:ext cx="223384" cy="223074"/>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Rectangle 15">
            <a:extLst>
              <a:ext uri="{FF2B5EF4-FFF2-40B4-BE49-F238E27FC236}">
                <a16:creationId xmlns:a16="http://schemas.microsoft.com/office/drawing/2014/main" id="{33C2C201-3CD8-4BE1-845B-5979FD5A6866}"/>
              </a:ext>
            </a:extLst>
          </p:cNvPr>
          <p:cNvSpPr/>
          <p:nvPr/>
        </p:nvSpPr>
        <p:spPr>
          <a:xfrm>
            <a:off x="1079842" y="3648135"/>
            <a:ext cx="1678330" cy="1286004"/>
          </a:xfrm>
          <a:prstGeom prst="rect">
            <a:avLst/>
          </a:prstGeom>
          <a:solidFill>
            <a:schemeClr val="tx2"/>
          </a:solidFill>
        </p:spPr>
        <p:txBody>
          <a:bodyPr wrap="square" lIns="54864" tIns="54864" rIns="54864" bIns="54864" rtlCol="0" anchor="ctr">
            <a:noAutofit/>
          </a:bodyPr>
          <a:lstStyle/>
          <a:p>
            <a:pPr algn="ctr" defTabSz="684533">
              <a:spcBef>
                <a:spcPts val="599"/>
              </a:spcBef>
              <a:tabLst>
                <a:tab pos="167963" algn="l"/>
              </a:tabLst>
            </a:pPr>
            <a:r>
              <a:rPr lang="en-US" sz="800" b="1">
                <a:solidFill>
                  <a:schemeClr val="bg1"/>
                </a:solidFill>
                <a:ea typeface="+mn-lt"/>
                <a:cs typeface="+mn-lt"/>
              </a:rPr>
              <a:t>Stakeholders</a:t>
            </a:r>
          </a:p>
          <a:p>
            <a:pPr algn="ctr" defTabSz="684533">
              <a:spcBef>
                <a:spcPts val="599"/>
              </a:spcBef>
              <a:tabLst>
                <a:tab pos="167963" algn="l"/>
              </a:tabLst>
            </a:pPr>
            <a:r>
              <a:rPr lang="en-US" sz="800">
                <a:solidFill>
                  <a:schemeClr val="bg1"/>
                </a:solidFill>
                <a:ea typeface="+mn-lt"/>
                <a:cs typeface="+mn-lt"/>
              </a:rPr>
              <a:t>Application Owners</a:t>
            </a:r>
            <a:br>
              <a:rPr lang="en-US" sz="800">
                <a:solidFill>
                  <a:schemeClr val="bg1"/>
                </a:solidFill>
                <a:ea typeface="+mn-lt"/>
                <a:cs typeface="+mn-lt"/>
              </a:rPr>
            </a:br>
            <a:r>
              <a:rPr lang="en-US" sz="800">
                <a:solidFill>
                  <a:schemeClr val="bg1"/>
                </a:solidFill>
                <a:ea typeface="+mn-lt"/>
                <a:cs typeface="+mn-lt"/>
              </a:rPr>
              <a:t>Application Technical Leads</a:t>
            </a:r>
            <a:br>
              <a:rPr lang="en-US" sz="800">
                <a:solidFill>
                  <a:schemeClr val="bg1"/>
                </a:solidFill>
                <a:ea typeface="+mn-lt"/>
                <a:cs typeface="+mn-lt"/>
              </a:rPr>
            </a:br>
            <a:r>
              <a:rPr lang="en-US" sz="800">
                <a:solidFill>
                  <a:schemeClr val="bg1"/>
                </a:solidFill>
                <a:ea typeface="+mn-lt"/>
                <a:cs typeface="+mn-lt"/>
              </a:rPr>
              <a:t>Provisioning Leads</a:t>
            </a:r>
            <a:br>
              <a:rPr lang="en-US" sz="800">
                <a:solidFill>
                  <a:schemeClr val="bg1"/>
                </a:solidFill>
                <a:ea typeface="+mn-lt"/>
                <a:cs typeface="+mn-lt"/>
              </a:rPr>
            </a:br>
            <a:r>
              <a:rPr lang="en-US" sz="800">
                <a:solidFill>
                  <a:schemeClr val="bg1"/>
                </a:solidFill>
                <a:ea typeface="+mn-lt"/>
                <a:cs typeface="+mn-lt"/>
              </a:rPr>
              <a:t>Engineering Leads</a:t>
            </a:r>
            <a:br>
              <a:rPr lang="en-US" sz="800">
                <a:solidFill>
                  <a:schemeClr val="bg1"/>
                </a:solidFill>
                <a:ea typeface="+mn-lt"/>
                <a:cs typeface="+mn-lt"/>
              </a:rPr>
            </a:br>
            <a:r>
              <a:rPr lang="en-US" sz="800">
                <a:solidFill>
                  <a:schemeClr val="bg1"/>
                </a:solidFill>
                <a:ea typeface="+mn-lt"/>
                <a:cs typeface="+mn-lt"/>
              </a:rPr>
              <a:t>Business Leads</a:t>
            </a:r>
          </a:p>
        </p:txBody>
      </p:sp>
      <p:sp>
        <p:nvSpPr>
          <p:cNvPr id="18" name="Rectangle 17">
            <a:extLst>
              <a:ext uri="{FF2B5EF4-FFF2-40B4-BE49-F238E27FC236}">
                <a16:creationId xmlns:a16="http://schemas.microsoft.com/office/drawing/2014/main" id="{5BFD7322-3F2B-4477-9FF0-8346904FC606}"/>
              </a:ext>
            </a:extLst>
          </p:cNvPr>
          <p:cNvSpPr/>
          <p:nvPr/>
        </p:nvSpPr>
        <p:spPr>
          <a:xfrm>
            <a:off x="1079842" y="2263930"/>
            <a:ext cx="1678330" cy="448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algn="ctr"/>
            <a:r>
              <a:rPr lang="en-US" sz="800" b="1">
                <a:solidFill>
                  <a:schemeClr val="bg1"/>
                </a:solidFill>
              </a:rPr>
              <a:t>Executive Sponsorship</a:t>
            </a:r>
          </a:p>
        </p:txBody>
      </p:sp>
      <p:sp>
        <p:nvSpPr>
          <p:cNvPr id="19" name="Rectangle 18">
            <a:extLst>
              <a:ext uri="{FF2B5EF4-FFF2-40B4-BE49-F238E27FC236}">
                <a16:creationId xmlns:a16="http://schemas.microsoft.com/office/drawing/2014/main" id="{1E0AEE77-1E1D-4318-9CFB-8E701EC3E16A}"/>
              </a:ext>
            </a:extLst>
          </p:cNvPr>
          <p:cNvSpPr/>
          <p:nvPr/>
        </p:nvSpPr>
        <p:spPr>
          <a:xfrm>
            <a:off x="4920097" y="2234741"/>
            <a:ext cx="1502814" cy="615553"/>
          </a:xfrm>
          <a:prstGeom prst="rect">
            <a:avLst/>
          </a:prstGeom>
        </p:spPr>
        <p:txBody>
          <a:bodyPr wrap="square" lIns="0" tIns="0" rIns="0" bIns="0">
            <a:spAutoFit/>
          </a:bodyPr>
          <a:lstStyle/>
          <a:p>
            <a:pPr marL="0" lvl="1" indent="1466">
              <a:spcBef>
                <a:spcPts val="300"/>
              </a:spcBef>
              <a:spcAft>
                <a:spcPts val="300"/>
              </a:spcAft>
              <a:buClr>
                <a:srgbClr val="0C2D83"/>
              </a:buClr>
              <a:buSzPct val="85000"/>
              <a:defRPr/>
            </a:pPr>
            <a:r>
              <a:rPr lang="en-GB" sz="800" b="1"/>
              <a:t>Engagement Partner </a:t>
            </a:r>
            <a:r>
              <a:rPr lang="en-GB" sz="800"/>
              <a:t>– </a:t>
            </a:r>
            <a:r>
              <a:rPr lang="en-US" sz="800"/>
              <a:t>Provides leadership, domain expertise, and analytics and design guidance to the project team. </a:t>
            </a:r>
          </a:p>
        </p:txBody>
      </p:sp>
      <p:sp>
        <p:nvSpPr>
          <p:cNvPr id="20" name="Rectangle 19">
            <a:extLst>
              <a:ext uri="{FF2B5EF4-FFF2-40B4-BE49-F238E27FC236}">
                <a16:creationId xmlns:a16="http://schemas.microsoft.com/office/drawing/2014/main" id="{723E7774-6726-4646-A224-72E51DE35A3E}"/>
              </a:ext>
            </a:extLst>
          </p:cNvPr>
          <p:cNvSpPr/>
          <p:nvPr/>
        </p:nvSpPr>
        <p:spPr>
          <a:xfrm>
            <a:off x="4910423" y="3909206"/>
            <a:ext cx="3617827" cy="369332"/>
          </a:xfrm>
          <a:prstGeom prst="rect">
            <a:avLst/>
          </a:prstGeom>
        </p:spPr>
        <p:txBody>
          <a:bodyPr wrap="square" lIns="0" tIns="0" rIns="0" bIns="0">
            <a:spAutoFit/>
          </a:bodyPr>
          <a:lstStyle/>
          <a:p>
            <a:pPr marL="0" lvl="1" indent="1466">
              <a:spcBef>
                <a:spcPts val="300"/>
              </a:spcBef>
              <a:spcAft>
                <a:spcPts val="300"/>
              </a:spcAft>
              <a:buClr>
                <a:srgbClr val="0C2D83"/>
              </a:buClr>
              <a:buSzPct val="85000"/>
              <a:defRPr/>
            </a:pPr>
            <a:r>
              <a:rPr lang="en-GB" sz="800" b="1"/>
              <a:t>Core Delivery Team </a:t>
            </a:r>
            <a:r>
              <a:rPr lang="en-GB" sz="800"/>
              <a:t>– Professionals from onshore, nearshore, and offshore that are responsible for executing project activities, performing project management tasks, and developing and quality controlling deliverables.</a:t>
            </a:r>
          </a:p>
        </p:txBody>
      </p:sp>
      <p:sp>
        <p:nvSpPr>
          <p:cNvPr id="21" name="Rectangle 20">
            <a:extLst>
              <a:ext uri="{FF2B5EF4-FFF2-40B4-BE49-F238E27FC236}">
                <a16:creationId xmlns:a16="http://schemas.microsoft.com/office/drawing/2014/main" id="{82881D51-6215-41EF-9582-AD99C7062128}"/>
              </a:ext>
            </a:extLst>
          </p:cNvPr>
          <p:cNvSpPr/>
          <p:nvPr/>
        </p:nvSpPr>
        <p:spPr>
          <a:xfrm>
            <a:off x="4910423" y="2943684"/>
            <a:ext cx="1484516" cy="738664"/>
          </a:xfrm>
          <a:prstGeom prst="rect">
            <a:avLst/>
          </a:prstGeom>
        </p:spPr>
        <p:txBody>
          <a:bodyPr wrap="square" lIns="0" tIns="0" rIns="0" bIns="0">
            <a:spAutoFit/>
          </a:bodyPr>
          <a:lstStyle/>
          <a:p>
            <a:pPr marL="0" lvl="1" indent="1466">
              <a:spcBef>
                <a:spcPts val="300"/>
              </a:spcBef>
              <a:spcAft>
                <a:spcPts val="300"/>
              </a:spcAft>
              <a:buClr>
                <a:srgbClr val="0C2D83"/>
              </a:buClr>
              <a:buSzPct val="85000"/>
              <a:defRPr/>
            </a:pPr>
            <a:r>
              <a:rPr lang="en-GB" sz="800" b="1"/>
              <a:t>Engagement Director </a:t>
            </a:r>
            <a:r>
              <a:rPr lang="en-GB" sz="800"/>
              <a:t>– </a:t>
            </a:r>
            <a:r>
              <a:rPr lang="en-US" sz="800"/>
              <a:t>Provides day-to-day leadership, domain expertise, and analytics and design guidance to the project team. Responsible for overall delivery of the project.</a:t>
            </a:r>
          </a:p>
        </p:txBody>
      </p:sp>
      <p:sp>
        <p:nvSpPr>
          <p:cNvPr id="22" name="Rectangle 21">
            <a:extLst>
              <a:ext uri="{FF2B5EF4-FFF2-40B4-BE49-F238E27FC236}">
                <a16:creationId xmlns:a16="http://schemas.microsoft.com/office/drawing/2014/main" id="{33483E57-262B-4D76-B25C-BB8D8996871F}"/>
              </a:ext>
            </a:extLst>
          </p:cNvPr>
          <p:cNvSpPr/>
          <p:nvPr/>
        </p:nvSpPr>
        <p:spPr>
          <a:xfrm>
            <a:off x="4811700" y="1944985"/>
            <a:ext cx="6388113" cy="3931940"/>
          </a:xfrm>
          <a:prstGeom prst="rect">
            <a:avLst/>
          </a:prstGeom>
          <a:noFill/>
          <a:ln w="6350">
            <a:solidFill>
              <a:srgbClr val="00338D"/>
            </a:solidFill>
            <a:prstDash val="dash"/>
          </a:ln>
        </p:spPr>
        <p:txBody>
          <a:bodyPr wrap="square" rtlCol="0" anchor="ctr">
            <a:noAutofit/>
          </a:bodyPr>
          <a:lstStyle/>
          <a:p>
            <a:pPr marL="117257"/>
            <a:r>
              <a:rPr lang="en-US" sz="800" b="1"/>
              <a:t>			</a:t>
            </a:r>
          </a:p>
        </p:txBody>
      </p:sp>
      <p:sp>
        <p:nvSpPr>
          <p:cNvPr id="23" name="Rectangle 22">
            <a:extLst>
              <a:ext uri="{FF2B5EF4-FFF2-40B4-BE49-F238E27FC236}">
                <a16:creationId xmlns:a16="http://schemas.microsoft.com/office/drawing/2014/main" id="{0A9B1C18-5CE9-414C-A916-A54A533DBDA7}"/>
              </a:ext>
            </a:extLst>
          </p:cNvPr>
          <p:cNvSpPr/>
          <p:nvPr/>
        </p:nvSpPr>
        <p:spPr>
          <a:xfrm>
            <a:off x="995110" y="1944985"/>
            <a:ext cx="3728672" cy="3931940"/>
          </a:xfrm>
          <a:prstGeom prst="rect">
            <a:avLst/>
          </a:prstGeom>
          <a:noFill/>
          <a:ln w="6350">
            <a:solidFill>
              <a:srgbClr val="00338D"/>
            </a:solidFill>
            <a:prstDash val="dash"/>
          </a:ln>
        </p:spPr>
        <p:txBody>
          <a:bodyPr wrap="square" rtlCol="0" anchor="ctr">
            <a:noAutofit/>
          </a:bodyPr>
          <a:lstStyle/>
          <a:p>
            <a:pPr marL="117257"/>
            <a:r>
              <a:rPr lang="en-US" sz="800" b="1"/>
              <a:t>			</a:t>
            </a:r>
          </a:p>
        </p:txBody>
      </p:sp>
      <p:sp>
        <p:nvSpPr>
          <p:cNvPr id="25" name="Rectangle 24">
            <a:extLst>
              <a:ext uri="{FF2B5EF4-FFF2-40B4-BE49-F238E27FC236}">
                <a16:creationId xmlns:a16="http://schemas.microsoft.com/office/drawing/2014/main" id="{FA9E6BB1-1FA6-49B6-AB9A-902491E082AF}"/>
              </a:ext>
            </a:extLst>
          </p:cNvPr>
          <p:cNvSpPr/>
          <p:nvPr/>
        </p:nvSpPr>
        <p:spPr>
          <a:xfrm>
            <a:off x="2832583" y="2257922"/>
            <a:ext cx="1838794" cy="615553"/>
          </a:xfrm>
          <a:prstGeom prst="rect">
            <a:avLst/>
          </a:prstGeom>
        </p:spPr>
        <p:txBody>
          <a:bodyPr wrap="square" lIns="0" tIns="0" rIns="0" bIns="0">
            <a:spAutoFit/>
          </a:bodyPr>
          <a:lstStyle/>
          <a:p>
            <a:pPr marL="0" lvl="1" indent="1466">
              <a:spcBef>
                <a:spcPts val="300"/>
              </a:spcBef>
              <a:spcAft>
                <a:spcPts val="300"/>
              </a:spcAft>
              <a:buClr>
                <a:srgbClr val="0C2D83"/>
              </a:buClr>
              <a:buSzPct val="85000"/>
              <a:defRPr/>
            </a:pPr>
            <a:r>
              <a:rPr lang="en-GB" sz="800" b="1"/>
              <a:t>Executive Sponsor </a:t>
            </a:r>
            <a:r>
              <a:rPr lang="en-GB" sz="800"/>
              <a:t>– </a:t>
            </a:r>
            <a:r>
              <a:rPr lang="en-US" sz="800"/>
              <a:t>The KPMG team’s main point of contact; works closely with KPMG throughout the engagement for governance and oversight.</a:t>
            </a:r>
          </a:p>
        </p:txBody>
      </p:sp>
      <p:sp>
        <p:nvSpPr>
          <p:cNvPr id="27" name="Rectangle 26">
            <a:extLst>
              <a:ext uri="{FF2B5EF4-FFF2-40B4-BE49-F238E27FC236}">
                <a16:creationId xmlns:a16="http://schemas.microsoft.com/office/drawing/2014/main" id="{F31088F0-1A65-4C3E-98A0-A3A029B4369C}"/>
              </a:ext>
            </a:extLst>
          </p:cNvPr>
          <p:cNvSpPr/>
          <p:nvPr/>
        </p:nvSpPr>
        <p:spPr>
          <a:xfrm>
            <a:off x="2832583" y="3666241"/>
            <a:ext cx="1838794" cy="369332"/>
          </a:xfrm>
          <a:prstGeom prst="rect">
            <a:avLst/>
          </a:prstGeom>
        </p:spPr>
        <p:txBody>
          <a:bodyPr wrap="square" lIns="0" tIns="0" rIns="0" bIns="0">
            <a:spAutoFit/>
          </a:bodyPr>
          <a:lstStyle/>
          <a:p>
            <a:pPr marL="0" lvl="1" indent="1466">
              <a:spcBef>
                <a:spcPts val="300"/>
              </a:spcBef>
              <a:spcAft>
                <a:spcPts val="300"/>
              </a:spcAft>
              <a:buClr>
                <a:srgbClr val="0C2D83"/>
              </a:buClr>
              <a:buSzPct val="85000"/>
              <a:defRPr/>
            </a:pPr>
            <a:r>
              <a:rPr lang="en-GB" sz="800" b="1"/>
              <a:t>Stakeholders – </a:t>
            </a:r>
            <a:r>
              <a:rPr lang="en-GB" sz="800"/>
              <a:t>Domain experts and key stakeholders responsible for supporting access certification.</a:t>
            </a:r>
          </a:p>
        </p:txBody>
      </p:sp>
      <p:sp>
        <p:nvSpPr>
          <p:cNvPr id="29" name="Rectangle 28">
            <a:extLst>
              <a:ext uri="{FF2B5EF4-FFF2-40B4-BE49-F238E27FC236}">
                <a16:creationId xmlns:a16="http://schemas.microsoft.com/office/drawing/2014/main" id="{A8A759CF-E27B-489E-A0B2-BE6EB398F8D0}"/>
              </a:ext>
            </a:extLst>
          </p:cNvPr>
          <p:cNvSpPr/>
          <p:nvPr/>
        </p:nvSpPr>
        <p:spPr>
          <a:xfrm>
            <a:off x="1079842" y="2963683"/>
            <a:ext cx="1678330" cy="448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algn="ctr"/>
            <a:r>
              <a:rPr lang="en-US" sz="800" b="1">
                <a:solidFill>
                  <a:schemeClr val="bg1"/>
                </a:solidFill>
              </a:rPr>
              <a:t>Certification Manager</a:t>
            </a:r>
          </a:p>
        </p:txBody>
      </p:sp>
      <p:sp>
        <p:nvSpPr>
          <p:cNvPr id="30" name="Rectangle 29">
            <a:extLst>
              <a:ext uri="{FF2B5EF4-FFF2-40B4-BE49-F238E27FC236}">
                <a16:creationId xmlns:a16="http://schemas.microsoft.com/office/drawing/2014/main" id="{88F2E80A-5AC8-4BC3-841F-C34DFF2ED7FE}"/>
              </a:ext>
            </a:extLst>
          </p:cNvPr>
          <p:cNvSpPr/>
          <p:nvPr/>
        </p:nvSpPr>
        <p:spPr>
          <a:xfrm>
            <a:off x="2832583" y="2938846"/>
            <a:ext cx="1838794" cy="615553"/>
          </a:xfrm>
          <a:prstGeom prst="rect">
            <a:avLst/>
          </a:prstGeom>
        </p:spPr>
        <p:txBody>
          <a:bodyPr wrap="square" lIns="0" tIns="0" rIns="0" bIns="0">
            <a:spAutoFit/>
          </a:bodyPr>
          <a:lstStyle/>
          <a:p>
            <a:pPr marL="0" lvl="1" indent="1466">
              <a:spcBef>
                <a:spcPts val="300"/>
              </a:spcBef>
              <a:spcAft>
                <a:spcPts val="300"/>
              </a:spcAft>
              <a:buClr>
                <a:srgbClr val="0C2D83"/>
              </a:buClr>
              <a:buSzPct val="85000"/>
              <a:defRPr/>
            </a:pPr>
            <a:r>
              <a:rPr lang="en-GB" sz="800" b="1"/>
              <a:t>Certification Manager </a:t>
            </a:r>
            <a:r>
              <a:rPr lang="en-GB" sz="800"/>
              <a:t>– </a:t>
            </a:r>
            <a:r>
              <a:rPr lang="en-US" sz="800"/>
              <a:t>The KPMG team’s day-to-day contact; works closely with KPMG throughout the engagement to provide tactical guidance and support certification scheduling.</a:t>
            </a:r>
          </a:p>
        </p:txBody>
      </p:sp>
      <p:sp>
        <p:nvSpPr>
          <p:cNvPr id="45" name="Rectangle 44">
            <a:extLst>
              <a:ext uri="{FF2B5EF4-FFF2-40B4-BE49-F238E27FC236}">
                <a16:creationId xmlns:a16="http://schemas.microsoft.com/office/drawing/2014/main" id="{9A694F93-7385-4A85-9FE1-0F415F7C4678}"/>
              </a:ext>
            </a:extLst>
          </p:cNvPr>
          <p:cNvSpPr/>
          <p:nvPr/>
        </p:nvSpPr>
        <p:spPr>
          <a:xfrm>
            <a:off x="4935793" y="5154874"/>
            <a:ext cx="304883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800" b="1">
                <a:solidFill>
                  <a:schemeClr val="tx2"/>
                </a:solidFill>
              </a:rPr>
              <a:t>Cyber Managed Services Delivery</a:t>
            </a:r>
          </a:p>
        </p:txBody>
      </p:sp>
      <p:sp>
        <p:nvSpPr>
          <p:cNvPr id="36" name="Rectangle 35">
            <a:extLst>
              <a:ext uri="{FF2B5EF4-FFF2-40B4-BE49-F238E27FC236}">
                <a16:creationId xmlns:a16="http://schemas.microsoft.com/office/drawing/2014/main" id="{7D153C4B-9627-49FA-B532-911BF3EAC178}"/>
              </a:ext>
            </a:extLst>
          </p:cNvPr>
          <p:cNvSpPr/>
          <p:nvPr/>
        </p:nvSpPr>
        <p:spPr>
          <a:xfrm>
            <a:off x="4935793" y="4749644"/>
            <a:ext cx="3592456" cy="266064"/>
          </a:xfrm>
          <a:prstGeom prst="rect">
            <a:avLst/>
          </a:prstGeom>
          <a:solidFill>
            <a:schemeClr val="tx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u="none" strike="noStrike" kern="1200" cap="none" spc="0" normalizeH="0" baseline="0" noProof="0">
                <a:ln>
                  <a:noFill/>
                </a:ln>
                <a:solidFill>
                  <a:prstClr val="white"/>
                </a:solidFill>
                <a:effectLst/>
                <a:uLnTx/>
                <a:uFillTx/>
              </a:rPr>
              <a:t>Onshore, Nearshore, and Offshore Supporting Resources</a:t>
            </a:r>
          </a:p>
        </p:txBody>
      </p:sp>
      <p:sp>
        <p:nvSpPr>
          <p:cNvPr id="52" name="Rectangle 51">
            <a:extLst>
              <a:ext uri="{FF2B5EF4-FFF2-40B4-BE49-F238E27FC236}">
                <a16:creationId xmlns:a16="http://schemas.microsoft.com/office/drawing/2014/main" id="{D8216FE2-06BF-44BA-90B2-A418EAA7A143}"/>
              </a:ext>
            </a:extLst>
          </p:cNvPr>
          <p:cNvSpPr/>
          <p:nvPr/>
        </p:nvSpPr>
        <p:spPr>
          <a:xfrm>
            <a:off x="7211810" y="3235173"/>
            <a:ext cx="1316439" cy="4924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800" b="1" dirty="0">
                <a:solidFill>
                  <a:schemeClr val="tx2"/>
                </a:solidFill>
              </a:rPr>
              <a:t>Raj Ahuja</a:t>
            </a:r>
          </a:p>
          <a:p>
            <a:r>
              <a:rPr lang="en-US" sz="800" i="1" dirty="0">
                <a:solidFill>
                  <a:schemeClr val="tx1"/>
                </a:solidFill>
              </a:rPr>
              <a:t>Engagement Managing Director – </a:t>
            </a:r>
            <a:br>
              <a:rPr lang="en-US" sz="800" i="1" dirty="0"/>
            </a:br>
            <a:r>
              <a:rPr lang="en-US" sz="800" i="1" dirty="0">
                <a:solidFill>
                  <a:schemeClr val="tx1"/>
                </a:solidFill>
              </a:rPr>
              <a:t>Cyber Managed Services</a:t>
            </a:r>
            <a:endParaRPr lang="en-US" sz="800" i="1" dirty="0">
              <a:solidFill>
                <a:schemeClr val="tx1"/>
              </a:solidFill>
              <a:cs typeface="Arial"/>
            </a:endParaRPr>
          </a:p>
        </p:txBody>
      </p:sp>
      <p:sp>
        <p:nvSpPr>
          <p:cNvPr id="48" name="Rectangle 47">
            <a:extLst>
              <a:ext uri="{FF2B5EF4-FFF2-40B4-BE49-F238E27FC236}">
                <a16:creationId xmlns:a16="http://schemas.microsoft.com/office/drawing/2014/main" id="{6623B492-FBD5-4BCE-B5CC-1A210EBCCCAE}"/>
              </a:ext>
            </a:extLst>
          </p:cNvPr>
          <p:cNvSpPr/>
          <p:nvPr/>
        </p:nvSpPr>
        <p:spPr>
          <a:xfrm>
            <a:off x="9572891" y="2493304"/>
            <a:ext cx="1530059" cy="36933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800" b="1">
                <a:solidFill>
                  <a:schemeClr val="tx2"/>
                </a:solidFill>
              </a:rPr>
              <a:t>Girish Kalia</a:t>
            </a:r>
          </a:p>
          <a:p>
            <a:pPr algn="l"/>
            <a:r>
              <a:rPr lang="en-US" sz="800" i="1">
                <a:solidFill>
                  <a:schemeClr val="tx1"/>
                </a:solidFill>
              </a:rPr>
              <a:t>Engagement Assoc Director – Cyber Managed Services</a:t>
            </a:r>
          </a:p>
        </p:txBody>
      </p:sp>
      <p:sp>
        <p:nvSpPr>
          <p:cNvPr id="50" name="Rectangle 49">
            <a:extLst>
              <a:ext uri="{FF2B5EF4-FFF2-40B4-BE49-F238E27FC236}">
                <a16:creationId xmlns:a16="http://schemas.microsoft.com/office/drawing/2014/main" id="{28E03C85-5DB8-4124-B626-1F6109510EED}"/>
              </a:ext>
            </a:extLst>
          </p:cNvPr>
          <p:cNvSpPr/>
          <p:nvPr/>
        </p:nvSpPr>
        <p:spPr>
          <a:xfrm>
            <a:off x="9572892" y="3313852"/>
            <a:ext cx="1601236" cy="36933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800" b="1">
                <a:solidFill>
                  <a:schemeClr val="tx2"/>
                </a:solidFill>
              </a:rPr>
              <a:t>Adam Levine</a:t>
            </a:r>
          </a:p>
          <a:p>
            <a:pPr algn="l"/>
            <a:r>
              <a:rPr lang="en-US" sz="800" i="1">
                <a:solidFill>
                  <a:schemeClr val="tx1"/>
                </a:solidFill>
              </a:rPr>
              <a:t>Engagement Delivery Manager –</a:t>
            </a:r>
          </a:p>
          <a:p>
            <a:pPr algn="l"/>
            <a:r>
              <a:rPr lang="en-US" sz="800" i="1">
                <a:solidFill>
                  <a:schemeClr val="tx1"/>
                </a:solidFill>
              </a:rPr>
              <a:t>Cyber Managed Services</a:t>
            </a:r>
          </a:p>
        </p:txBody>
      </p:sp>
      <p:sp>
        <p:nvSpPr>
          <p:cNvPr id="54" name="Rectangle 53">
            <a:extLst>
              <a:ext uri="{FF2B5EF4-FFF2-40B4-BE49-F238E27FC236}">
                <a16:creationId xmlns:a16="http://schemas.microsoft.com/office/drawing/2014/main" id="{ABEEBA53-FB25-47DD-B97B-22049AF10DCF}"/>
              </a:ext>
            </a:extLst>
          </p:cNvPr>
          <p:cNvSpPr/>
          <p:nvPr/>
        </p:nvSpPr>
        <p:spPr>
          <a:xfrm>
            <a:off x="7208221" y="2604073"/>
            <a:ext cx="1286893" cy="2462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800" b="1">
                <a:solidFill>
                  <a:schemeClr val="tx2"/>
                </a:solidFill>
              </a:rPr>
              <a:t>Anurag Rai</a:t>
            </a:r>
          </a:p>
          <a:p>
            <a:pPr algn="l"/>
            <a:r>
              <a:rPr lang="en-US" sz="800" i="1">
                <a:solidFill>
                  <a:schemeClr val="tx1"/>
                </a:solidFill>
              </a:rPr>
              <a:t>Cyber Account Partner</a:t>
            </a:r>
          </a:p>
        </p:txBody>
      </p:sp>
      <p:pic>
        <p:nvPicPr>
          <p:cNvPr id="3074" name="Picture 2" descr="Cigna logo and symbol, meaning, history, PNG">
            <a:extLst>
              <a:ext uri="{FF2B5EF4-FFF2-40B4-BE49-F238E27FC236}">
                <a16:creationId xmlns:a16="http://schemas.microsoft.com/office/drawing/2014/main" id="{97E595F0-3093-4979-B868-8880F65FC4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890" y="1589640"/>
            <a:ext cx="1060329" cy="5937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3662" y="2953580"/>
            <a:ext cx="650138" cy="722376"/>
          </a:xfrm>
          <a:prstGeom prst="rect">
            <a:avLst/>
          </a:prstGeom>
        </p:spPr>
      </p:pic>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90497" y="2117218"/>
            <a:ext cx="650138" cy="722376"/>
          </a:xfrm>
          <a:prstGeom prst="rect">
            <a:avLst/>
          </a:prstGeom>
        </p:spPr>
      </p:pic>
      <p:pic>
        <p:nvPicPr>
          <p:cNvPr id="24" name="Picture 2" descr="See the source image">
            <a:extLst>
              <a:ext uri="{FF2B5EF4-FFF2-40B4-BE49-F238E27FC236}">
                <a16:creationId xmlns:a16="http://schemas.microsoft.com/office/drawing/2014/main" id="{1F9A0272-9A8E-4D9A-8C87-769586617D1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968822" y="1736804"/>
            <a:ext cx="812156" cy="328352"/>
          </a:xfrm>
          <a:prstGeom prst="rect">
            <a:avLst/>
          </a:prstGeom>
          <a:solidFill>
            <a:schemeClr val="bg1"/>
          </a:solidFill>
        </p:spPr>
      </p:pic>
      <p:pic>
        <p:nvPicPr>
          <p:cNvPr id="1026" name="Picture 2" descr="A person with his arms crossed&#10;&#10;Description automatically generated">
            <a:extLst>
              <a:ext uri="{FF2B5EF4-FFF2-40B4-BE49-F238E27FC236}">
                <a16:creationId xmlns:a16="http://schemas.microsoft.com/office/drawing/2014/main" id="{8F555C82-C379-18F7-ED14-FDD80BE18F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4816" y="2085288"/>
            <a:ext cx="675824" cy="7621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in a suit and tie&#10;&#10;Description automatically generated">
            <a:extLst>
              <a:ext uri="{FF2B5EF4-FFF2-40B4-BE49-F238E27FC236}">
                <a16:creationId xmlns:a16="http://schemas.microsoft.com/office/drawing/2014/main" id="{2C48FAF3-1679-3267-5570-CD556AC1AE7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7450" t="12165" r="18003" b="28369"/>
          <a:stretch/>
        </p:blipFill>
        <p:spPr>
          <a:xfrm>
            <a:off x="8871012" y="2967250"/>
            <a:ext cx="647994" cy="703058"/>
          </a:xfrm>
          <a:prstGeom prst="rect">
            <a:avLst/>
          </a:prstGeom>
        </p:spPr>
      </p:pic>
      <p:pic>
        <p:nvPicPr>
          <p:cNvPr id="1032" name="Picture 8" descr="Image result for Mexico Flag Round PNG">
            <a:extLst>
              <a:ext uri="{FF2B5EF4-FFF2-40B4-BE49-F238E27FC236}">
                <a16:creationId xmlns:a16="http://schemas.microsoft.com/office/drawing/2014/main" id="{9D51B3EC-466B-A04D-356B-D9BED92F224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13709" y="5104583"/>
            <a:ext cx="223384" cy="223384"/>
          </a:xfrm>
          <a:prstGeom prst="ellipse">
            <a:avLst/>
          </a:prstGeom>
          <a:ln w="254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9BB94CF-9EE1-FE7C-BB86-910C339B4208}"/>
              </a:ext>
            </a:extLst>
          </p:cNvPr>
          <p:cNvSpPr/>
          <p:nvPr/>
        </p:nvSpPr>
        <p:spPr>
          <a:xfrm>
            <a:off x="9571147" y="4181502"/>
            <a:ext cx="1601236" cy="36933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800" b="1" dirty="0">
                <a:solidFill>
                  <a:schemeClr val="tx2"/>
                </a:solidFill>
              </a:rPr>
              <a:t>Mark Muto</a:t>
            </a:r>
          </a:p>
          <a:p>
            <a:pPr algn="l"/>
            <a:r>
              <a:rPr lang="en-US" sz="800" i="1">
                <a:solidFill>
                  <a:schemeClr val="tx1"/>
                </a:solidFill>
                <a:cs typeface="Arial"/>
              </a:rPr>
              <a:t>Director</a:t>
            </a:r>
            <a:endParaRPr lang="en-US" sz="800" i="1" dirty="0">
              <a:solidFill>
                <a:schemeClr val="tx1"/>
              </a:solidFill>
              <a:cs typeface="Arial"/>
            </a:endParaRPr>
          </a:p>
          <a:p>
            <a:pPr algn="l"/>
            <a:r>
              <a:rPr lang="en-US" sz="800" i="1" dirty="0">
                <a:solidFill>
                  <a:schemeClr val="tx1"/>
                </a:solidFill>
              </a:rPr>
              <a:t>Cyber Security Services</a:t>
            </a:r>
          </a:p>
        </p:txBody>
      </p:sp>
      <p:sp>
        <p:nvSpPr>
          <p:cNvPr id="8" name="Rectangle 7">
            <a:extLst>
              <a:ext uri="{FF2B5EF4-FFF2-40B4-BE49-F238E27FC236}">
                <a16:creationId xmlns:a16="http://schemas.microsoft.com/office/drawing/2014/main" id="{A0A79297-CC38-022C-7E5D-EA48E38474C8}"/>
              </a:ext>
            </a:extLst>
          </p:cNvPr>
          <p:cNvSpPr/>
          <p:nvPr/>
        </p:nvSpPr>
        <p:spPr>
          <a:xfrm>
            <a:off x="8870890" y="3819896"/>
            <a:ext cx="649224" cy="722376"/>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14" name="Picture Placeholder 9" descr="A person in a blue suit&#10;&#10;Description automatically generated">
            <a:extLst>
              <a:ext uri="{FF2B5EF4-FFF2-40B4-BE49-F238E27FC236}">
                <a16:creationId xmlns:a16="http://schemas.microsoft.com/office/drawing/2014/main" id="{C6BA836E-137D-2CAF-E198-FA1DE50B75D6}"/>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artisticMarker/>
                    </a14:imgEffect>
                  </a14:imgLayer>
                </a14:imgProps>
              </a:ext>
              <a:ext uri="{28A0092B-C50C-407E-A947-70E740481C1C}">
                <a14:useLocalDpi xmlns:a14="http://schemas.microsoft.com/office/drawing/2010/main" val="0"/>
              </a:ext>
            </a:extLst>
          </a:blip>
          <a:srcRect l="9005" t="2211" r="9788" b="25944"/>
          <a:stretch/>
        </p:blipFill>
        <p:spPr>
          <a:xfrm>
            <a:off x="8871464" y="3817153"/>
            <a:ext cx="649526" cy="734300"/>
          </a:xfrm>
          <a:prstGeom prst="rect">
            <a:avLst/>
          </a:prstGeom>
          <a:effectLst/>
        </p:spPr>
      </p:pic>
    </p:spTree>
    <p:custDataLst>
      <p:tags r:id="rId1"/>
    </p:custDataLst>
    <p:extLst>
      <p:ext uri="{BB962C8B-B14F-4D97-AF65-F5344CB8AC3E}">
        <p14:creationId xmlns:p14="http://schemas.microsoft.com/office/powerpoint/2010/main" val="1562983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Cyber access certification team structure</a:t>
            </a:r>
          </a:p>
        </p:txBody>
      </p:sp>
      <p:sp>
        <p:nvSpPr>
          <p:cNvPr id="2" name="Text Placeholder 1"/>
          <p:cNvSpPr>
            <a:spLocks noGrp="1"/>
          </p:cNvSpPr>
          <p:nvPr>
            <p:ph type="body" sz="quarter" idx="12"/>
          </p:nvPr>
        </p:nvSpPr>
        <p:spPr/>
        <p:txBody>
          <a:bodyPr/>
          <a:lstStyle/>
          <a:p>
            <a:r>
              <a:rPr lang="en-US"/>
              <a:t>Project governance</a:t>
            </a:r>
          </a:p>
        </p:txBody>
      </p:sp>
      <p:graphicFrame>
        <p:nvGraphicFramePr>
          <p:cNvPr id="23" name="Table 22">
            <a:extLst>
              <a:ext uri="{FF2B5EF4-FFF2-40B4-BE49-F238E27FC236}">
                <a16:creationId xmlns:a16="http://schemas.microsoft.com/office/drawing/2014/main" id="{0002F9CA-03AC-4C91-9940-2412616B5D34}"/>
              </a:ext>
            </a:extLst>
          </p:cNvPr>
          <p:cNvGraphicFramePr>
            <a:graphicFrameLocks noGrp="1"/>
          </p:cNvGraphicFramePr>
          <p:nvPr>
            <p:extLst>
              <p:ext uri="{D42A27DB-BD31-4B8C-83A1-F6EECF244321}">
                <p14:modId xmlns:p14="http://schemas.microsoft.com/office/powerpoint/2010/main" val="3714949750"/>
              </p:ext>
            </p:extLst>
          </p:nvPr>
        </p:nvGraphicFramePr>
        <p:xfrm>
          <a:off x="9394662" y="1620966"/>
          <a:ext cx="2029083" cy="1533720"/>
        </p:xfrm>
        <a:graphic>
          <a:graphicData uri="http://schemas.openxmlformats.org/drawingml/2006/table">
            <a:tbl>
              <a:tblPr firstRow="1" bandRow="1">
                <a:tableStyleId>{F2DE63D5-997A-4646-A377-4702673A728D}</a:tableStyleId>
              </a:tblPr>
              <a:tblGrid>
                <a:gridCol w="2029083">
                  <a:extLst>
                    <a:ext uri="{9D8B030D-6E8A-4147-A177-3AD203B41FA5}">
                      <a16:colId xmlns:a16="http://schemas.microsoft.com/office/drawing/2014/main" val="20000"/>
                    </a:ext>
                  </a:extLst>
                </a:gridCol>
              </a:tblGrid>
              <a:tr h="199982">
                <a:tc>
                  <a:txBody>
                    <a:bodyPr/>
                    <a:lstStyle/>
                    <a:p>
                      <a:pPr algn="ctr"/>
                      <a:r>
                        <a:rPr lang="en-US" sz="1050">
                          <a:solidFill>
                            <a:schemeClr val="tx2"/>
                          </a:solidFill>
                        </a:rPr>
                        <a:t>Legend</a:t>
                      </a:r>
                    </a:p>
                  </a:txBody>
                  <a:tcP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282260">
                <a:tc>
                  <a:txBody>
                    <a:bodyPr/>
                    <a:lstStyle/>
                    <a:p>
                      <a:endParaRPr lang="en-US"/>
                    </a:p>
                  </a:txBody>
                  <a:tcP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5" name="Rectangle 24">
            <a:extLst>
              <a:ext uri="{FF2B5EF4-FFF2-40B4-BE49-F238E27FC236}">
                <a16:creationId xmlns:a16="http://schemas.microsoft.com/office/drawing/2014/main" id="{A6AD1AAC-C923-4A79-BAAF-9EEEC0F659E9}"/>
              </a:ext>
            </a:extLst>
          </p:cNvPr>
          <p:cNvSpPr/>
          <p:nvPr/>
        </p:nvSpPr>
        <p:spPr>
          <a:xfrm>
            <a:off x="9574049" y="2369074"/>
            <a:ext cx="1670308" cy="289314"/>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0" indent="0" algn="ctr" defTabSz="914400" rtl="0" eaLnBrk="1" fontAlgn="auto" latinLnBrk="0" hangingPunct="1">
              <a:spcBef>
                <a:spcPts val="0"/>
              </a:spcBef>
              <a:spcAft>
                <a:spcPts val="300"/>
              </a:spcAft>
              <a:buClrTx/>
              <a:buSzTx/>
              <a:buFontTx/>
              <a:buNone/>
              <a:tabLst/>
              <a:defRPr/>
            </a:pPr>
            <a:r>
              <a:rPr lang="en-US" sz="1000" b="1">
                <a:latin typeface="Arial"/>
                <a:cs typeface="Arial"/>
              </a:rPr>
              <a:t>Cigna</a:t>
            </a:r>
            <a:endParaRPr kumimoji="0" lang="en-US" sz="1000" b="0" i="1" u="none" strike="noStrike" kern="1200" cap="none" spc="0" normalizeH="0" baseline="0" noProof="0">
              <a:ln>
                <a:noFill/>
              </a:ln>
              <a:solidFill>
                <a:prstClr val="white"/>
              </a:solidFill>
              <a:effectLst/>
              <a:uLnTx/>
              <a:uFillTx/>
              <a:latin typeface="Arial" panose="020B0604020202020204" pitchFamily="34" charset="0"/>
            </a:endParaRPr>
          </a:p>
        </p:txBody>
      </p:sp>
      <p:sp>
        <p:nvSpPr>
          <p:cNvPr id="26" name="Rectangle 25">
            <a:extLst>
              <a:ext uri="{FF2B5EF4-FFF2-40B4-BE49-F238E27FC236}">
                <a16:creationId xmlns:a16="http://schemas.microsoft.com/office/drawing/2014/main" id="{586A46CE-DD72-42F7-85E1-26EAE3B59714}"/>
              </a:ext>
            </a:extLst>
          </p:cNvPr>
          <p:cNvSpPr/>
          <p:nvPr/>
        </p:nvSpPr>
        <p:spPr>
          <a:xfrm>
            <a:off x="9574049" y="1969495"/>
            <a:ext cx="1670308" cy="28931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0" indent="0" algn="ctr" defTabSz="914400" rtl="0" eaLnBrk="1" fontAlgn="auto" latinLnBrk="0" hangingPunct="1">
              <a:spcBef>
                <a:spcPts val="0"/>
              </a:spcBef>
              <a:spcAft>
                <a:spcPts val="3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mn-cs"/>
              </a:rPr>
              <a:t>KPMG U.S.</a:t>
            </a:r>
            <a:endParaRPr kumimoji="0" lang="en-US" sz="1000" b="0" i="1"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5" name="Rectangle 44">
            <a:extLst>
              <a:ext uri="{FF2B5EF4-FFF2-40B4-BE49-F238E27FC236}">
                <a16:creationId xmlns:a16="http://schemas.microsoft.com/office/drawing/2014/main" id="{5B58BEFE-92FF-4D75-A3F9-6320E3E037C3}"/>
              </a:ext>
            </a:extLst>
          </p:cNvPr>
          <p:cNvSpPr/>
          <p:nvPr/>
        </p:nvSpPr>
        <p:spPr>
          <a:xfrm>
            <a:off x="9574049" y="2768652"/>
            <a:ext cx="1670308" cy="289314"/>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0" indent="0" algn="ctr" defTabSz="914400" rtl="0" eaLnBrk="1" fontAlgn="auto" latinLnBrk="0" hangingPunct="1">
              <a:spcBef>
                <a:spcPts val="0"/>
              </a:spcBef>
              <a:spcAft>
                <a:spcPts val="300"/>
              </a:spcAft>
              <a:buClrTx/>
              <a:buSzTx/>
              <a:buFontTx/>
              <a:buNone/>
              <a:tabLst/>
              <a:defRPr/>
            </a:pPr>
            <a:r>
              <a:rPr lang="en-US" sz="1000" b="1">
                <a:solidFill>
                  <a:prstClr val="white"/>
                </a:solidFill>
                <a:latin typeface="Arial" panose="020B0604020202020204" pitchFamily="34" charset="0"/>
              </a:rPr>
              <a:t>Offshore/Nearshore</a:t>
            </a:r>
            <a:endParaRPr kumimoji="0" lang="en-US" sz="1000" b="0" i="1"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3B3BDD64-5B20-403A-9590-11051DE8CD75}"/>
              </a:ext>
            </a:extLst>
          </p:cNvPr>
          <p:cNvSpPr/>
          <p:nvPr/>
        </p:nvSpPr>
        <p:spPr>
          <a:xfrm>
            <a:off x="1688037" y="1600201"/>
            <a:ext cx="7324344" cy="1249679"/>
          </a:xfrm>
          <a:prstGeom prst="rect">
            <a:avLst/>
          </a:prstGeom>
          <a:noFill/>
          <a:ln w="63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6" name="Arrow: Right 65">
            <a:extLst>
              <a:ext uri="{FF2B5EF4-FFF2-40B4-BE49-F238E27FC236}">
                <a16:creationId xmlns:a16="http://schemas.microsoft.com/office/drawing/2014/main" id="{F31DF52D-5BA5-486E-9871-B9117D0EED85}"/>
              </a:ext>
            </a:extLst>
          </p:cNvPr>
          <p:cNvSpPr/>
          <p:nvPr/>
        </p:nvSpPr>
        <p:spPr>
          <a:xfrm rot="16200000">
            <a:off x="-892387" y="3420818"/>
            <a:ext cx="4357479" cy="581980"/>
          </a:xfrm>
          <a:prstGeom prst="rightArrow">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300"/>
              </a:spcAft>
            </a:pPr>
            <a:r>
              <a:rPr lang="en-US" sz="1000" b="1">
                <a:solidFill>
                  <a:schemeClr val="bg1"/>
                </a:solidFill>
                <a:latin typeface="Arial" panose="020B0604020202020204" pitchFamily="34" charset="0"/>
              </a:rPr>
              <a:t>Escalation</a:t>
            </a:r>
          </a:p>
        </p:txBody>
      </p:sp>
      <p:sp>
        <p:nvSpPr>
          <p:cNvPr id="64" name="Rectangle 63">
            <a:extLst>
              <a:ext uri="{FF2B5EF4-FFF2-40B4-BE49-F238E27FC236}">
                <a16:creationId xmlns:a16="http://schemas.microsoft.com/office/drawing/2014/main" id="{2FEE97AD-5827-4ED0-A359-F080F3C8EC92}"/>
              </a:ext>
            </a:extLst>
          </p:cNvPr>
          <p:cNvSpPr/>
          <p:nvPr/>
        </p:nvSpPr>
        <p:spPr>
          <a:xfrm>
            <a:off x="3415697" y="1487129"/>
            <a:ext cx="3867912" cy="2292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1" indent="0" algn="ctr" defTabSz="914400" rtl="0" eaLnBrk="1" fontAlgn="t" latinLnBrk="0" hangingPunct="1">
              <a:spcBef>
                <a:spcPts val="200"/>
              </a:spcBef>
              <a:spcAft>
                <a:spcPts val="3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mn-cs"/>
              </a:rPr>
              <a:t>Engagement management </a:t>
            </a:r>
          </a:p>
        </p:txBody>
      </p:sp>
      <p:grpSp>
        <p:nvGrpSpPr>
          <p:cNvPr id="65" name="Group 64"/>
          <p:cNvGrpSpPr/>
          <p:nvPr/>
        </p:nvGrpSpPr>
        <p:grpSpPr>
          <a:xfrm>
            <a:off x="3901129" y="1379409"/>
            <a:ext cx="444652" cy="444652"/>
            <a:chOff x="3653757" y="1322388"/>
            <a:chExt cx="558692" cy="558692"/>
          </a:xfrm>
        </p:grpSpPr>
        <p:sp>
          <p:nvSpPr>
            <p:cNvPr id="68" name="Freeform 321">
              <a:extLst>
                <a:ext uri="{FF2B5EF4-FFF2-40B4-BE49-F238E27FC236}">
                  <a16:creationId xmlns:a16="http://schemas.microsoft.com/office/drawing/2014/main" id="{1F5C9DA0-EB48-46B8-AAFB-172FB47ABD88}"/>
                </a:ext>
              </a:extLst>
            </p:cNvPr>
            <p:cNvSpPr>
              <a:spLocks/>
            </p:cNvSpPr>
            <p:nvPr/>
          </p:nvSpPr>
          <p:spPr bwMode="auto">
            <a:xfrm>
              <a:off x="3653757" y="1322388"/>
              <a:ext cx="558692" cy="558692"/>
            </a:xfrm>
            <a:custGeom>
              <a:avLst/>
              <a:gdLst>
                <a:gd name="T0" fmla="*/ 374 w 374"/>
                <a:gd name="T1" fmla="*/ 187 h 374"/>
                <a:gd name="T2" fmla="*/ 187 w 374"/>
                <a:gd name="T3" fmla="*/ 374 h 374"/>
                <a:gd name="T4" fmla="*/ 75 w 374"/>
                <a:gd name="T5" fmla="*/ 337 h 374"/>
                <a:gd name="T6" fmla="*/ 33 w 374"/>
                <a:gd name="T7" fmla="*/ 293 h 374"/>
                <a:gd name="T8" fmla="*/ 0 w 374"/>
                <a:gd name="T9" fmla="*/ 187 h 374"/>
                <a:gd name="T10" fmla="*/ 187 w 374"/>
                <a:gd name="T11" fmla="*/ 0 h 374"/>
                <a:gd name="T12" fmla="*/ 374 w 374"/>
                <a:gd name="T13" fmla="*/ 187 h 374"/>
              </a:gdLst>
              <a:ahLst/>
              <a:cxnLst>
                <a:cxn ang="0">
                  <a:pos x="T0" y="T1"/>
                </a:cxn>
                <a:cxn ang="0">
                  <a:pos x="T2" y="T3"/>
                </a:cxn>
                <a:cxn ang="0">
                  <a:pos x="T4" y="T5"/>
                </a:cxn>
                <a:cxn ang="0">
                  <a:pos x="T6" y="T7"/>
                </a:cxn>
                <a:cxn ang="0">
                  <a:pos x="T8" y="T9"/>
                </a:cxn>
                <a:cxn ang="0">
                  <a:pos x="T10" y="T11"/>
                </a:cxn>
                <a:cxn ang="0">
                  <a:pos x="T12" y="T13"/>
                </a:cxn>
              </a:cxnLst>
              <a:rect l="0" t="0" r="r" b="b"/>
              <a:pathLst>
                <a:path w="374" h="374">
                  <a:moveTo>
                    <a:pt x="374" y="187"/>
                  </a:moveTo>
                  <a:cubicBezTo>
                    <a:pt x="374" y="290"/>
                    <a:pt x="290" y="374"/>
                    <a:pt x="187" y="374"/>
                  </a:cubicBezTo>
                  <a:cubicBezTo>
                    <a:pt x="145" y="374"/>
                    <a:pt x="106" y="360"/>
                    <a:pt x="75" y="337"/>
                  </a:cubicBezTo>
                  <a:cubicBezTo>
                    <a:pt x="59" y="324"/>
                    <a:pt x="45" y="310"/>
                    <a:pt x="33" y="293"/>
                  </a:cubicBezTo>
                  <a:cubicBezTo>
                    <a:pt x="12" y="263"/>
                    <a:pt x="0" y="226"/>
                    <a:pt x="0" y="187"/>
                  </a:cubicBezTo>
                  <a:cubicBezTo>
                    <a:pt x="0" y="84"/>
                    <a:pt x="84" y="0"/>
                    <a:pt x="187" y="0"/>
                  </a:cubicBezTo>
                  <a:cubicBezTo>
                    <a:pt x="290" y="0"/>
                    <a:pt x="374" y="84"/>
                    <a:pt x="374" y="187"/>
                  </a:cubicBezTo>
                  <a:close/>
                </a:path>
              </a:pathLst>
            </a:custGeom>
            <a:solidFill>
              <a:schemeClr val="accent4"/>
            </a:solidFill>
            <a:ln w="14109">
              <a:solidFill>
                <a:srgbClr val="FFFFFF"/>
              </a:solidFill>
            </a:ln>
          </p:spPr>
          <p:txBody>
            <a:bodyPr wrap="square" lIns="54864" tIns="54864" rIns="54864" bIns="54864" rtlCol="0">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69" name="Group 68"/>
            <p:cNvGrpSpPr/>
            <p:nvPr/>
          </p:nvGrpSpPr>
          <p:grpSpPr>
            <a:xfrm>
              <a:off x="3789638" y="1476567"/>
              <a:ext cx="286930" cy="250335"/>
              <a:chOff x="3804860" y="1479399"/>
              <a:chExt cx="286930" cy="250335"/>
            </a:xfrm>
          </p:grpSpPr>
          <p:sp>
            <p:nvSpPr>
              <p:cNvPr id="70" name="Freeform 332">
                <a:extLst>
                  <a:ext uri="{FF2B5EF4-FFF2-40B4-BE49-F238E27FC236}">
                    <a16:creationId xmlns:a16="http://schemas.microsoft.com/office/drawing/2014/main" id="{8D43B322-4E10-4BF3-8729-D14838BBC7CB}"/>
                  </a:ext>
                </a:extLst>
              </p:cNvPr>
              <p:cNvSpPr>
                <a:spLocks/>
              </p:cNvSpPr>
              <p:nvPr/>
            </p:nvSpPr>
            <p:spPr bwMode="auto">
              <a:xfrm>
                <a:off x="3891446" y="1572097"/>
                <a:ext cx="20857" cy="17656"/>
              </a:xfrm>
              <a:custGeom>
                <a:avLst/>
                <a:gdLst>
                  <a:gd name="T0" fmla="*/ 0 w 14"/>
                  <a:gd name="T1" fmla="*/ 12 h 12"/>
                  <a:gd name="T2" fmla="*/ 14 w 14"/>
                  <a:gd name="T3" fmla="*/ 7 h 12"/>
                  <a:gd name="T4" fmla="*/ 14 w 14"/>
                  <a:gd name="T5" fmla="*/ 3 h 12"/>
                  <a:gd name="T6" fmla="*/ 4 w 14"/>
                  <a:gd name="T7" fmla="*/ 0 h 12"/>
                  <a:gd name="T8" fmla="*/ 0 w 14"/>
                  <a:gd name="T9" fmla="*/ 12 h 12"/>
                </a:gdLst>
                <a:ahLst/>
                <a:cxnLst>
                  <a:cxn ang="0">
                    <a:pos x="T0" y="T1"/>
                  </a:cxn>
                  <a:cxn ang="0">
                    <a:pos x="T2" y="T3"/>
                  </a:cxn>
                  <a:cxn ang="0">
                    <a:pos x="T4" y="T5"/>
                  </a:cxn>
                  <a:cxn ang="0">
                    <a:pos x="T6" y="T7"/>
                  </a:cxn>
                  <a:cxn ang="0">
                    <a:pos x="T8" y="T9"/>
                  </a:cxn>
                </a:cxnLst>
                <a:rect l="0" t="0" r="r" b="b"/>
                <a:pathLst>
                  <a:path w="14" h="12">
                    <a:moveTo>
                      <a:pt x="0" y="12"/>
                    </a:moveTo>
                    <a:cubicBezTo>
                      <a:pt x="4" y="10"/>
                      <a:pt x="8" y="9"/>
                      <a:pt x="14" y="7"/>
                    </a:cubicBezTo>
                    <a:cubicBezTo>
                      <a:pt x="14" y="3"/>
                      <a:pt x="14" y="3"/>
                      <a:pt x="14" y="3"/>
                    </a:cubicBezTo>
                    <a:cubicBezTo>
                      <a:pt x="8" y="1"/>
                      <a:pt x="4" y="0"/>
                      <a:pt x="4" y="0"/>
                    </a:cubicBezTo>
                    <a:lnTo>
                      <a:pt x="0" y="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864" tIns="54864" rIns="54864" bIns="54864" numCol="1" anchor="t" anchorCtr="0" compatLnSpc="1">
                <a:prstTxWarp prst="textNoShape">
                  <a:avLst/>
                </a:prstTxWarp>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 name="Freeform 333">
                <a:extLst>
                  <a:ext uri="{FF2B5EF4-FFF2-40B4-BE49-F238E27FC236}">
                    <a16:creationId xmlns:a16="http://schemas.microsoft.com/office/drawing/2014/main" id="{A3042E78-1157-4369-B5B2-B75DECC14726}"/>
                  </a:ext>
                </a:extLst>
              </p:cNvPr>
              <p:cNvSpPr>
                <a:spLocks/>
              </p:cNvSpPr>
              <p:nvPr/>
            </p:nvSpPr>
            <p:spPr bwMode="auto">
              <a:xfrm>
                <a:off x="3984351" y="1574619"/>
                <a:ext cx="12008" cy="8828"/>
              </a:xfrm>
              <a:custGeom>
                <a:avLst/>
                <a:gdLst>
                  <a:gd name="T0" fmla="*/ 0 w 8"/>
                  <a:gd name="T1" fmla="*/ 5 h 6"/>
                  <a:gd name="T2" fmla="*/ 3 w 8"/>
                  <a:gd name="T3" fmla="*/ 6 h 6"/>
                  <a:gd name="T4" fmla="*/ 8 w 8"/>
                  <a:gd name="T5" fmla="*/ 0 h 6"/>
                  <a:gd name="T6" fmla="*/ 0 w 8"/>
                  <a:gd name="T7" fmla="*/ 3 h 6"/>
                  <a:gd name="T8" fmla="*/ 0 w 8"/>
                  <a:gd name="T9" fmla="*/ 5 h 6"/>
                </a:gdLst>
                <a:ahLst/>
                <a:cxnLst>
                  <a:cxn ang="0">
                    <a:pos x="T0" y="T1"/>
                  </a:cxn>
                  <a:cxn ang="0">
                    <a:pos x="T2" y="T3"/>
                  </a:cxn>
                  <a:cxn ang="0">
                    <a:pos x="T4" y="T5"/>
                  </a:cxn>
                  <a:cxn ang="0">
                    <a:pos x="T6" y="T7"/>
                  </a:cxn>
                  <a:cxn ang="0">
                    <a:pos x="T8" y="T9"/>
                  </a:cxn>
                </a:cxnLst>
                <a:rect l="0" t="0" r="r" b="b"/>
                <a:pathLst>
                  <a:path w="8" h="6">
                    <a:moveTo>
                      <a:pt x="0" y="5"/>
                    </a:moveTo>
                    <a:cubicBezTo>
                      <a:pt x="1" y="6"/>
                      <a:pt x="2" y="6"/>
                      <a:pt x="3" y="6"/>
                    </a:cubicBezTo>
                    <a:cubicBezTo>
                      <a:pt x="8" y="0"/>
                      <a:pt x="8" y="0"/>
                      <a:pt x="8" y="0"/>
                    </a:cubicBezTo>
                    <a:cubicBezTo>
                      <a:pt x="8" y="0"/>
                      <a:pt x="4" y="1"/>
                      <a:pt x="0" y="3"/>
                    </a:cubicBezTo>
                    <a:lnTo>
                      <a:pt x="0"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864" tIns="54864" rIns="54864" bIns="54864" numCol="1" anchor="t" anchorCtr="0" compatLnSpc="1">
                <a:prstTxWarp prst="textNoShape">
                  <a:avLst/>
                </a:prstTxWarp>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 name="Freeform 334">
                <a:extLst>
                  <a:ext uri="{FF2B5EF4-FFF2-40B4-BE49-F238E27FC236}">
                    <a16:creationId xmlns:a16="http://schemas.microsoft.com/office/drawing/2014/main" id="{6ECEE018-DED7-40BB-B9A5-6606D557578D}"/>
                  </a:ext>
                </a:extLst>
              </p:cNvPr>
              <p:cNvSpPr>
                <a:spLocks/>
              </p:cNvSpPr>
              <p:nvPr/>
            </p:nvSpPr>
            <p:spPr bwMode="auto">
              <a:xfrm>
                <a:off x="3870591" y="1579033"/>
                <a:ext cx="12008" cy="18287"/>
              </a:xfrm>
              <a:custGeom>
                <a:avLst/>
                <a:gdLst>
                  <a:gd name="T0" fmla="*/ 4 w 8"/>
                  <a:gd name="T1" fmla="*/ 0 h 12"/>
                  <a:gd name="T2" fmla="*/ 0 w 8"/>
                  <a:gd name="T3" fmla="*/ 3 h 12"/>
                  <a:gd name="T4" fmla="*/ 2 w 8"/>
                  <a:gd name="T5" fmla="*/ 7 h 12"/>
                  <a:gd name="T6" fmla="*/ 0 w 8"/>
                  <a:gd name="T7" fmla="*/ 11 h 12"/>
                  <a:gd name="T8" fmla="*/ 0 w 8"/>
                  <a:gd name="T9" fmla="*/ 12 h 12"/>
                  <a:gd name="T10" fmla="*/ 7 w 8"/>
                  <a:gd name="T11" fmla="*/ 9 h 12"/>
                  <a:gd name="T12" fmla="*/ 5 w 8"/>
                  <a:gd name="T13" fmla="*/ 7 h 12"/>
                  <a:gd name="T14" fmla="*/ 8 w 8"/>
                  <a:gd name="T15" fmla="*/ 3 h 12"/>
                  <a:gd name="T16" fmla="*/ 4 w 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2">
                    <a:moveTo>
                      <a:pt x="4" y="0"/>
                    </a:moveTo>
                    <a:cubicBezTo>
                      <a:pt x="0" y="3"/>
                      <a:pt x="0" y="3"/>
                      <a:pt x="0" y="3"/>
                    </a:cubicBezTo>
                    <a:cubicBezTo>
                      <a:pt x="2" y="7"/>
                      <a:pt x="2" y="7"/>
                      <a:pt x="2" y="7"/>
                    </a:cubicBezTo>
                    <a:cubicBezTo>
                      <a:pt x="0" y="11"/>
                      <a:pt x="0" y="11"/>
                      <a:pt x="0" y="11"/>
                    </a:cubicBezTo>
                    <a:cubicBezTo>
                      <a:pt x="0" y="12"/>
                      <a:pt x="0" y="12"/>
                      <a:pt x="0" y="12"/>
                    </a:cubicBezTo>
                    <a:cubicBezTo>
                      <a:pt x="1" y="11"/>
                      <a:pt x="4" y="10"/>
                      <a:pt x="7" y="9"/>
                    </a:cubicBezTo>
                    <a:cubicBezTo>
                      <a:pt x="5" y="7"/>
                      <a:pt x="5" y="7"/>
                      <a:pt x="5" y="7"/>
                    </a:cubicBezTo>
                    <a:cubicBezTo>
                      <a:pt x="8" y="3"/>
                      <a:pt x="8" y="3"/>
                      <a:pt x="8" y="3"/>
                    </a:cubicBezTo>
                    <a:lnTo>
                      <a:pt x="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864" tIns="54864" rIns="54864" bIns="54864" numCol="1" anchor="t" anchorCtr="0" compatLnSpc="1">
                <a:prstTxWarp prst="textNoShape">
                  <a:avLst/>
                </a:prstTxWarp>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Freeform 335">
                <a:extLst>
                  <a:ext uri="{FF2B5EF4-FFF2-40B4-BE49-F238E27FC236}">
                    <a16:creationId xmlns:a16="http://schemas.microsoft.com/office/drawing/2014/main" id="{E4BF44E6-87FF-4234-8BA4-2607215D1D76}"/>
                  </a:ext>
                </a:extLst>
              </p:cNvPr>
              <p:cNvSpPr>
                <a:spLocks/>
              </p:cNvSpPr>
              <p:nvPr/>
            </p:nvSpPr>
            <p:spPr bwMode="auto">
              <a:xfrm>
                <a:off x="3991935" y="1491383"/>
                <a:ext cx="61304" cy="104045"/>
              </a:xfrm>
              <a:custGeom>
                <a:avLst/>
                <a:gdLst>
                  <a:gd name="T0" fmla="*/ 16 w 41"/>
                  <a:gd name="T1" fmla="*/ 68 h 70"/>
                  <a:gd name="T2" fmla="*/ 20 w 41"/>
                  <a:gd name="T3" fmla="*/ 70 h 70"/>
                  <a:gd name="T4" fmla="*/ 30 w 41"/>
                  <a:gd name="T5" fmla="*/ 51 h 70"/>
                  <a:gd name="T6" fmla="*/ 41 w 41"/>
                  <a:gd name="T7" fmla="*/ 46 h 70"/>
                  <a:gd name="T8" fmla="*/ 37 w 41"/>
                  <a:gd name="T9" fmla="*/ 25 h 70"/>
                  <a:gd name="T10" fmla="*/ 19 w 41"/>
                  <a:gd name="T11" fmla="*/ 0 h 70"/>
                  <a:gd name="T12" fmla="*/ 3 w 41"/>
                  <a:gd name="T13" fmla="*/ 9 h 70"/>
                  <a:gd name="T14" fmla="*/ 3 w 41"/>
                  <a:gd name="T15" fmla="*/ 20 h 70"/>
                  <a:gd name="T16" fmla="*/ 6 w 41"/>
                  <a:gd name="T17" fmla="*/ 24 h 70"/>
                  <a:gd name="T18" fmla="*/ 1 w 41"/>
                  <a:gd name="T19" fmla="*/ 47 h 70"/>
                  <a:gd name="T20" fmla="*/ 0 w 41"/>
                  <a:gd name="T21" fmla="*/ 48 h 70"/>
                  <a:gd name="T22" fmla="*/ 8 w 41"/>
                  <a:gd name="T23" fmla="*/ 51 h 70"/>
                  <a:gd name="T24" fmla="*/ 16 w 41"/>
                  <a:gd name="T2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6" y="68"/>
                    </a:moveTo>
                    <a:cubicBezTo>
                      <a:pt x="18" y="69"/>
                      <a:pt x="19" y="70"/>
                      <a:pt x="20" y="70"/>
                    </a:cubicBezTo>
                    <a:cubicBezTo>
                      <a:pt x="30" y="51"/>
                      <a:pt x="30" y="51"/>
                      <a:pt x="30" y="51"/>
                    </a:cubicBezTo>
                    <a:cubicBezTo>
                      <a:pt x="41" y="46"/>
                      <a:pt x="41" y="46"/>
                      <a:pt x="41" y="46"/>
                    </a:cubicBezTo>
                    <a:cubicBezTo>
                      <a:pt x="36" y="39"/>
                      <a:pt x="37" y="25"/>
                      <a:pt x="37" y="25"/>
                    </a:cubicBezTo>
                    <a:cubicBezTo>
                      <a:pt x="37" y="14"/>
                      <a:pt x="37" y="0"/>
                      <a:pt x="19" y="0"/>
                    </a:cubicBezTo>
                    <a:cubicBezTo>
                      <a:pt x="10" y="0"/>
                      <a:pt x="5" y="3"/>
                      <a:pt x="3" y="9"/>
                    </a:cubicBezTo>
                    <a:cubicBezTo>
                      <a:pt x="3" y="20"/>
                      <a:pt x="3" y="20"/>
                      <a:pt x="3" y="20"/>
                    </a:cubicBezTo>
                    <a:cubicBezTo>
                      <a:pt x="4" y="21"/>
                      <a:pt x="5" y="22"/>
                      <a:pt x="6" y="24"/>
                    </a:cubicBezTo>
                    <a:cubicBezTo>
                      <a:pt x="10" y="31"/>
                      <a:pt x="7" y="42"/>
                      <a:pt x="1" y="47"/>
                    </a:cubicBezTo>
                    <a:cubicBezTo>
                      <a:pt x="1" y="47"/>
                      <a:pt x="1" y="48"/>
                      <a:pt x="0" y="48"/>
                    </a:cubicBezTo>
                    <a:cubicBezTo>
                      <a:pt x="8" y="51"/>
                      <a:pt x="8" y="51"/>
                      <a:pt x="8" y="51"/>
                    </a:cubicBezTo>
                    <a:lnTo>
                      <a:pt x="16" y="6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864" tIns="54864" rIns="54864" bIns="54864" numCol="1" anchor="t" anchorCtr="0" compatLnSpc="1">
                <a:prstTxWarp prst="textNoShape">
                  <a:avLst/>
                </a:prstTxWarp>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4" name="Freeform 336">
                <a:extLst>
                  <a:ext uri="{FF2B5EF4-FFF2-40B4-BE49-F238E27FC236}">
                    <a16:creationId xmlns:a16="http://schemas.microsoft.com/office/drawing/2014/main" id="{E0E6F2F9-0F3D-4C3A-B61E-BD12547C668D}"/>
                  </a:ext>
                </a:extLst>
              </p:cNvPr>
              <p:cNvSpPr>
                <a:spLocks/>
              </p:cNvSpPr>
              <p:nvPr/>
            </p:nvSpPr>
            <p:spPr bwMode="auto">
              <a:xfrm>
                <a:off x="3846574" y="1491383"/>
                <a:ext cx="54352" cy="83236"/>
              </a:xfrm>
              <a:custGeom>
                <a:avLst/>
                <a:gdLst>
                  <a:gd name="T0" fmla="*/ 6 w 36"/>
                  <a:gd name="T1" fmla="*/ 36 h 56"/>
                  <a:gd name="T2" fmla="*/ 8 w 36"/>
                  <a:gd name="T3" fmla="*/ 44 h 56"/>
                  <a:gd name="T4" fmla="*/ 8 w 36"/>
                  <a:gd name="T5" fmla="*/ 48 h 56"/>
                  <a:gd name="T6" fmla="*/ 20 w 36"/>
                  <a:gd name="T7" fmla="*/ 56 h 56"/>
                  <a:gd name="T8" fmla="*/ 32 w 36"/>
                  <a:gd name="T9" fmla="*/ 48 h 56"/>
                  <a:gd name="T10" fmla="*/ 32 w 36"/>
                  <a:gd name="T11" fmla="*/ 44 h 56"/>
                  <a:gd name="T12" fmla="*/ 32 w 36"/>
                  <a:gd name="T13" fmla="*/ 40 h 56"/>
                  <a:gd name="T14" fmla="*/ 33 w 36"/>
                  <a:gd name="T15" fmla="*/ 24 h 56"/>
                  <a:gd name="T16" fmla="*/ 36 w 36"/>
                  <a:gd name="T17" fmla="*/ 20 h 56"/>
                  <a:gd name="T18" fmla="*/ 36 w 36"/>
                  <a:gd name="T19" fmla="*/ 7 h 56"/>
                  <a:gd name="T20" fmla="*/ 30 w 36"/>
                  <a:gd name="T21" fmla="*/ 4 h 56"/>
                  <a:gd name="T22" fmla="*/ 20 w 36"/>
                  <a:gd name="T23" fmla="*/ 0 h 56"/>
                  <a:gd name="T24" fmla="*/ 4 w 36"/>
                  <a:gd name="T25" fmla="*/ 14 h 56"/>
                  <a:gd name="T26" fmla="*/ 4 w 36"/>
                  <a:gd name="T27" fmla="*/ 24 h 56"/>
                  <a:gd name="T28" fmla="*/ 1 w 36"/>
                  <a:gd name="T29" fmla="*/ 25 h 56"/>
                  <a:gd name="T30" fmla="*/ 3 w 36"/>
                  <a:gd name="T31" fmla="*/ 35 h 56"/>
                  <a:gd name="T32" fmla="*/ 6 w 36"/>
                  <a:gd name="T3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56">
                    <a:moveTo>
                      <a:pt x="6" y="36"/>
                    </a:moveTo>
                    <a:cubicBezTo>
                      <a:pt x="8" y="44"/>
                      <a:pt x="8" y="44"/>
                      <a:pt x="8" y="44"/>
                    </a:cubicBezTo>
                    <a:cubicBezTo>
                      <a:pt x="8" y="48"/>
                      <a:pt x="8" y="48"/>
                      <a:pt x="8" y="48"/>
                    </a:cubicBezTo>
                    <a:cubicBezTo>
                      <a:pt x="20" y="56"/>
                      <a:pt x="20" y="56"/>
                      <a:pt x="20" y="56"/>
                    </a:cubicBezTo>
                    <a:cubicBezTo>
                      <a:pt x="32" y="48"/>
                      <a:pt x="32" y="48"/>
                      <a:pt x="32" y="48"/>
                    </a:cubicBezTo>
                    <a:cubicBezTo>
                      <a:pt x="32" y="44"/>
                      <a:pt x="32" y="44"/>
                      <a:pt x="32" y="44"/>
                    </a:cubicBezTo>
                    <a:cubicBezTo>
                      <a:pt x="32" y="40"/>
                      <a:pt x="32" y="40"/>
                      <a:pt x="32" y="40"/>
                    </a:cubicBezTo>
                    <a:cubicBezTo>
                      <a:pt x="30" y="35"/>
                      <a:pt x="30" y="29"/>
                      <a:pt x="33" y="24"/>
                    </a:cubicBezTo>
                    <a:cubicBezTo>
                      <a:pt x="33" y="22"/>
                      <a:pt x="34" y="21"/>
                      <a:pt x="36" y="20"/>
                    </a:cubicBezTo>
                    <a:cubicBezTo>
                      <a:pt x="36" y="7"/>
                      <a:pt x="36" y="7"/>
                      <a:pt x="36" y="7"/>
                    </a:cubicBezTo>
                    <a:cubicBezTo>
                      <a:pt x="34" y="5"/>
                      <a:pt x="33" y="4"/>
                      <a:pt x="30" y="4"/>
                    </a:cubicBezTo>
                    <a:cubicBezTo>
                      <a:pt x="29" y="1"/>
                      <a:pt x="25" y="0"/>
                      <a:pt x="20" y="0"/>
                    </a:cubicBezTo>
                    <a:cubicBezTo>
                      <a:pt x="9" y="0"/>
                      <a:pt x="4" y="6"/>
                      <a:pt x="4" y="14"/>
                    </a:cubicBezTo>
                    <a:cubicBezTo>
                      <a:pt x="4" y="19"/>
                      <a:pt x="4" y="24"/>
                      <a:pt x="4" y="24"/>
                    </a:cubicBezTo>
                    <a:cubicBezTo>
                      <a:pt x="4" y="24"/>
                      <a:pt x="2" y="23"/>
                      <a:pt x="1" y="25"/>
                    </a:cubicBezTo>
                    <a:cubicBezTo>
                      <a:pt x="0" y="28"/>
                      <a:pt x="1" y="33"/>
                      <a:pt x="3" y="35"/>
                    </a:cubicBezTo>
                    <a:cubicBezTo>
                      <a:pt x="4" y="36"/>
                      <a:pt x="6" y="36"/>
                      <a:pt x="6" y="3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864" tIns="54864" rIns="54864" bIns="54864" numCol="1" anchor="t" anchorCtr="0" compatLnSpc="1">
                <a:prstTxWarp prst="textNoShape">
                  <a:avLst/>
                </a:prstTxWarp>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5" name="Freeform 337">
                <a:extLst>
                  <a:ext uri="{FF2B5EF4-FFF2-40B4-BE49-F238E27FC236}">
                    <a16:creationId xmlns:a16="http://schemas.microsoft.com/office/drawing/2014/main" id="{69290BC0-68CE-42DA-AB3B-AD8B2E026AE8}"/>
                  </a:ext>
                </a:extLst>
              </p:cNvPr>
              <p:cNvSpPr>
                <a:spLocks/>
              </p:cNvSpPr>
              <p:nvPr/>
            </p:nvSpPr>
            <p:spPr bwMode="auto">
              <a:xfrm>
                <a:off x="3804860" y="1572097"/>
                <a:ext cx="60041" cy="122332"/>
              </a:xfrm>
              <a:custGeom>
                <a:avLst/>
                <a:gdLst>
                  <a:gd name="T0" fmla="*/ 34 w 40"/>
                  <a:gd name="T1" fmla="*/ 21 h 82"/>
                  <a:gd name="T2" fmla="*/ 40 w 40"/>
                  <a:gd name="T3" fmla="*/ 18 h 82"/>
                  <a:gd name="T4" fmla="*/ 34 w 40"/>
                  <a:gd name="T5" fmla="*/ 0 h 82"/>
                  <a:gd name="T6" fmla="*/ 8 w 40"/>
                  <a:gd name="T7" fmla="*/ 9 h 82"/>
                  <a:gd name="T8" fmla="*/ 0 w 40"/>
                  <a:gd name="T9" fmla="*/ 76 h 82"/>
                  <a:gd name="T10" fmla="*/ 19 w 40"/>
                  <a:gd name="T11" fmla="*/ 82 h 82"/>
                  <a:gd name="T12" fmla="*/ 34 w 40"/>
                  <a:gd name="T13" fmla="*/ 21 h 82"/>
                </a:gdLst>
                <a:ahLst/>
                <a:cxnLst>
                  <a:cxn ang="0">
                    <a:pos x="T0" y="T1"/>
                  </a:cxn>
                  <a:cxn ang="0">
                    <a:pos x="T2" y="T3"/>
                  </a:cxn>
                  <a:cxn ang="0">
                    <a:pos x="T4" y="T5"/>
                  </a:cxn>
                  <a:cxn ang="0">
                    <a:pos x="T6" y="T7"/>
                  </a:cxn>
                  <a:cxn ang="0">
                    <a:pos x="T8" y="T9"/>
                  </a:cxn>
                  <a:cxn ang="0">
                    <a:pos x="T10" y="T11"/>
                  </a:cxn>
                  <a:cxn ang="0">
                    <a:pos x="T12" y="T13"/>
                  </a:cxn>
                </a:cxnLst>
                <a:rect l="0" t="0" r="r" b="b"/>
                <a:pathLst>
                  <a:path w="40" h="82">
                    <a:moveTo>
                      <a:pt x="34" y="21"/>
                    </a:moveTo>
                    <a:cubicBezTo>
                      <a:pt x="35" y="21"/>
                      <a:pt x="36" y="20"/>
                      <a:pt x="40" y="18"/>
                    </a:cubicBezTo>
                    <a:cubicBezTo>
                      <a:pt x="34" y="0"/>
                      <a:pt x="34" y="0"/>
                      <a:pt x="34" y="0"/>
                    </a:cubicBezTo>
                    <a:cubicBezTo>
                      <a:pt x="34" y="0"/>
                      <a:pt x="10" y="7"/>
                      <a:pt x="8" y="9"/>
                    </a:cubicBezTo>
                    <a:cubicBezTo>
                      <a:pt x="4" y="11"/>
                      <a:pt x="0" y="42"/>
                      <a:pt x="0" y="76"/>
                    </a:cubicBezTo>
                    <a:cubicBezTo>
                      <a:pt x="0" y="77"/>
                      <a:pt x="7" y="80"/>
                      <a:pt x="19" y="82"/>
                    </a:cubicBezTo>
                    <a:cubicBezTo>
                      <a:pt x="20" y="52"/>
                      <a:pt x="24" y="29"/>
                      <a:pt x="34" y="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864" tIns="54864" rIns="54864" bIns="54864" numCol="1" anchor="t" anchorCtr="0" compatLnSpc="1">
                <a:prstTxWarp prst="textNoShape">
                  <a:avLst/>
                </a:prstTxWarp>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6" name="Freeform 338">
                <a:extLst>
                  <a:ext uri="{FF2B5EF4-FFF2-40B4-BE49-F238E27FC236}">
                    <a16:creationId xmlns:a16="http://schemas.microsoft.com/office/drawing/2014/main" id="{8A7221F1-A8F4-4577-87B8-B83024F902D8}"/>
                  </a:ext>
                </a:extLst>
              </p:cNvPr>
              <p:cNvSpPr>
                <a:spLocks/>
              </p:cNvSpPr>
              <p:nvPr/>
            </p:nvSpPr>
            <p:spPr bwMode="auto">
              <a:xfrm>
                <a:off x="4032382" y="1574619"/>
                <a:ext cx="59408" cy="119810"/>
              </a:xfrm>
              <a:custGeom>
                <a:avLst/>
                <a:gdLst>
                  <a:gd name="T0" fmla="*/ 32 w 40"/>
                  <a:gd name="T1" fmla="*/ 10 h 80"/>
                  <a:gd name="T2" fmla="*/ 8 w 40"/>
                  <a:gd name="T3" fmla="*/ 0 h 80"/>
                  <a:gd name="T4" fmla="*/ 18 w 40"/>
                  <a:gd name="T5" fmla="*/ 16 h 80"/>
                  <a:gd name="T6" fmla="*/ 2 w 40"/>
                  <a:gd name="T7" fmla="*/ 16 h 80"/>
                  <a:gd name="T8" fmla="*/ 0 w 40"/>
                  <a:gd name="T9" fmla="*/ 17 h 80"/>
                  <a:gd name="T10" fmla="*/ 5 w 40"/>
                  <a:gd name="T11" fmla="*/ 19 h 80"/>
                  <a:gd name="T12" fmla="*/ 5 w 40"/>
                  <a:gd name="T13" fmla="*/ 19 h 80"/>
                  <a:gd name="T14" fmla="*/ 5 w 40"/>
                  <a:gd name="T15" fmla="*/ 19 h 80"/>
                  <a:gd name="T16" fmla="*/ 5 w 40"/>
                  <a:gd name="T17" fmla="*/ 19 h 80"/>
                  <a:gd name="T18" fmla="*/ 20 w 40"/>
                  <a:gd name="T19" fmla="*/ 80 h 80"/>
                  <a:gd name="T20" fmla="*/ 40 w 40"/>
                  <a:gd name="T21" fmla="*/ 74 h 80"/>
                  <a:gd name="T22" fmla="*/ 32 w 40"/>
                  <a:gd name="T23"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80">
                    <a:moveTo>
                      <a:pt x="32" y="10"/>
                    </a:moveTo>
                    <a:cubicBezTo>
                      <a:pt x="30" y="9"/>
                      <a:pt x="8" y="0"/>
                      <a:pt x="8" y="0"/>
                    </a:cubicBezTo>
                    <a:cubicBezTo>
                      <a:pt x="18" y="16"/>
                      <a:pt x="18" y="16"/>
                      <a:pt x="18" y="16"/>
                    </a:cubicBezTo>
                    <a:cubicBezTo>
                      <a:pt x="2" y="16"/>
                      <a:pt x="2" y="16"/>
                      <a:pt x="2" y="16"/>
                    </a:cubicBezTo>
                    <a:cubicBezTo>
                      <a:pt x="0" y="17"/>
                      <a:pt x="0" y="17"/>
                      <a:pt x="0" y="17"/>
                    </a:cubicBezTo>
                    <a:cubicBezTo>
                      <a:pt x="4" y="18"/>
                      <a:pt x="5" y="19"/>
                      <a:pt x="5" y="19"/>
                    </a:cubicBezTo>
                    <a:cubicBezTo>
                      <a:pt x="5" y="19"/>
                      <a:pt x="5" y="19"/>
                      <a:pt x="5" y="19"/>
                    </a:cubicBezTo>
                    <a:cubicBezTo>
                      <a:pt x="5" y="19"/>
                      <a:pt x="5" y="19"/>
                      <a:pt x="5" y="19"/>
                    </a:cubicBezTo>
                    <a:cubicBezTo>
                      <a:pt x="5" y="19"/>
                      <a:pt x="5" y="19"/>
                      <a:pt x="5" y="19"/>
                    </a:cubicBezTo>
                    <a:cubicBezTo>
                      <a:pt x="16" y="27"/>
                      <a:pt x="19" y="53"/>
                      <a:pt x="20" y="80"/>
                    </a:cubicBezTo>
                    <a:cubicBezTo>
                      <a:pt x="32" y="78"/>
                      <a:pt x="40" y="75"/>
                      <a:pt x="40" y="74"/>
                    </a:cubicBezTo>
                    <a:cubicBezTo>
                      <a:pt x="40" y="40"/>
                      <a:pt x="35" y="13"/>
                      <a:pt x="32" y="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864" tIns="54864" rIns="54864" bIns="54864" numCol="1" anchor="t" anchorCtr="0" compatLnSpc="1">
                <a:prstTxWarp prst="textNoShape">
                  <a:avLst/>
                </a:prstTxWarp>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7" name="Freeform 339">
                <a:extLst>
                  <a:ext uri="{FF2B5EF4-FFF2-40B4-BE49-F238E27FC236}">
                    <a16:creationId xmlns:a16="http://schemas.microsoft.com/office/drawing/2014/main" id="{F9DD0CDD-C294-4497-B018-289F126B66BC}"/>
                  </a:ext>
                </a:extLst>
              </p:cNvPr>
              <p:cNvSpPr>
                <a:spLocks/>
              </p:cNvSpPr>
              <p:nvPr/>
            </p:nvSpPr>
            <p:spPr bwMode="auto">
              <a:xfrm>
                <a:off x="3903453" y="1479399"/>
                <a:ext cx="89745" cy="119179"/>
              </a:xfrm>
              <a:custGeom>
                <a:avLst/>
                <a:gdLst>
                  <a:gd name="T0" fmla="*/ 9 w 60"/>
                  <a:gd name="T1" fmla="*/ 51 h 80"/>
                  <a:gd name="T2" fmla="*/ 14 w 60"/>
                  <a:gd name="T3" fmla="*/ 64 h 80"/>
                  <a:gd name="T4" fmla="*/ 14 w 60"/>
                  <a:gd name="T5" fmla="*/ 72 h 80"/>
                  <a:gd name="T6" fmla="*/ 30 w 60"/>
                  <a:gd name="T7" fmla="*/ 80 h 80"/>
                  <a:gd name="T8" fmla="*/ 46 w 60"/>
                  <a:gd name="T9" fmla="*/ 72 h 80"/>
                  <a:gd name="T10" fmla="*/ 46 w 60"/>
                  <a:gd name="T11" fmla="*/ 64 h 80"/>
                  <a:gd name="T12" fmla="*/ 50 w 60"/>
                  <a:gd name="T13" fmla="*/ 51 h 80"/>
                  <a:gd name="T14" fmla="*/ 55 w 60"/>
                  <a:gd name="T15" fmla="*/ 49 h 80"/>
                  <a:gd name="T16" fmla="*/ 58 w 60"/>
                  <a:gd name="T17" fmla="*/ 36 h 80"/>
                  <a:gd name="T18" fmla="*/ 54 w 60"/>
                  <a:gd name="T19" fmla="*/ 34 h 80"/>
                  <a:gd name="T20" fmla="*/ 54 w 60"/>
                  <a:gd name="T21" fmla="*/ 21 h 80"/>
                  <a:gd name="T22" fmla="*/ 45 w 60"/>
                  <a:gd name="T23" fmla="*/ 7 h 80"/>
                  <a:gd name="T24" fmla="*/ 30 w 60"/>
                  <a:gd name="T25" fmla="*/ 0 h 80"/>
                  <a:gd name="T26" fmla="*/ 6 w 60"/>
                  <a:gd name="T27" fmla="*/ 19 h 80"/>
                  <a:gd name="T28" fmla="*/ 6 w 60"/>
                  <a:gd name="T29" fmla="*/ 34 h 80"/>
                  <a:gd name="T30" fmla="*/ 2 w 60"/>
                  <a:gd name="T31" fmla="*/ 36 h 80"/>
                  <a:gd name="T32" fmla="*/ 5 w 60"/>
                  <a:gd name="T33" fmla="*/ 49 h 80"/>
                  <a:gd name="T34" fmla="*/ 9 w 60"/>
                  <a:gd name="T35" fmla="*/ 5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80">
                    <a:moveTo>
                      <a:pt x="9" y="51"/>
                    </a:moveTo>
                    <a:cubicBezTo>
                      <a:pt x="14" y="64"/>
                      <a:pt x="14" y="64"/>
                      <a:pt x="14" y="64"/>
                    </a:cubicBezTo>
                    <a:cubicBezTo>
                      <a:pt x="14" y="72"/>
                      <a:pt x="14" y="72"/>
                      <a:pt x="14" y="72"/>
                    </a:cubicBezTo>
                    <a:cubicBezTo>
                      <a:pt x="30" y="80"/>
                      <a:pt x="30" y="80"/>
                      <a:pt x="30" y="80"/>
                    </a:cubicBezTo>
                    <a:cubicBezTo>
                      <a:pt x="46" y="72"/>
                      <a:pt x="46" y="72"/>
                      <a:pt x="46" y="72"/>
                    </a:cubicBezTo>
                    <a:cubicBezTo>
                      <a:pt x="46" y="64"/>
                      <a:pt x="46" y="64"/>
                      <a:pt x="46" y="64"/>
                    </a:cubicBezTo>
                    <a:cubicBezTo>
                      <a:pt x="50" y="51"/>
                      <a:pt x="50" y="51"/>
                      <a:pt x="50" y="51"/>
                    </a:cubicBezTo>
                    <a:cubicBezTo>
                      <a:pt x="50" y="51"/>
                      <a:pt x="53" y="51"/>
                      <a:pt x="55" y="49"/>
                    </a:cubicBezTo>
                    <a:cubicBezTo>
                      <a:pt x="58" y="47"/>
                      <a:pt x="60" y="39"/>
                      <a:pt x="58" y="36"/>
                    </a:cubicBezTo>
                    <a:cubicBezTo>
                      <a:pt x="56" y="33"/>
                      <a:pt x="54" y="34"/>
                      <a:pt x="54" y="34"/>
                    </a:cubicBezTo>
                    <a:cubicBezTo>
                      <a:pt x="54" y="34"/>
                      <a:pt x="54" y="28"/>
                      <a:pt x="54" y="21"/>
                    </a:cubicBezTo>
                    <a:cubicBezTo>
                      <a:pt x="54" y="13"/>
                      <a:pt x="52" y="7"/>
                      <a:pt x="45" y="7"/>
                    </a:cubicBezTo>
                    <a:cubicBezTo>
                      <a:pt x="42" y="2"/>
                      <a:pt x="37" y="0"/>
                      <a:pt x="30" y="0"/>
                    </a:cubicBezTo>
                    <a:cubicBezTo>
                      <a:pt x="14" y="0"/>
                      <a:pt x="6" y="8"/>
                      <a:pt x="6" y="19"/>
                    </a:cubicBezTo>
                    <a:cubicBezTo>
                      <a:pt x="6" y="27"/>
                      <a:pt x="6" y="34"/>
                      <a:pt x="6" y="34"/>
                    </a:cubicBezTo>
                    <a:cubicBezTo>
                      <a:pt x="6" y="34"/>
                      <a:pt x="3" y="33"/>
                      <a:pt x="2" y="36"/>
                    </a:cubicBezTo>
                    <a:cubicBezTo>
                      <a:pt x="0" y="39"/>
                      <a:pt x="2" y="47"/>
                      <a:pt x="5" y="49"/>
                    </a:cubicBezTo>
                    <a:cubicBezTo>
                      <a:pt x="6" y="51"/>
                      <a:pt x="9" y="51"/>
                      <a:pt x="9" y="51"/>
                    </a:cubicBezTo>
                    <a:close/>
                  </a:path>
                </a:pathLst>
              </a:custGeom>
              <a:solidFill>
                <a:schemeClr val="tx2"/>
              </a:solidFill>
              <a:ln>
                <a:noFill/>
              </a:ln>
            </p:spPr>
            <p:txBody>
              <a:bodyPr vert="horz" wrap="square" lIns="54864" tIns="54864" rIns="54864" bIns="54864" numCol="1" anchor="t" anchorCtr="0" compatLnSpc="1">
                <a:prstTxWarp prst="textNoShape">
                  <a:avLst/>
                </a:prstTxWarp>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 name="Freeform 340">
                <a:extLst>
                  <a:ext uri="{FF2B5EF4-FFF2-40B4-BE49-F238E27FC236}">
                    <a16:creationId xmlns:a16="http://schemas.microsoft.com/office/drawing/2014/main" id="{8974C567-1DA9-4FB8-8E72-2F4A22FAB2A9}"/>
                  </a:ext>
                </a:extLst>
              </p:cNvPr>
              <p:cNvSpPr>
                <a:spLocks/>
              </p:cNvSpPr>
              <p:nvPr/>
            </p:nvSpPr>
            <p:spPr bwMode="auto">
              <a:xfrm>
                <a:off x="3846574" y="1592898"/>
                <a:ext cx="203505" cy="136836"/>
              </a:xfrm>
              <a:custGeom>
                <a:avLst/>
                <a:gdLst>
                  <a:gd name="T0" fmla="*/ 124 w 136"/>
                  <a:gd name="T1" fmla="*/ 14 h 92"/>
                  <a:gd name="T2" fmla="*/ 87 w 136"/>
                  <a:gd name="T3" fmla="*/ 0 h 92"/>
                  <a:gd name="T4" fmla="*/ 76 w 136"/>
                  <a:gd name="T5" fmla="*/ 50 h 92"/>
                  <a:gd name="T6" fmla="*/ 76 w 136"/>
                  <a:gd name="T7" fmla="*/ 30 h 92"/>
                  <a:gd name="T8" fmla="*/ 70 w 136"/>
                  <a:gd name="T9" fmla="*/ 20 h 92"/>
                  <a:gd name="T10" fmla="*/ 76 w 136"/>
                  <a:gd name="T11" fmla="*/ 14 h 92"/>
                  <a:gd name="T12" fmla="*/ 68 w 136"/>
                  <a:gd name="T13" fmla="*/ 6 h 92"/>
                  <a:gd name="T14" fmla="*/ 60 w 136"/>
                  <a:gd name="T15" fmla="*/ 14 h 92"/>
                  <a:gd name="T16" fmla="*/ 66 w 136"/>
                  <a:gd name="T17" fmla="*/ 20 h 92"/>
                  <a:gd name="T18" fmla="*/ 60 w 136"/>
                  <a:gd name="T19" fmla="*/ 30 h 92"/>
                  <a:gd name="T20" fmla="*/ 60 w 136"/>
                  <a:gd name="T21" fmla="*/ 50 h 92"/>
                  <a:gd name="T22" fmla="*/ 48 w 136"/>
                  <a:gd name="T23" fmla="*/ 0 h 92"/>
                  <a:gd name="T24" fmla="*/ 11 w 136"/>
                  <a:gd name="T25" fmla="*/ 14 h 92"/>
                  <a:gd name="T26" fmla="*/ 0 w 136"/>
                  <a:gd name="T27" fmla="*/ 84 h 92"/>
                  <a:gd name="T28" fmla="*/ 68 w 136"/>
                  <a:gd name="T29" fmla="*/ 92 h 92"/>
                  <a:gd name="T30" fmla="*/ 136 w 136"/>
                  <a:gd name="T31" fmla="*/ 84 h 92"/>
                  <a:gd name="T32" fmla="*/ 124 w 136"/>
                  <a:gd name="T33"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92">
                    <a:moveTo>
                      <a:pt x="124" y="14"/>
                    </a:moveTo>
                    <a:cubicBezTo>
                      <a:pt x="121" y="11"/>
                      <a:pt x="87" y="0"/>
                      <a:pt x="87" y="0"/>
                    </a:cubicBezTo>
                    <a:cubicBezTo>
                      <a:pt x="76" y="50"/>
                      <a:pt x="76" y="50"/>
                      <a:pt x="76" y="50"/>
                    </a:cubicBezTo>
                    <a:cubicBezTo>
                      <a:pt x="76" y="30"/>
                      <a:pt x="76" y="30"/>
                      <a:pt x="76" y="30"/>
                    </a:cubicBezTo>
                    <a:cubicBezTo>
                      <a:pt x="70" y="20"/>
                      <a:pt x="70" y="20"/>
                      <a:pt x="70" y="20"/>
                    </a:cubicBezTo>
                    <a:cubicBezTo>
                      <a:pt x="76" y="14"/>
                      <a:pt x="76" y="14"/>
                      <a:pt x="76" y="14"/>
                    </a:cubicBezTo>
                    <a:cubicBezTo>
                      <a:pt x="68" y="6"/>
                      <a:pt x="68" y="6"/>
                      <a:pt x="68" y="6"/>
                    </a:cubicBezTo>
                    <a:cubicBezTo>
                      <a:pt x="60" y="14"/>
                      <a:pt x="60" y="14"/>
                      <a:pt x="60" y="14"/>
                    </a:cubicBezTo>
                    <a:cubicBezTo>
                      <a:pt x="66" y="20"/>
                      <a:pt x="66" y="20"/>
                      <a:pt x="66" y="20"/>
                    </a:cubicBezTo>
                    <a:cubicBezTo>
                      <a:pt x="60" y="30"/>
                      <a:pt x="60" y="30"/>
                      <a:pt x="60" y="30"/>
                    </a:cubicBezTo>
                    <a:cubicBezTo>
                      <a:pt x="60" y="50"/>
                      <a:pt x="60" y="50"/>
                      <a:pt x="60" y="50"/>
                    </a:cubicBezTo>
                    <a:cubicBezTo>
                      <a:pt x="48" y="0"/>
                      <a:pt x="48" y="0"/>
                      <a:pt x="48" y="0"/>
                    </a:cubicBezTo>
                    <a:cubicBezTo>
                      <a:pt x="48" y="0"/>
                      <a:pt x="14" y="11"/>
                      <a:pt x="11" y="14"/>
                    </a:cubicBezTo>
                    <a:cubicBezTo>
                      <a:pt x="6" y="17"/>
                      <a:pt x="0" y="36"/>
                      <a:pt x="0" y="84"/>
                    </a:cubicBezTo>
                    <a:cubicBezTo>
                      <a:pt x="0" y="86"/>
                      <a:pt x="34" y="92"/>
                      <a:pt x="68" y="92"/>
                    </a:cubicBezTo>
                    <a:cubicBezTo>
                      <a:pt x="102" y="92"/>
                      <a:pt x="136" y="86"/>
                      <a:pt x="136" y="84"/>
                    </a:cubicBezTo>
                    <a:cubicBezTo>
                      <a:pt x="136" y="36"/>
                      <a:pt x="129" y="17"/>
                      <a:pt x="124" y="14"/>
                    </a:cubicBezTo>
                    <a:close/>
                  </a:path>
                </a:pathLst>
              </a:custGeom>
              <a:solidFill>
                <a:schemeClr val="tx2"/>
              </a:solidFill>
              <a:ln>
                <a:noFill/>
              </a:ln>
            </p:spPr>
            <p:txBody>
              <a:bodyPr vert="horz" wrap="square" lIns="54864" tIns="54864" rIns="54864" bIns="54864" numCol="1" anchor="t" anchorCtr="0" compatLnSpc="1">
                <a:prstTxWarp prst="textNoShape">
                  <a:avLst/>
                </a:prstTxWarp>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PH"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sp>
        <p:nvSpPr>
          <p:cNvPr id="57" name="Rectangle 56">
            <a:extLst>
              <a:ext uri="{FF2B5EF4-FFF2-40B4-BE49-F238E27FC236}">
                <a16:creationId xmlns:a16="http://schemas.microsoft.com/office/drawing/2014/main" id="{EB7150C8-587A-4CE5-9FA7-ECE45E9C84AF}"/>
              </a:ext>
            </a:extLst>
          </p:cNvPr>
          <p:cNvSpPr/>
          <p:nvPr/>
        </p:nvSpPr>
        <p:spPr>
          <a:xfrm>
            <a:off x="3779904" y="1844565"/>
            <a:ext cx="5099386" cy="8935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t">
            <a:noAutofit/>
          </a:bodyPr>
          <a:lstStyle/>
          <a:p>
            <a:pPr marL="0" marR="0" lvl="1" indent="0" algn="l" defTabSz="914400" rtl="0" eaLnBrk="1" fontAlgn="auto" latinLnBrk="0" hangingPunct="1">
              <a:spcBef>
                <a:spcPts val="200"/>
              </a:spcBef>
              <a:spcAft>
                <a:spcPts val="300"/>
              </a:spcAft>
              <a:buClrTx/>
              <a:buSzTx/>
              <a:buFontTx/>
              <a:buNone/>
              <a:tabLst/>
              <a:defRPr/>
            </a:pPr>
            <a:r>
              <a:rPr kumimoji="0" lang="en-US" sz="1000" b="1" i="0" u="none" strike="noStrike" kern="1200" cap="none" spc="0" normalizeH="0" baseline="0" noProof="0" dirty="0">
                <a:ln>
                  <a:noFill/>
                </a:ln>
                <a:effectLst/>
                <a:uLnTx/>
                <a:uFillTx/>
                <a:latin typeface="Arial"/>
                <a:cs typeface="Arial"/>
              </a:rPr>
              <a:t>KPMG Account leadership</a:t>
            </a:r>
          </a:p>
          <a:p>
            <a:pPr marL="219075" marR="0" lvl="1" indent="-219075" fontAlgn="auto">
              <a:spcAft>
                <a:spcPts val="300"/>
              </a:spcAft>
              <a:buClr>
                <a:prstClr val="white"/>
              </a:buClr>
              <a:buSzTx/>
              <a:buFont typeface="Univers 45 Light" pitchFamily="2" charset="0"/>
              <a:buChar char="—"/>
              <a:tabLst/>
              <a:defRPr/>
            </a:pPr>
            <a:r>
              <a:rPr lang="en-US" sz="1000" dirty="0">
                <a:latin typeface="Arial"/>
                <a:cs typeface="Arial"/>
              </a:rPr>
              <a:t>Anurag Rai, Managing Partner</a:t>
            </a:r>
          </a:p>
          <a:p>
            <a:pPr marL="219075" lvl="1" indent="-219075">
              <a:spcAft>
                <a:spcPts val="300"/>
              </a:spcAft>
              <a:buClr>
                <a:prstClr val="white"/>
              </a:buClr>
              <a:buFont typeface="Univers 45 Light" pitchFamily="2" charset="0"/>
              <a:buChar char="—"/>
              <a:defRPr/>
            </a:pPr>
            <a:r>
              <a:rPr lang="en-US" sz="1000" dirty="0">
                <a:latin typeface="Arial"/>
                <a:cs typeface="Arial"/>
              </a:rPr>
              <a:t>Rajesh Ahuja, Managing Director</a:t>
            </a:r>
          </a:p>
          <a:p>
            <a:pPr marL="219075" marR="0" lvl="1" indent="-219075" fontAlgn="auto">
              <a:spcAft>
                <a:spcPts val="300"/>
              </a:spcAft>
              <a:buClr>
                <a:prstClr val="white"/>
              </a:buClr>
              <a:buSzTx/>
              <a:buFont typeface="Univers 45 Light" pitchFamily="2" charset="0"/>
              <a:buChar char="—"/>
              <a:tabLst/>
              <a:defRPr/>
            </a:pPr>
            <a:r>
              <a:rPr lang="en-US" sz="1000" dirty="0">
                <a:latin typeface="Arial"/>
                <a:cs typeface="Arial"/>
              </a:rPr>
              <a:t>Adam Levine, Associate Director</a:t>
            </a:r>
          </a:p>
        </p:txBody>
      </p:sp>
      <p:grpSp>
        <p:nvGrpSpPr>
          <p:cNvPr id="16" name="Group 15"/>
          <p:cNvGrpSpPr/>
          <p:nvPr/>
        </p:nvGrpSpPr>
        <p:grpSpPr>
          <a:xfrm>
            <a:off x="1688037" y="2962952"/>
            <a:ext cx="7324344" cy="2927596"/>
            <a:chOff x="1688037" y="3063240"/>
            <a:chExt cx="7324344" cy="2827306"/>
          </a:xfrm>
        </p:grpSpPr>
        <p:sp>
          <p:nvSpPr>
            <p:cNvPr id="11" name="Rectangle 10">
              <a:extLst>
                <a:ext uri="{FF2B5EF4-FFF2-40B4-BE49-F238E27FC236}">
                  <a16:creationId xmlns:a16="http://schemas.microsoft.com/office/drawing/2014/main" id="{0ED91BA3-A5FF-4F81-AE5B-6DAFF5F7155B}"/>
                </a:ext>
              </a:extLst>
            </p:cNvPr>
            <p:cNvSpPr/>
            <p:nvPr/>
          </p:nvSpPr>
          <p:spPr>
            <a:xfrm>
              <a:off x="1688037" y="3063240"/>
              <a:ext cx="7324344" cy="2827306"/>
            </a:xfrm>
            <a:prstGeom prst="rect">
              <a:avLst/>
            </a:prstGeom>
            <a:noFill/>
            <a:ln w="63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0" indent="0" algn="l" defTabSz="914400" rtl="0" eaLnBrk="1" fontAlgn="auto" latinLnBrk="0" hangingPunct="1">
                <a:spcBef>
                  <a:spcPts val="0"/>
                </a:spcBef>
                <a:spcAft>
                  <a:spcPts val="30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30" name="Rectangle 29">
              <a:extLst>
                <a:ext uri="{FF2B5EF4-FFF2-40B4-BE49-F238E27FC236}">
                  <a16:creationId xmlns:a16="http://schemas.microsoft.com/office/drawing/2014/main" id="{582325C8-A5C4-49A5-B839-EE8E49DEC314}"/>
                </a:ext>
              </a:extLst>
            </p:cNvPr>
            <p:cNvSpPr/>
            <p:nvPr/>
          </p:nvSpPr>
          <p:spPr>
            <a:xfrm>
              <a:off x="3401654" y="3133800"/>
              <a:ext cx="3867912" cy="229211"/>
            </a:xfrm>
            <a:prstGeom prst="rect">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1" indent="0" algn="ctr" defTabSz="914400" rtl="0" eaLnBrk="1" fontAlgn="t" latinLnBrk="0" hangingPunct="1">
                <a:spcBef>
                  <a:spcPts val="200"/>
                </a:spcBef>
                <a:spcAft>
                  <a:spcPts val="3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mn-cs"/>
                </a:rPr>
                <a:t>Engagement Team</a:t>
              </a:r>
            </a:p>
          </p:txBody>
        </p:sp>
        <p:sp>
          <p:nvSpPr>
            <p:cNvPr id="17" name="Rectangle 16">
              <a:extLst>
                <a:ext uri="{FF2B5EF4-FFF2-40B4-BE49-F238E27FC236}">
                  <a16:creationId xmlns:a16="http://schemas.microsoft.com/office/drawing/2014/main" id="{31F45B2A-1119-4B86-A9DF-B7680E11C325}"/>
                </a:ext>
              </a:extLst>
            </p:cNvPr>
            <p:cNvSpPr/>
            <p:nvPr/>
          </p:nvSpPr>
          <p:spPr>
            <a:xfrm>
              <a:off x="3787433" y="3486730"/>
              <a:ext cx="2486816" cy="9157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0" indent="0" algn="ctr" defTabSz="914400" rtl="0" eaLnBrk="1" fontAlgn="auto" latinLnBrk="0" hangingPunct="1">
                <a:spcBef>
                  <a:spcPts val="0"/>
                </a:spcBef>
                <a:spcAft>
                  <a:spcPts val="3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rPr>
                <a:t>Adam Levine</a:t>
              </a:r>
            </a:p>
            <a:p>
              <a:pPr algn="ctr">
                <a:spcAft>
                  <a:spcPts val="300"/>
                </a:spcAft>
              </a:pPr>
              <a:r>
                <a:rPr lang="en-US" sz="1000" i="1">
                  <a:solidFill>
                    <a:prstClr val="white"/>
                  </a:solidFill>
                  <a:latin typeface="Arial" panose="020B0604020202020204" pitchFamily="34" charset="0"/>
                </a:rPr>
                <a:t>Onshore, Engagement Delivery Manager </a:t>
              </a:r>
            </a:p>
          </p:txBody>
        </p:sp>
        <p:sp>
          <p:nvSpPr>
            <p:cNvPr id="46" name="Rectangle 45">
              <a:extLst>
                <a:ext uri="{FF2B5EF4-FFF2-40B4-BE49-F238E27FC236}">
                  <a16:creationId xmlns:a16="http://schemas.microsoft.com/office/drawing/2014/main" id="{24B88238-519D-4C52-8942-66C2EC5FE1A3}"/>
                </a:ext>
              </a:extLst>
            </p:cNvPr>
            <p:cNvSpPr/>
            <p:nvPr/>
          </p:nvSpPr>
          <p:spPr>
            <a:xfrm>
              <a:off x="6392474" y="3486730"/>
              <a:ext cx="2486816" cy="915796"/>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spcAft>
                  <a:spcPts val="300"/>
                </a:spcAft>
                <a:defRPr/>
              </a:pPr>
              <a:r>
                <a:rPr lang="en-US" sz="1000" b="1">
                  <a:solidFill>
                    <a:schemeClr val="bg1"/>
                  </a:solidFill>
                  <a:latin typeface="Arial" panose="020B0604020202020204" pitchFamily="34" charset="0"/>
                </a:rPr>
                <a:t>Girish Kalia</a:t>
              </a:r>
            </a:p>
            <a:p>
              <a:pPr algn="ctr">
                <a:spcAft>
                  <a:spcPts val="300"/>
                </a:spcAft>
              </a:pPr>
              <a:r>
                <a:rPr lang="en-US" sz="1000" i="1">
                  <a:solidFill>
                    <a:prstClr val="white"/>
                  </a:solidFill>
                  <a:latin typeface="Arial" panose="020B0604020202020204" pitchFamily="34" charset="0"/>
                </a:rPr>
                <a:t>Offshore /Nearshore Associate Director</a:t>
              </a:r>
            </a:p>
          </p:txBody>
        </p:sp>
        <p:sp>
          <p:nvSpPr>
            <p:cNvPr id="51" name="Rectangle 50">
              <a:extLst>
                <a:ext uri="{FF2B5EF4-FFF2-40B4-BE49-F238E27FC236}">
                  <a16:creationId xmlns:a16="http://schemas.microsoft.com/office/drawing/2014/main" id="{EB7150C8-587A-4CE5-9FA7-ECE45E9C84AF}"/>
                </a:ext>
              </a:extLst>
            </p:cNvPr>
            <p:cNvSpPr/>
            <p:nvPr/>
          </p:nvSpPr>
          <p:spPr>
            <a:xfrm>
              <a:off x="3787433" y="4541212"/>
              <a:ext cx="5099386" cy="1232784"/>
            </a:xfrm>
            <a:prstGeom prst="rect">
              <a:avLst/>
            </a:prstGeom>
            <a:gradFill flip="none" rotWithShape="1">
              <a:gsLst>
                <a:gs pos="0">
                  <a:srgbClr val="EAAA00"/>
                </a:gs>
                <a:gs pos="97000">
                  <a:schemeClr val="accent1">
                    <a:lumMod val="7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wrap="square" lIns="54864" tIns="54864" rIns="54864" bIns="54864" rtlCol="0" anchor="ctr">
              <a:noAutofit/>
            </a:bodyPr>
            <a:lstStyle/>
            <a:p>
              <a:pPr marL="0" lvl="1" algn="ctr">
                <a:spcBef>
                  <a:spcPts val="200"/>
                </a:spcBef>
                <a:spcAft>
                  <a:spcPts val="300"/>
                </a:spcAft>
                <a:defRPr/>
              </a:pPr>
              <a:r>
                <a:rPr lang="en-US" sz="1000">
                  <a:solidFill>
                    <a:prstClr val="white"/>
                  </a:solidFill>
                  <a:latin typeface="Arial" panose="020B0604020202020204" pitchFamily="34" charset="0"/>
                </a:rPr>
                <a:t>Access Certification Support Staff (TBD)</a:t>
              </a:r>
            </a:p>
          </p:txBody>
        </p:sp>
        <p:sp>
          <p:nvSpPr>
            <p:cNvPr id="20" name="Rectangle 19">
              <a:extLst>
                <a:ext uri="{FF2B5EF4-FFF2-40B4-BE49-F238E27FC236}">
                  <a16:creationId xmlns:a16="http://schemas.microsoft.com/office/drawing/2014/main" id="{DBA1F6D1-AB04-44B2-AE54-BB0323D9B617}"/>
                </a:ext>
              </a:extLst>
            </p:cNvPr>
            <p:cNvSpPr/>
            <p:nvPr/>
          </p:nvSpPr>
          <p:spPr>
            <a:xfrm>
              <a:off x="1821128" y="3486730"/>
              <a:ext cx="1848081" cy="228726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defTabSz="684533">
                <a:spcBef>
                  <a:spcPts val="599"/>
                </a:spcBef>
                <a:tabLst>
                  <a:tab pos="167963" algn="l"/>
                </a:tabLst>
              </a:pPr>
              <a:r>
                <a:rPr lang="en-US" sz="1000" b="1">
                  <a:solidFill>
                    <a:schemeClr val="bg1"/>
                  </a:solidFill>
                  <a:ea typeface="+mn-lt"/>
                  <a:cs typeface="+mn-lt"/>
                </a:rPr>
                <a:t>Stakeholders</a:t>
              </a:r>
            </a:p>
            <a:p>
              <a:pPr marL="219456" lvl="1" indent="-219456">
                <a:spcAft>
                  <a:spcPts val="300"/>
                </a:spcAft>
                <a:buClr>
                  <a:prstClr val="white"/>
                </a:buClr>
                <a:buFont typeface="Univers 45 Light" pitchFamily="2" charset="0"/>
                <a:buChar char="—"/>
                <a:defRPr/>
              </a:pPr>
              <a:r>
                <a:rPr lang="en-US" sz="1000">
                  <a:solidFill>
                    <a:prstClr val="white"/>
                  </a:solidFill>
                  <a:latin typeface="Arial" panose="020B0604020202020204" pitchFamily="34" charset="0"/>
                </a:rPr>
                <a:t>Application Owners</a:t>
              </a:r>
            </a:p>
            <a:p>
              <a:pPr marL="219456" lvl="1" indent="-219456">
                <a:spcAft>
                  <a:spcPts val="300"/>
                </a:spcAft>
                <a:buClr>
                  <a:prstClr val="white"/>
                </a:buClr>
                <a:buFont typeface="Univers 45 Light" pitchFamily="2" charset="0"/>
                <a:buChar char="—"/>
                <a:defRPr/>
              </a:pPr>
              <a:r>
                <a:rPr lang="en-US" sz="1000">
                  <a:solidFill>
                    <a:prstClr val="white"/>
                  </a:solidFill>
                  <a:latin typeface="Arial" panose="020B0604020202020204" pitchFamily="34" charset="0"/>
                </a:rPr>
                <a:t>Application Technical Leads</a:t>
              </a:r>
            </a:p>
            <a:p>
              <a:pPr marL="219456" lvl="1" indent="-219456">
                <a:spcAft>
                  <a:spcPts val="300"/>
                </a:spcAft>
                <a:buClr>
                  <a:prstClr val="white"/>
                </a:buClr>
                <a:buFont typeface="Univers 45 Light" pitchFamily="2" charset="0"/>
                <a:buChar char="—"/>
                <a:defRPr/>
              </a:pPr>
              <a:r>
                <a:rPr lang="en-US" sz="1000">
                  <a:solidFill>
                    <a:prstClr val="white"/>
                  </a:solidFill>
                  <a:latin typeface="Arial" panose="020B0604020202020204" pitchFamily="34" charset="0"/>
                </a:rPr>
                <a:t>Provisioning Leads</a:t>
              </a:r>
            </a:p>
            <a:p>
              <a:pPr marL="219456" lvl="1" indent="-219456">
                <a:spcAft>
                  <a:spcPts val="300"/>
                </a:spcAft>
                <a:buClr>
                  <a:prstClr val="white"/>
                </a:buClr>
                <a:buFont typeface="Univers 45 Light" pitchFamily="2" charset="0"/>
                <a:buChar char="—"/>
                <a:defRPr/>
              </a:pPr>
              <a:r>
                <a:rPr lang="en-US" sz="1000">
                  <a:solidFill>
                    <a:prstClr val="white"/>
                  </a:solidFill>
                  <a:latin typeface="Arial" panose="020B0604020202020204" pitchFamily="34" charset="0"/>
                </a:rPr>
                <a:t>Engineering Leads</a:t>
              </a:r>
            </a:p>
            <a:p>
              <a:pPr marL="219456" lvl="1" indent="-219456">
                <a:spcAft>
                  <a:spcPts val="300"/>
                </a:spcAft>
                <a:buClr>
                  <a:prstClr val="white"/>
                </a:buClr>
                <a:buFont typeface="Univers 45 Light" pitchFamily="2" charset="0"/>
                <a:buChar char="—"/>
                <a:defRPr/>
              </a:pPr>
              <a:r>
                <a:rPr lang="en-US" sz="1000">
                  <a:solidFill>
                    <a:prstClr val="white"/>
                  </a:solidFill>
                  <a:latin typeface="Arial" panose="020B0604020202020204" pitchFamily="34" charset="0"/>
                </a:rPr>
                <a:t>Business Leads</a:t>
              </a:r>
            </a:p>
          </p:txBody>
        </p:sp>
      </p:grpSp>
      <p:sp>
        <p:nvSpPr>
          <p:cNvPr id="80" name="Rectangle 79">
            <a:extLst>
              <a:ext uri="{FF2B5EF4-FFF2-40B4-BE49-F238E27FC236}">
                <a16:creationId xmlns:a16="http://schemas.microsoft.com/office/drawing/2014/main" id="{C13033FF-A178-4175-9454-C640C2E0A0B6}"/>
              </a:ext>
            </a:extLst>
          </p:cNvPr>
          <p:cNvSpPr/>
          <p:nvPr/>
        </p:nvSpPr>
        <p:spPr>
          <a:xfrm>
            <a:off x="1821128" y="2349594"/>
            <a:ext cx="1848081" cy="38855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1" indent="0" defTabSz="914400" rtl="0" eaLnBrk="1" fontAlgn="auto" latinLnBrk="0" hangingPunct="1">
              <a:spcBef>
                <a:spcPts val="200"/>
              </a:spcBef>
              <a:spcAft>
                <a:spcPts val="3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rPr>
              <a:t>Cigna Certification Lead</a:t>
            </a:r>
            <a:br>
              <a:rPr kumimoji="0" lang="en-US" sz="1000" b="1" i="0" u="none" strike="noStrike" kern="1200" cap="none" spc="0" normalizeH="0" baseline="0" noProof="0">
                <a:ln>
                  <a:noFill/>
                </a:ln>
                <a:solidFill>
                  <a:prstClr val="white"/>
                </a:solidFill>
                <a:effectLst/>
                <a:uLnTx/>
                <a:uFillTx/>
                <a:latin typeface="Arial" panose="020B0604020202020204" pitchFamily="34" charset="0"/>
              </a:rPr>
            </a:br>
            <a:r>
              <a:rPr kumimoji="0" lang="en-US" sz="1000" i="0" u="none" strike="noStrike" kern="1200" cap="none" spc="0" normalizeH="0" baseline="0" noProof="0" err="1">
                <a:ln>
                  <a:noFill/>
                </a:ln>
                <a:solidFill>
                  <a:prstClr val="white"/>
                </a:solidFill>
                <a:effectLst/>
                <a:uLnTx/>
                <a:uFillTx/>
                <a:latin typeface="Arial" panose="020B0604020202020204" pitchFamily="34" charset="0"/>
              </a:rPr>
              <a:t>Teneha</a:t>
            </a:r>
            <a:r>
              <a:rPr kumimoji="0" lang="en-US" sz="1000" i="0" u="none" strike="noStrike" kern="1200" cap="none" spc="0" normalizeH="0" baseline="0" noProof="0">
                <a:ln>
                  <a:noFill/>
                </a:ln>
                <a:solidFill>
                  <a:prstClr val="white"/>
                </a:solidFill>
                <a:effectLst/>
                <a:uLnTx/>
                <a:uFillTx/>
                <a:latin typeface="Arial" panose="020B0604020202020204" pitchFamily="34" charset="0"/>
              </a:rPr>
              <a:t> Coleman</a:t>
            </a:r>
          </a:p>
        </p:txBody>
      </p:sp>
      <p:sp>
        <p:nvSpPr>
          <p:cNvPr id="81" name="Rectangle 80">
            <a:extLst>
              <a:ext uri="{FF2B5EF4-FFF2-40B4-BE49-F238E27FC236}">
                <a16:creationId xmlns:a16="http://schemas.microsoft.com/office/drawing/2014/main" id="{02335568-177A-44D7-9ED5-C5BC7394C6C5}"/>
              </a:ext>
            </a:extLst>
          </p:cNvPr>
          <p:cNvSpPr/>
          <p:nvPr/>
        </p:nvSpPr>
        <p:spPr>
          <a:xfrm>
            <a:off x="1821128" y="1844565"/>
            <a:ext cx="1848081" cy="38855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marL="0" marR="0" lvl="1" indent="0" algn="l" defTabSz="914400" rtl="0" eaLnBrk="1" fontAlgn="auto" latinLnBrk="0" hangingPunct="1">
              <a:spcBef>
                <a:spcPts val="200"/>
              </a:spcBef>
              <a:spcAft>
                <a:spcPts val="300"/>
              </a:spcAft>
              <a:buClrTx/>
              <a:buSzTx/>
              <a:buFontTx/>
              <a:buNone/>
              <a:tabLst/>
              <a:defRPr/>
            </a:pPr>
            <a:r>
              <a:rPr lang="en-US" sz="1000" b="1">
                <a:solidFill>
                  <a:prstClr val="white"/>
                </a:solidFill>
                <a:latin typeface="Arial" panose="020B0604020202020204" pitchFamily="34" charset="0"/>
              </a:rPr>
              <a:t>Cigna</a:t>
            </a:r>
            <a:r>
              <a:rPr kumimoji="0" lang="en-US" sz="1000" b="1" i="0" u="none" strike="noStrike" kern="1200" cap="none" spc="0" normalizeH="0" baseline="0" noProof="0">
                <a:ln>
                  <a:noFill/>
                </a:ln>
                <a:solidFill>
                  <a:prstClr val="white"/>
                </a:solidFill>
                <a:effectLst/>
                <a:uLnTx/>
                <a:uFillTx/>
                <a:latin typeface="Arial" panose="020B0604020202020204" pitchFamily="34" charset="0"/>
              </a:rPr>
              <a:t> Leadership</a:t>
            </a:r>
            <a:br>
              <a:rPr kumimoji="0" lang="en-US" sz="1000" b="1" i="0" u="none" strike="noStrike" kern="1200" cap="none" spc="0" normalizeH="0" baseline="0" noProof="0">
                <a:ln>
                  <a:noFill/>
                </a:ln>
                <a:solidFill>
                  <a:prstClr val="white"/>
                </a:solidFill>
                <a:effectLst/>
                <a:uLnTx/>
                <a:uFillTx/>
                <a:latin typeface="Arial" panose="020B0604020202020204" pitchFamily="34" charset="0"/>
              </a:rPr>
            </a:br>
            <a:r>
              <a:rPr kumimoji="0" lang="en-US" sz="1000" i="0" u="none" strike="noStrike" kern="1200" cap="none" spc="0" normalizeH="0" baseline="0" noProof="0">
                <a:ln>
                  <a:noFill/>
                </a:ln>
                <a:solidFill>
                  <a:prstClr val="white"/>
                </a:solidFill>
                <a:effectLst/>
                <a:uLnTx/>
                <a:uFillTx/>
                <a:latin typeface="Arial" panose="020B0604020202020204" pitchFamily="34" charset="0"/>
              </a:rPr>
              <a:t>Anthony </a:t>
            </a:r>
            <a:r>
              <a:rPr kumimoji="0" lang="en-US" sz="1000" i="0" u="none" strike="noStrike" kern="1200" cap="none" spc="0" normalizeH="0" baseline="0" noProof="0" err="1">
                <a:ln>
                  <a:noFill/>
                </a:ln>
                <a:solidFill>
                  <a:prstClr val="white"/>
                </a:solidFill>
                <a:effectLst/>
                <a:uLnTx/>
                <a:uFillTx/>
                <a:latin typeface="Arial" panose="020B0604020202020204" pitchFamily="34" charset="0"/>
              </a:rPr>
              <a:t>Viggiano</a:t>
            </a:r>
            <a:endParaRPr kumimoji="0" lang="en-US" sz="1000" b="1" i="0" u="none" strike="noStrike" kern="1200" cap="none" spc="0" normalizeH="0" baseline="0" noProof="0">
              <a:ln>
                <a:noFill/>
              </a:ln>
              <a:solidFill>
                <a:prstClr val="white"/>
              </a:solidFill>
              <a:effectLst/>
              <a:uLnTx/>
              <a:uFillTx/>
              <a:latin typeface="Arial" panose="020B0604020202020204" pitchFamily="34" charset="0"/>
            </a:endParaRPr>
          </a:p>
        </p:txBody>
      </p:sp>
      <p:sp>
        <p:nvSpPr>
          <p:cNvPr id="5" name="TextBox 4">
            <a:extLst>
              <a:ext uri="{FF2B5EF4-FFF2-40B4-BE49-F238E27FC236}">
                <a16:creationId xmlns:a16="http://schemas.microsoft.com/office/drawing/2014/main" id="{96A7C034-21A7-236C-B411-4DE2CA8E5D13}"/>
              </a:ext>
            </a:extLst>
          </p:cNvPr>
          <p:cNvSpPr txBox="1"/>
          <p:nvPr/>
        </p:nvSpPr>
        <p:spPr>
          <a:xfrm>
            <a:off x="5637276" y="2971800"/>
            <a:ext cx="914400" cy="914400"/>
          </a:xfrm>
          <a:prstGeom prst="rect">
            <a:avLst/>
          </a:prstGeom>
        </p:spPr>
        <p:txBody>
          <a:bodyPr vert="horz" wrap="square" lIns="0" tIns="0" rIns="0" bIns="0" rtlCol="0" anchor="t" anchorCtr="0">
            <a:noAutofit/>
          </a:bodyPr>
          <a:lstStyle/>
          <a:p>
            <a:pPr algn="l">
              <a:spcAft>
                <a:spcPts val="600"/>
              </a:spcAft>
            </a:pPr>
            <a:endParaRPr lang="en-US" sz="1500" b="1">
              <a:solidFill>
                <a:schemeClr val="tx2"/>
              </a:solidFill>
            </a:endParaRPr>
          </a:p>
        </p:txBody>
      </p:sp>
    </p:spTree>
    <p:extLst>
      <p:ext uri="{BB962C8B-B14F-4D97-AF65-F5344CB8AC3E}">
        <p14:creationId xmlns:p14="http://schemas.microsoft.com/office/powerpoint/2010/main" val="3599154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0203" y="3824591"/>
            <a:ext cx="10204450" cy="2369880"/>
          </a:xfrm>
        </p:spPr>
        <p:txBody>
          <a:bodyPr>
            <a:spAutoFit/>
          </a:bodyPr>
          <a:lstStyle/>
          <a:p>
            <a:pPr marL="228600" lvl="1" indent="-228600">
              <a:spcAft>
                <a:spcPts val="0"/>
              </a:spcAft>
              <a:buClr>
                <a:srgbClr val="00338D"/>
              </a:buClr>
              <a:buFont typeface="+mj-lt"/>
              <a:buAutoNum type="alphaLcParenR"/>
              <a:defRPr/>
            </a:pPr>
            <a:r>
              <a:rPr lang="en-US" sz="1400" dirty="0"/>
              <a:t>Central to future cost savings is </a:t>
            </a:r>
            <a:r>
              <a:rPr lang="en-US" sz="1400" u="sng" dirty="0"/>
              <a:t>full</a:t>
            </a:r>
            <a:r>
              <a:rPr lang="en-US" sz="1400" dirty="0"/>
              <a:t> movement by Cigna of certifications into Saviynt including complete reliance on Saviynt validation to govern certifications.  At present, all 300 application certifications are manually validated in Excel.  Every 6 months, we will work with Cigna to assess migration progress fully into Saviynt.  For each 10% fully migrated, we will reduce the cost by $30,000. </a:t>
            </a:r>
          </a:p>
          <a:p>
            <a:pPr marL="228600" lvl="1" indent="-228600">
              <a:spcAft>
                <a:spcPts val="0"/>
              </a:spcAft>
              <a:buClr>
                <a:srgbClr val="00338D"/>
              </a:buClr>
              <a:buFont typeface="+mj-lt"/>
              <a:buAutoNum type="alphaLcParenR"/>
              <a:defRPr/>
            </a:pPr>
            <a:r>
              <a:rPr lang="en-US" sz="1400" dirty="0"/>
              <a:t>Full Saviynt certification validation encompasses automation of pre- and post-validation, VIP delegation, emails and reporting throughout, and closed-loop remediation. </a:t>
            </a:r>
          </a:p>
          <a:p>
            <a:pPr marL="228600" lvl="1" indent="-228600">
              <a:spcAft>
                <a:spcPts val="0"/>
              </a:spcAft>
              <a:buClr>
                <a:srgbClr val="00338D"/>
              </a:buClr>
              <a:buFont typeface="+mj-lt"/>
              <a:buAutoNum type="alphaLcParenR"/>
              <a:defRPr/>
            </a:pPr>
            <a:r>
              <a:rPr lang="en-US" sz="1400" dirty="0"/>
              <a:t>12 hours x 5 days M-F certification support with coverage during Cigna ET working hours.</a:t>
            </a:r>
          </a:p>
          <a:p>
            <a:pPr marL="228600" lvl="1" indent="-228600">
              <a:spcAft>
                <a:spcPts val="0"/>
              </a:spcAft>
              <a:buClr>
                <a:srgbClr val="00338D"/>
              </a:buClr>
              <a:buFont typeface="+mj-lt"/>
              <a:buAutoNum type="alphaLcParenR"/>
              <a:defRPr/>
            </a:pPr>
            <a:r>
              <a:rPr lang="en-US" sz="1400" dirty="0"/>
              <a:t>Proposed 12/1 engagement start for transition with baselining in 1/2024 and steady state beginning 2/1.</a:t>
            </a:r>
          </a:p>
          <a:p>
            <a:pPr marL="228600" lvl="1" indent="-228600">
              <a:spcAft>
                <a:spcPts val="0"/>
              </a:spcAft>
              <a:buClr>
                <a:srgbClr val="00338D"/>
              </a:buClr>
              <a:buFont typeface="+mj-lt"/>
              <a:buAutoNum type="alphaLcParenR"/>
              <a:defRPr/>
            </a:pPr>
            <a:r>
              <a:rPr lang="en-US" sz="1400" dirty="0"/>
              <a:t>We have sized this engagement to assure onshore, nearshore, and offshore management coverage as well as staffing to support 32 9-week certification campaigns (24 quarterly, 6 semi-annual, and 2 annual).</a:t>
            </a:r>
          </a:p>
          <a:p>
            <a:pPr marL="228600" lvl="1" indent="-228600">
              <a:spcAft>
                <a:spcPts val="0"/>
              </a:spcAft>
              <a:buClr>
                <a:srgbClr val="00338D"/>
              </a:buClr>
              <a:buFont typeface="+mj-lt"/>
              <a:buAutoNum type="alphaLcParenR"/>
              <a:defRPr/>
            </a:pPr>
            <a:r>
              <a:rPr lang="en-US" sz="1400" dirty="0"/>
              <a:t>If there is a 5% deviation in effort, we will work with Cigna to adjust appropriately.</a:t>
            </a:r>
          </a:p>
        </p:txBody>
      </p:sp>
      <p:sp>
        <p:nvSpPr>
          <p:cNvPr id="2" name="Title 1">
            <a:extLst>
              <a:ext uri="{FF2B5EF4-FFF2-40B4-BE49-F238E27FC236}">
                <a16:creationId xmlns:a16="http://schemas.microsoft.com/office/drawing/2014/main" id="{FF0A94F1-E3FE-4F4D-A46F-FBE3397C8D49}"/>
              </a:ext>
            </a:extLst>
          </p:cNvPr>
          <p:cNvSpPr>
            <a:spLocks noGrp="1"/>
          </p:cNvSpPr>
          <p:nvPr>
            <p:ph type="title"/>
          </p:nvPr>
        </p:nvSpPr>
        <p:spPr/>
        <p:txBody>
          <a:bodyPr/>
          <a:lstStyle/>
          <a:p>
            <a:r>
              <a:rPr lang="en-US" dirty="0"/>
              <a:t>KPMG proposed fees</a:t>
            </a:r>
          </a:p>
        </p:txBody>
      </p:sp>
      <p:sp>
        <p:nvSpPr>
          <p:cNvPr id="12" name="Text Placeholder 71">
            <a:extLst>
              <a:ext uri="{FF2B5EF4-FFF2-40B4-BE49-F238E27FC236}">
                <a16:creationId xmlns:a16="http://schemas.microsoft.com/office/drawing/2014/main" id="{8502E25C-A5C0-4ED5-8CF9-E2D07FA7A74D}"/>
              </a:ext>
            </a:extLst>
          </p:cNvPr>
          <p:cNvSpPr txBox="1">
            <a:spLocks/>
          </p:cNvSpPr>
          <p:nvPr/>
        </p:nvSpPr>
        <p:spPr>
          <a:xfrm>
            <a:off x="806704" y="1498132"/>
            <a:ext cx="10195200" cy="414594"/>
          </a:xfrm>
          <a:prstGeom prst="rect">
            <a:avLst/>
          </a:prstGeom>
        </p:spPr>
        <p:txBody>
          <a:bodyPr vert="horz" lIns="0" tIns="0" rIns="0" bIns="0" rtlCol="0" anchor="t" anchorCtr="0">
            <a:noAutofit/>
          </a:bodyPr>
          <a:lstStyle>
            <a:lvl1pPr indent="0">
              <a:lnSpc>
                <a:spcPct val="100000"/>
              </a:lnSpc>
              <a:spcBef>
                <a:spcPts val="0"/>
              </a:spcBef>
              <a:spcAft>
                <a:spcPts val="600"/>
              </a:spcAft>
              <a:buFontTx/>
              <a:buNone/>
              <a:defRPr sz="1600" b="0">
                <a:solidFill>
                  <a:schemeClr val="tx2"/>
                </a:solidFill>
              </a:defRPr>
            </a:lvl1pPr>
            <a:lvl2pPr marL="0" indent="0">
              <a:lnSpc>
                <a:spcPct val="100000"/>
              </a:lnSpc>
              <a:spcBef>
                <a:spcPts val="0"/>
              </a:spcBef>
              <a:spcAft>
                <a:spcPts val="600"/>
              </a:spcAft>
              <a:buFontTx/>
              <a:buNone/>
              <a:defRPr sz="1500"/>
            </a:lvl2pPr>
            <a:lvl3pPr marL="284400" indent="-284400">
              <a:lnSpc>
                <a:spcPct val="100000"/>
              </a:lnSpc>
              <a:spcBef>
                <a:spcPts val="0"/>
              </a:spcBef>
              <a:spcAft>
                <a:spcPts val="600"/>
              </a:spcAft>
              <a:buClr>
                <a:schemeClr val="tx2"/>
              </a:buClr>
              <a:buFont typeface="Arial" panose="020B0604020202020204" pitchFamily="34" charset="0"/>
              <a:buChar char="—"/>
              <a:defRPr sz="1500"/>
            </a:lvl3pPr>
            <a:lvl4pPr marL="576000" indent="-230400">
              <a:lnSpc>
                <a:spcPct val="100000"/>
              </a:lnSpc>
              <a:spcBef>
                <a:spcPts val="0"/>
              </a:spcBef>
              <a:spcAft>
                <a:spcPts val="600"/>
              </a:spcAft>
              <a:buClr>
                <a:schemeClr val="tx2"/>
              </a:buClr>
              <a:buFont typeface="Arial" panose="020B0604020202020204" pitchFamily="34" charset="0"/>
              <a:buChar char="-"/>
              <a:defRPr sz="1500"/>
            </a:lvl4pPr>
            <a:lvl5pPr marL="824400" indent="-284400">
              <a:lnSpc>
                <a:spcPct val="100000"/>
              </a:lnSpc>
              <a:spcBef>
                <a:spcPts val="0"/>
              </a:spcBef>
              <a:spcAft>
                <a:spcPts val="600"/>
              </a:spcAft>
              <a:buClr>
                <a:schemeClr val="tx2"/>
              </a:buClr>
              <a:buFont typeface="Arial" panose="020B0604020202020204" pitchFamily="34" charset="0"/>
              <a:buChar char="—"/>
              <a:defRPr sz="1500" baseline="0"/>
            </a:lvl5pPr>
            <a:lvl6pPr marL="1098000" indent="-230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6pPr>
            <a:lvl7pPr marL="1371600" indent="-284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7pPr>
            <a:lvl8pPr marL="1645200" indent="-228600">
              <a:lnSpc>
                <a:spcPct val="100000"/>
              </a:lnSpc>
              <a:spcBef>
                <a:spcPts val="0"/>
              </a:spcBef>
              <a:spcAft>
                <a:spcPts val="600"/>
              </a:spcAft>
              <a:buClr>
                <a:schemeClr val="tx2"/>
              </a:buClr>
              <a:buFont typeface="Arial" panose="020B0604020202020204" pitchFamily="34" charset="0"/>
              <a:buChar char="-"/>
              <a:defRPr sz="1500">
                <a:solidFill>
                  <a:schemeClr val="tx2"/>
                </a:solidFill>
              </a:defRPr>
            </a:lvl8pPr>
            <a:lvl9pPr marL="3886200" indent="-228600">
              <a:lnSpc>
                <a:spcPct val="90000"/>
              </a:lnSpc>
              <a:spcBef>
                <a:spcPts val="500"/>
              </a:spcBef>
              <a:buFont typeface="Arial" panose="020B0604020202020204" pitchFamily="34" charset="0"/>
              <a:buChar char="•"/>
            </a:lvl9pPr>
          </a:lstStyle>
          <a:p>
            <a:endParaRPr lang="en-US" sz="1400" dirty="0">
              <a:solidFill>
                <a:schemeClr val="tx1"/>
              </a:solidFill>
            </a:endParaRPr>
          </a:p>
        </p:txBody>
      </p:sp>
      <p:graphicFrame>
        <p:nvGraphicFramePr>
          <p:cNvPr id="5" name="Table 5">
            <a:extLst>
              <a:ext uri="{FF2B5EF4-FFF2-40B4-BE49-F238E27FC236}">
                <a16:creationId xmlns:a16="http://schemas.microsoft.com/office/drawing/2014/main" id="{6F152C59-08BB-5996-735E-5478E5E06B45}"/>
              </a:ext>
            </a:extLst>
          </p:cNvPr>
          <p:cNvGraphicFramePr>
            <a:graphicFrameLocks noGrp="1"/>
          </p:cNvGraphicFramePr>
          <p:nvPr/>
        </p:nvGraphicFramePr>
        <p:xfrm>
          <a:off x="995365" y="1710411"/>
          <a:ext cx="7705014" cy="1767840"/>
        </p:xfrm>
        <a:graphic>
          <a:graphicData uri="http://schemas.openxmlformats.org/drawingml/2006/table">
            <a:tbl>
              <a:tblPr firstRow="1" bandRow="1">
                <a:tableStyleId>{EB344D84-9AFB-497E-A393-DC336BA19D2E}</a:tableStyleId>
              </a:tblPr>
              <a:tblGrid>
                <a:gridCol w="2192511">
                  <a:extLst>
                    <a:ext uri="{9D8B030D-6E8A-4147-A177-3AD203B41FA5}">
                      <a16:colId xmlns:a16="http://schemas.microsoft.com/office/drawing/2014/main" val="3237652168"/>
                    </a:ext>
                  </a:extLst>
                </a:gridCol>
                <a:gridCol w="1306062">
                  <a:extLst>
                    <a:ext uri="{9D8B030D-6E8A-4147-A177-3AD203B41FA5}">
                      <a16:colId xmlns:a16="http://schemas.microsoft.com/office/drawing/2014/main" val="3255185707"/>
                    </a:ext>
                  </a:extLst>
                </a:gridCol>
                <a:gridCol w="1402147">
                  <a:extLst>
                    <a:ext uri="{9D8B030D-6E8A-4147-A177-3AD203B41FA5}">
                      <a16:colId xmlns:a16="http://schemas.microsoft.com/office/drawing/2014/main" val="3005200470"/>
                    </a:ext>
                  </a:extLst>
                </a:gridCol>
                <a:gridCol w="1402147">
                  <a:extLst>
                    <a:ext uri="{9D8B030D-6E8A-4147-A177-3AD203B41FA5}">
                      <a16:colId xmlns:a16="http://schemas.microsoft.com/office/drawing/2014/main" val="3046998471"/>
                    </a:ext>
                  </a:extLst>
                </a:gridCol>
                <a:gridCol w="1402147">
                  <a:extLst>
                    <a:ext uri="{9D8B030D-6E8A-4147-A177-3AD203B41FA5}">
                      <a16:colId xmlns:a16="http://schemas.microsoft.com/office/drawing/2014/main" val="2478883058"/>
                    </a:ext>
                  </a:extLst>
                </a:gridCol>
              </a:tblGrid>
              <a:tr h="343718">
                <a:tc rowSpan="2">
                  <a:txBody>
                    <a:bodyPr/>
                    <a:lstStyle/>
                    <a:p>
                      <a:pPr algn="ctr"/>
                      <a:r>
                        <a:rPr lang="en-US" sz="1600" b="1" kern="1200" dirty="0">
                          <a:solidFill>
                            <a:schemeClr val="bg1"/>
                          </a:solidFill>
                          <a:latin typeface="+mn-lt"/>
                          <a:ea typeface="+mn-ea"/>
                          <a:cs typeface="+mn-cs"/>
                        </a:rPr>
                        <a:t>Phase</a:t>
                      </a:r>
                    </a:p>
                  </a:txBody>
                  <a:tcPr marL="54864" marR="54864" marT="54864" marB="5486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4">
                  <a:txBody>
                    <a:bodyPr/>
                    <a:lstStyle/>
                    <a:p>
                      <a:pPr algn="ctr"/>
                      <a:r>
                        <a:rPr lang="en-US" sz="1600" dirty="0"/>
                        <a:t>Cost</a:t>
                      </a:r>
                    </a:p>
                  </a:txBody>
                  <a:tcPr marL="54864" marR="54864" marT="54864" marB="54864" anchor="b">
                    <a:lnL w="12700" cap="flat" cmpd="sng" algn="ctr">
                      <a:solidFill>
                        <a:schemeClr val="tx1"/>
                      </a:solidFill>
                      <a:prstDash val="solid"/>
                      <a:round/>
                      <a:headEnd type="none" w="med" len="med"/>
                      <a:tailEnd type="none" w="med" len="med"/>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786535"/>
                  </a:ext>
                </a:extLst>
              </a:tr>
              <a:tr h="343718">
                <a:tc vMerge="1">
                  <a:txBody>
                    <a:bodyPr/>
                    <a:lstStyle/>
                    <a:p>
                      <a:pPr algn="ctr"/>
                      <a:r>
                        <a:rPr lang="en-US" sz="1800" b="1" kern="1200" dirty="0">
                          <a:solidFill>
                            <a:schemeClr val="bg1"/>
                          </a:solidFill>
                          <a:latin typeface="+mn-lt"/>
                          <a:ea typeface="+mn-ea"/>
                          <a:cs typeface="+mn-cs"/>
                        </a:rPr>
                        <a:t>Phase</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sz="1600" b="1" dirty="0">
                          <a:solidFill>
                            <a:schemeClr val="bg1"/>
                          </a:solidFill>
                        </a:rPr>
                        <a:t>12/2023</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sz="1600" b="1" dirty="0">
                          <a:solidFill>
                            <a:schemeClr val="bg1"/>
                          </a:solidFill>
                        </a:rPr>
                        <a:t>2024</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sz="1600" b="1" dirty="0">
                          <a:solidFill>
                            <a:schemeClr val="bg1"/>
                          </a:solidFill>
                        </a:rPr>
                        <a:t>2025 *</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sz="1600" b="1" dirty="0">
                          <a:solidFill>
                            <a:schemeClr val="bg1"/>
                          </a:solidFill>
                        </a:rPr>
                        <a:t>2026 *</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12448525"/>
                  </a:ext>
                </a:extLst>
              </a:tr>
              <a:tr h="343718">
                <a:tc>
                  <a:txBody>
                    <a:bodyPr/>
                    <a:lstStyle/>
                    <a:p>
                      <a:pPr algn="l"/>
                      <a:r>
                        <a:rPr lang="en-US" sz="1600" dirty="0"/>
                        <a:t>Transition Pre-Start (d)</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a:t>$46,000</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600" dirty="0"/>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600" dirty="0"/>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600" dirty="0"/>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8739585"/>
                  </a:ext>
                </a:extLst>
              </a:tr>
              <a:tr h="343718">
                <a:tc>
                  <a:txBody>
                    <a:bodyPr/>
                    <a:lstStyle/>
                    <a:p>
                      <a:pPr algn="l"/>
                      <a:r>
                        <a:rPr lang="en-US" sz="1600" dirty="0"/>
                        <a:t>Steady State (d)</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endParaRPr lang="en-US" sz="1600" dirty="0"/>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600" dirty="0"/>
                        <a:t>$1,000,000</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600" dirty="0"/>
                        <a:t>$820,000</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600" dirty="0"/>
                        <a:t>$700,000</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986478686"/>
                  </a:ext>
                </a:extLst>
              </a:tr>
              <a:tr h="3437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Total</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r"/>
                      <a:r>
                        <a:rPr lang="en-US" sz="1600" b="1" dirty="0"/>
                        <a:t>$2,566,000</a:t>
                      </a:r>
                    </a:p>
                  </a:txBody>
                  <a:tcPr marL="54864" marR="54864"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43030247"/>
                  </a:ext>
                </a:extLst>
              </a:tr>
            </a:tbl>
          </a:graphicData>
        </a:graphic>
      </p:graphicFrame>
      <p:sp>
        <p:nvSpPr>
          <p:cNvPr id="6" name="Rectangle 5"/>
          <p:cNvSpPr/>
          <p:nvPr/>
        </p:nvSpPr>
        <p:spPr>
          <a:xfrm>
            <a:off x="995364" y="1330126"/>
            <a:ext cx="10204704" cy="35650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nchorCtr="0">
            <a:spAutoFit/>
          </a:bodyPr>
          <a:lstStyle/>
          <a:p>
            <a:r>
              <a:rPr lang="en-US" sz="1600" b="1" dirty="0">
                <a:solidFill>
                  <a:schemeClr val="bg1"/>
                </a:solidFill>
              </a:rPr>
              <a:t>Proposed fees to support Cigna access certification are as follows:</a:t>
            </a:r>
          </a:p>
        </p:txBody>
      </p:sp>
      <p:sp>
        <p:nvSpPr>
          <p:cNvPr id="3" name="TextBox 2">
            <a:extLst>
              <a:ext uri="{FF2B5EF4-FFF2-40B4-BE49-F238E27FC236}">
                <a16:creationId xmlns:a16="http://schemas.microsoft.com/office/drawing/2014/main" id="{3C6EED92-74EE-ECC9-384D-9358901723DB}"/>
              </a:ext>
            </a:extLst>
          </p:cNvPr>
          <p:cNvSpPr txBox="1"/>
          <p:nvPr/>
        </p:nvSpPr>
        <p:spPr>
          <a:xfrm>
            <a:off x="1050203" y="3512756"/>
            <a:ext cx="9086574" cy="264864"/>
          </a:xfrm>
          <a:prstGeom prst="rect">
            <a:avLst/>
          </a:prstGeom>
        </p:spPr>
        <p:txBody>
          <a:bodyPr vert="horz" wrap="square" lIns="0" tIns="0" rIns="0" bIns="0" rtlCol="0" anchor="t" anchorCtr="0">
            <a:noAutofit/>
          </a:bodyPr>
          <a:lstStyle/>
          <a:p>
            <a:pPr algn="l">
              <a:spcAft>
                <a:spcPts val="600"/>
              </a:spcAft>
            </a:pPr>
            <a:r>
              <a:rPr lang="en-US" sz="1500" b="1" dirty="0">
                <a:solidFill>
                  <a:schemeClr val="tx2"/>
                </a:solidFill>
              </a:rPr>
              <a:t>* Contingent on full end-to-end certification in Saviynt.  Estimated 60% by 2025 and 100% by 2026.</a:t>
            </a:r>
          </a:p>
        </p:txBody>
      </p:sp>
    </p:spTree>
    <p:extLst>
      <p:ext uri="{BB962C8B-B14F-4D97-AF65-F5344CB8AC3E}">
        <p14:creationId xmlns:p14="http://schemas.microsoft.com/office/powerpoint/2010/main" val="175759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Appendices</a:t>
            </a:r>
          </a:p>
        </p:txBody>
      </p:sp>
    </p:spTree>
    <p:custDataLst>
      <p:tags r:id="rId1"/>
    </p:custDataLst>
    <p:extLst>
      <p:ext uri="{BB962C8B-B14F-4D97-AF65-F5344CB8AC3E}">
        <p14:creationId xmlns:p14="http://schemas.microsoft.com/office/powerpoint/2010/main" val="2734255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p:txBody>
          <a:bodyPr/>
          <a:lstStyle/>
          <a:p>
            <a:r>
              <a:rPr lang="en-US"/>
              <a:t>Appendix A</a:t>
            </a:r>
            <a:endParaRPr lang="en-GB"/>
          </a:p>
        </p:txBody>
      </p:sp>
      <p:sp>
        <p:nvSpPr>
          <p:cNvPr id="9" name="Text Placeholder 8"/>
          <p:cNvSpPr>
            <a:spLocks noGrp="1"/>
          </p:cNvSpPr>
          <p:nvPr>
            <p:ph type="body" sz="quarter" idx="11"/>
          </p:nvPr>
        </p:nvSpPr>
        <p:spPr>
          <a:xfrm>
            <a:off x="1289860" y="5339038"/>
            <a:ext cx="5252400" cy="215444"/>
          </a:xfrm>
        </p:spPr>
        <p:txBody>
          <a:bodyPr/>
          <a:lstStyle/>
          <a:p>
            <a:r>
              <a:rPr lang="en-US"/>
              <a:t>KPMG’s trusted relationship with Cigna</a:t>
            </a:r>
          </a:p>
        </p:txBody>
      </p:sp>
    </p:spTree>
    <p:custDataLst>
      <p:tags r:id="rId1"/>
    </p:custDataLst>
    <p:extLst>
      <p:ext uri="{BB962C8B-B14F-4D97-AF65-F5344CB8AC3E}">
        <p14:creationId xmlns:p14="http://schemas.microsoft.com/office/powerpoint/2010/main" val="219272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95364" y="1330126"/>
            <a:ext cx="10204450" cy="215444"/>
          </a:xfrm>
        </p:spPr>
        <p:txBody>
          <a:bodyPr>
            <a:spAutoFit/>
          </a:bodyPr>
          <a:lstStyle/>
          <a:p>
            <a:pPr lvl="1"/>
            <a:r>
              <a:rPr lang="en-US" sz="700"/>
              <a:t>As your trusted advisor, KPMG helps improve business performance, reduce risk, and enhance value. We are committed to bringing superior people, ideas, service, and partnership. Our proposed team has developed project accelerators that will allow us to move at a pace required by Cigna while not sacrificing the level of quality and depth of knowledge that comes with practical experience. The following is a list of projects where we currently demonstrate this promise. </a:t>
            </a:r>
          </a:p>
        </p:txBody>
      </p:sp>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Proudly serving Cigna</a:t>
            </a:r>
            <a:endParaRPr lang="en-GB"/>
          </a:p>
        </p:txBody>
      </p:sp>
      <p:sp>
        <p:nvSpPr>
          <p:cNvPr id="135" name="Arrow: Right 134">
            <a:extLst>
              <a:ext uri="{FF2B5EF4-FFF2-40B4-BE49-F238E27FC236}">
                <a16:creationId xmlns:a16="http://schemas.microsoft.com/office/drawing/2014/main" id="{FD5200C7-9FFD-422C-86D4-8A2FB48F976B}"/>
              </a:ext>
            </a:extLst>
          </p:cNvPr>
          <p:cNvSpPr/>
          <p:nvPr/>
        </p:nvSpPr>
        <p:spPr>
          <a:xfrm>
            <a:off x="6926367" y="1785831"/>
            <a:ext cx="237067" cy="462844"/>
          </a:xfrm>
          <a:prstGeom prst="rightArrow">
            <a:avLst>
              <a:gd name="adj1" fmla="val 80869"/>
              <a:gd name="adj2" fmla="val 54018"/>
            </a:avLst>
          </a:prstGeom>
          <a:solidFill>
            <a:schemeClr val="accent3"/>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a:ln>
                <a:noFill/>
              </a:ln>
              <a:solidFill>
                <a:srgbClr val="FFFFFF"/>
              </a:solidFill>
              <a:effectLst/>
              <a:uLnTx/>
              <a:uFillTx/>
              <a:ea typeface="+mn-ea"/>
              <a:cs typeface="+mn-cs"/>
            </a:endParaRPr>
          </a:p>
        </p:txBody>
      </p:sp>
      <p:sp>
        <p:nvSpPr>
          <p:cNvPr id="136" name="Arrow: Right 135">
            <a:extLst>
              <a:ext uri="{FF2B5EF4-FFF2-40B4-BE49-F238E27FC236}">
                <a16:creationId xmlns:a16="http://schemas.microsoft.com/office/drawing/2014/main" id="{05CEB1F6-91B4-48C5-91A4-CA2E4B31A572}"/>
              </a:ext>
            </a:extLst>
          </p:cNvPr>
          <p:cNvSpPr/>
          <p:nvPr/>
        </p:nvSpPr>
        <p:spPr>
          <a:xfrm>
            <a:off x="6921605" y="2436529"/>
            <a:ext cx="237067" cy="462844"/>
          </a:xfrm>
          <a:prstGeom prst="rightArrow">
            <a:avLst>
              <a:gd name="adj1" fmla="val 80869"/>
              <a:gd name="adj2" fmla="val 54018"/>
            </a:avLst>
          </a:prstGeom>
          <a:solidFill>
            <a:schemeClr val="accent4"/>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a:ln>
                <a:noFill/>
              </a:ln>
              <a:solidFill>
                <a:srgbClr val="FFFFFF"/>
              </a:solidFill>
              <a:effectLst/>
              <a:uLnTx/>
              <a:uFillTx/>
              <a:ea typeface="+mn-ea"/>
              <a:cs typeface="+mn-cs"/>
            </a:endParaRPr>
          </a:p>
        </p:txBody>
      </p:sp>
      <p:sp>
        <p:nvSpPr>
          <p:cNvPr id="137" name="Arrow: Right 136">
            <a:extLst>
              <a:ext uri="{FF2B5EF4-FFF2-40B4-BE49-F238E27FC236}">
                <a16:creationId xmlns:a16="http://schemas.microsoft.com/office/drawing/2014/main" id="{D4169B27-3084-444E-B44F-A9D41D671504}"/>
              </a:ext>
            </a:extLst>
          </p:cNvPr>
          <p:cNvSpPr/>
          <p:nvPr/>
        </p:nvSpPr>
        <p:spPr>
          <a:xfrm>
            <a:off x="6926368" y="4559889"/>
            <a:ext cx="237067" cy="462844"/>
          </a:xfrm>
          <a:prstGeom prst="rightArrow">
            <a:avLst>
              <a:gd name="adj1" fmla="val 80869"/>
              <a:gd name="adj2" fmla="val 54018"/>
            </a:avLst>
          </a:prstGeom>
          <a:solidFill>
            <a:srgbClr val="1E49E2"/>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a:ln>
                <a:noFill/>
              </a:ln>
              <a:solidFill>
                <a:srgbClr val="FFFFFF"/>
              </a:solidFill>
              <a:effectLst/>
              <a:uLnTx/>
              <a:uFillTx/>
              <a:ea typeface="+mn-ea"/>
              <a:cs typeface="+mn-cs"/>
            </a:endParaRPr>
          </a:p>
        </p:txBody>
      </p:sp>
      <p:sp>
        <p:nvSpPr>
          <p:cNvPr id="138" name="Arrow: Right 137">
            <a:extLst>
              <a:ext uri="{FF2B5EF4-FFF2-40B4-BE49-F238E27FC236}">
                <a16:creationId xmlns:a16="http://schemas.microsoft.com/office/drawing/2014/main" id="{04362CC9-05E8-45B3-9A38-5DD57FAFD0D8}"/>
              </a:ext>
            </a:extLst>
          </p:cNvPr>
          <p:cNvSpPr/>
          <p:nvPr/>
        </p:nvSpPr>
        <p:spPr>
          <a:xfrm>
            <a:off x="6921605" y="5313610"/>
            <a:ext cx="237067" cy="462844"/>
          </a:xfrm>
          <a:prstGeom prst="rightArrow">
            <a:avLst>
              <a:gd name="adj1" fmla="val 80869"/>
              <a:gd name="adj2" fmla="val 54018"/>
            </a:avLst>
          </a:prstGeom>
          <a:solidFill>
            <a:schemeClr val="tx2"/>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a:ln>
                <a:noFill/>
              </a:ln>
              <a:solidFill>
                <a:srgbClr val="FFFFFF"/>
              </a:solidFill>
              <a:effectLst/>
              <a:uLnTx/>
              <a:uFillTx/>
              <a:ea typeface="+mn-ea"/>
              <a:cs typeface="+mn-cs"/>
            </a:endParaRPr>
          </a:p>
        </p:txBody>
      </p:sp>
      <p:sp>
        <p:nvSpPr>
          <p:cNvPr id="139" name="Arrow: Right 138">
            <a:extLst>
              <a:ext uri="{FF2B5EF4-FFF2-40B4-BE49-F238E27FC236}">
                <a16:creationId xmlns:a16="http://schemas.microsoft.com/office/drawing/2014/main" id="{C9AD491D-10C0-44C3-B698-28AC6C99F86E}"/>
              </a:ext>
            </a:extLst>
          </p:cNvPr>
          <p:cNvSpPr/>
          <p:nvPr/>
        </p:nvSpPr>
        <p:spPr>
          <a:xfrm>
            <a:off x="6921605" y="3833883"/>
            <a:ext cx="237067" cy="462844"/>
          </a:xfrm>
          <a:prstGeom prst="rightArrow">
            <a:avLst>
              <a:gd name="adj1" fmla="val 80869"/>
              <a:gd name="adj2" fmla="val 54018"/>
            </a:avLst>
          </a:prstGeom>
          <a:solidFill>
            <a:schemeClr val="tx2"/>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a:ln>
                <a:noFill/>
              </a:ln>
              <a:solidFill>
                <a:srgbClr val="FFFFFF"/>
              </a:solidFill>
              <a:effectLst/>
              <a:uLnTx/>
              <a:uFillTx/>
              <a:ea typeface="+mn-ea"/>
              <a:cs typeface="+mn-cs"/>
            </a:endParaRPr>
          </a:p>
        </p:txBody>
      </p:sp>
      <p:sp>
        <p:nvSpPr>
          <p:cNvPr id="140" name="1 Contract">
            <a:extLst>
              <a:ext uri="{FF2B5EF4-FFF2-40B4-BE49-F238E27FC236}">
                <a16:creationId xmlns:a16="http://schemas.microsoft.com/office/drawing/2014/main" id="{5217BDF9-CD9C-4131-9216-9367BD8A1589}"/>
              </a:ext>
            </a:extLst>
          </p:cNvPr>
          <p:cNvSpPr/>
          <p:nvPr/>
        </p:nvSpPr>
        <p:spPr>
          <a:xfrm>
            <a:off x="3447129" y="1680236"/>
            <a:ext cx="3551803" cy="64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700" b="1" spc="-4">
                <a:solidFill>
                  <a:srgbClr val="FFFFFF"/>
                </a:solidFill>
                <a:cs typeface="Arial" panose="020B0604020202020204" pitchFamily="34" charset="0"/>
              </a:rPr>
              <a:t>Contract </a:t>
            </a:r>
            <a:r>
              <a:rPr lang="en-US" sz="700" b="1" spc="-8">
                <a:solidFill>
                  <a:srgbClr val="FFFFFF"/>
                </a:solidFill>
                <a:cs typeface="Arial" panose="020B0604020202020204" pitchFamily="34" charset="0"/>
              </a:rPr>
              <a:t>lifecycle</a:t>
            </a:r>
            <a:br>
              <a:rPr lang="en-US" sz="700" b="1" spc="-8">
                <a:solidFill>
                  <a:srgbClr val="FFFFFF"/>
                </a:solidFill>
                <a:cs typeface="Arial" panose="020B0604020202020204" pitchFamily="34" charset="0"/>
              </a:rPr>
            </a:br>
            <a:r>
              <a:rPr lang="en-US" sz="700" b="1" spc="-4">
                <a:solidFill>
                  <a:srgbClr val="FFFFFF"/>
                </a:solidFill>
                <a:cs typeface="Arial" panose="020B0604020202020204" pitchFamily="34" charset="0"/>
              </a:rPr>
              <a:t>management</a:t>
            </a:r>
            <a:endParaRPr lang="en-US" sz="700">
              <a:cs typeface="Arial" panose="020B0604020202020204" pitchFamily="34" charset="0"/>
            </a:endParaRPr>
          </a:p>
        </p:txBody>
      </p:sp>
      <p:sp>
        <p:nvSpPr>
          <p:cNvPr id="141" name="2 Global">
            <a:extLst>
              <a:ext uri="{FF2B5EF4-FFF2-40B4-BE49-F238E27FC236}">
                <a16:creationId xmlns:a16="http://schemas.microsoft.com/office/drawing/2014/main" id="{56776901-0059-4837-BAB6-6F311B25FAB7}"/>
              </a:ext>
            </a:extLst>
          </p:cNvPr>
          <p:cNvSpPr/>
          <p:nvPr/>
        </p:nvSpPr>
        <p:spPr>
          <a:xfrm>
            <a:off x="4616908" y="2356003"/>
            <a:ext cx="2382022"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700" b="1" spc="-4">
                <a:solidFill>
                  <a:srgbClr val="00338D"/>
                </a:solidFill>
                <a:cs typeface="Arial" panose="020B0604020202020204" pitchFamily="34" charset="0"/>
              </a:rPr>
              <a:t>Global tax </a:t>
            </a:r>
            <a:br>
              <a:rPr lang="en-US" sz="700" b="1" spc="-4">
                <a:solidFill>
                  <a:srgbClr val="00338D"/>
                </a:solidFill>
                <a:cs typeface="Arial" panose="020B0604020202020204" pitchFamily="34" charset="0"/>
              </a:rPr>
            </a:br>
            <a:r>
              <a:rPr lang="en-US" sz="700" b="1" spc="-4">
                <a:solidFill>
                  <a:srgbClr val="00338D"/>
                </a:solidFill>
                <a:cs typeface="Arial" panose="020B0604020202020204" pitchFamily="34" charset="0"/>
              </a:rPr>
              <a:t>compliance</a:t>
            </a:r>
            <a:br>
              <a:rPr lang="en-US" sz="700" b="1" spc="-4">
                <a:solidFill>
                  <a:srgbClr val="00338D"/>
                </a:solidFill>
                <a:cs typeface="Arial" panose="020B0604020202020204" pitchFamily="34" charset="0"/>
              </a:rPr>
            </a:br>
            <a:r>
              <a:rPr lang="en-US" sz="700" b="1" spc="-4">
                <a:solidFill>
                  <a:srgbClr val="00338D"/>
                </a:solidFill>
                <a:cs typeface="Arial" panose="020B0604020202020204" pitchFamily="34" charset="0"/>
              </a:rPr>
              <a:t>and transfer</a:t>
            </a:r>
            <a:br>
              <a:rPr lang="en-US" sz="700" b="1" spc="-4">
                <a:solidFill>
                  <a:srgbClr val="00338D"/>
                </a:solidFill>
                <a:cs typeface="Arial" panose="020B0604020202020204" pitchFamily="34" charset="0"/>
              </a:rPr>
            </a:br>
            <a:r>
              <a:rPr lang="en-US" sz="700" b="1" spc="-4">
                <a:solidFill>
                  <a:srgbClr val="00338D"/>
                </a:solidFill>
                <a:cs typeface="Arial" panose="020B0604020202020204" pitchFamily="34" charset="0"/>
              </a:rPr>
              <a:t>pricing services</a:t>
            </a:r>
          </a:p>
        </p:txBody>
      </p:sp>
      <p:sp>
        <p:nvSpPr>
          <p:cNvPr id="142" name="3 Project">
            <a:extLst>
              <a:ext uri="{FF2B5EF4-FFF2-40B4-BE49-F238E27FC236}">
                <a16:creationId xmlns:a16="http://schemas.microsoft.com/office/drawing/2014/main" id="{12081928-3562-4772-8B25-35504F91D5F1}"/>
              </a:ext>
            </a:extLst>
          </p:cNvPr>
          <p:cNvSpPr/>
          <p:nvPr/>
        </p:nvSpPr>
        <p:spPr>
          <a:xfrm>
            <a:off x="3853831" y="3043061"/>
            <a:ext cx="3145100" cy="640080"/>
          </a:xfrm>
          <a:prstGeom prst="rect">
            <a:avLst/>
          </a:prstGeom>
          <a:solidFill>
            <a:srgbClr val="1E4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700" b="1" spc="-4">
                <a:solidFill>
                  <a:schemeClr val="bg1"/>
                </a:solidFill>
                <a:cs typeface="Arial" panose="020B0604020202020204" pitchFamily="34" charset="0"/>
              </a:rPr>
              <a:t>Technical accounting</a:t>
            </a:r>
            <a:br>
              <a:rPr lang="en-US" sz="700" b="1" spc="-4">
                <a:solidFill>
                  <a:schemeClr val="bg1"/>
                </a:solidFill>
                <a:cs typeface="Arial" panose="020B0604020202020204" pitchFamily="34" charset="0"/>
              </a:rPr>
            </a:br>
            <a:r>
              <a:rPr lang="en-US" sz="700" b="1" spc="-4">
                <a:solidFill>
                  <a:schemeClr val="bg1"/>
                </a:solidFill>
                <a:cs typeface="Arial" panose="020B0604020202020204" pitchFamily="34" charset="0"/>
              </a:rPr>
              <a:t> support</a:t>
            </a:r>
          </a:p>
        </p:txBody>
      </p:sp>
      <p:sp>
        <p:nvSpPr>
          <p:cNvPr id="143" name="4 Cyber">
            <a:extLst>
              <a:ext uri="{FF2B5EF4-FFF2-40B4-BE49-F238E27FC236}">
                <a16:creationId xmlns:a16="http://schemas.microsoft.com/office/drawing/2014/main" id="{2A13BC51-36FD-4987-8E99-2CA1AE332EAC}"/>
              </a:ext>
            </a:extLst>
          </p:cNvPr>
          <p:cNvSpPr/>
          <p:nvPr/>
        </p:nvSpPr>
        <p:spPr>
          <a:xfrm>
            <a:off x="3853831" y="3742535"/>
            <a:ext cx="3145100" cy="64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700" b="1" spc="-4">
                <a:solidFill>
                  <a:srgbClr val="FFFFFF"/>
                </a:solidFill>
                <a:cs typeface="Arial" panose="020B0604020202020204" pitchFamily="34" charset="0"/>
              </a:rPr>
              <a:t>Data migration</a:t>
            </a:r>
          </a:p>
        </p:txBody>
      </p:sp>
      <p:sp>
        <p:nvSpPr>
          <p:cNvPr id="144" name="5 Data">
            <a:extLst>
              <a:ext uri="{FF2B5EF4-FFF2-40B4-BE49-F238E27FC236}">
                <a16:creationId xmlns:a16="http://schemas.microsoft.com/office/drawing/2014/main" id="{7C13197A-E97D-4A44-BE79-58DA9A071F48}"/>
              </a:ext>
            </a:extLst>
          </p:cNvPr>
          <p:cNvSpPr/>
          <p:nvPr/>
        </p:nvSpPr>
        <p:spPr>
          <a:xfrm>
            <a:off x="3447129" y="4429591"/>
            <a:ext cx="3551803" cy="75895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700" b="1" spc="-4">
                <a:solidFill>
                  <a:srgbClr val="FFFFFF"/>
                </a:solidFill>
                <a:cs typeface="Arial" panose="020B0604020202020204" pitchFamily="34" charset="0"/>
              </a:rPr>
              <a:t>Dynamic funding</a:t>
            </a:r>
          </a:p>
        </p:txBody>
      </p:sp>
      <p:sp>
        <p:nvSpPr>
          <p:cNvPr id="145" name="6 Identify">
            <a:extLst>
              <a:ext uri="{FF2B5EF4-FFF2-40B4-BE49-F238E27FC236}">
                <a16:creationId xmlns:a16="http://schemas.microsoft.com/office/drawing/2014/main" id="{DB836AE2-2BF7-4320-96D9-5F3748518F4D}"/>
              </a:ext>
            </a:extLst>
          </p:cNvPr>
          <p:cNvSpPr/>
          <p:nvPr/>
        </p:nvSpPr>
        <p:spPr>
          <a:xfrm>
            <a:off x="3447129" y="5229540"/>
            <a:ext cx="3551803" cy="64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700" b="1" spc="-4">
                <a:solidFill>
                  <a:srgbClr val="FFFFFF"/>
                </a:solidFill>
                <a:cs typeface="Arial" panose="020B0604020202020204" pitchFamily="34" charset="0"/>
              </a:rPr>
              <a:t>Identity access </a:t>
            </a:r>
            <a:br>
              <a:rPr lang="en-US" sz="700" b="1" spc="-4">
                <a:solidFill>
                  <a:srgbClr val="FFFFFF"/>
                </a:solidFill>
                <a:cs typeface="Arial" panose="020B0604020202020204" pitchFamily="34" charset="0"/>
              </a:rPr>
            </a:br>
            <a:r>
              <a:rPr lang="en-US" sz="700" b="1" spc="-4">
                <a:solidFill>
                  <a:srgbClr val="FFFFFF"/>
                </a:solidFill>
                <a:cs typeface="Arial" panose="020B0604020202020204" pitchFamily="34" charset="0"/>
              </a:rPr>
              <a:t>management </a:t>
            </a:r>
            <a:br>
              <a:rPr lang="en-US" sz="700" b="1" spc="-4">
                <a:solidFill>
                  <a:srgbClr val="FFFFFF"/>
                </a:solidFill>
                <a:cs typeface="Arial" panose="020B0604020202020204" pitchFamily="34" charset="0"/>
              </a:rPr>
            </a:br>
            <a:r>
              <a:rPr lang="en-US" sz="700" b="1" spc="-4">
                <a:solidFill>
                  <a:srgbClr val="FFFFFF"/>
                </a:solidFill>
                <a:cs typeface="Arial" panose="020B0604020202020204" pitchFamily="34" charset="0"/>
              </a:rPr>
              <a:t>transformation</a:t>
            </a:r>
          </a:p>
        </p:txBody>
      </p:sp>
      <p:grpSp>
        <p:nvGrpSpPr>
          <p:cNvPr id="146" name="Group 145">
            <a:extLst>
              <a:ext uri="{FF2B5EF4-FFF2-40B4-BE49-F238E27FC236}">
                <a16:creationId xmlns:a16="http://schemas.microsoft.com/office/drawing/2014/main" id="{615D6ACD-AF8B-4D99-84FA-C56388149F24}"/>
              </a:ext>
            </a:extLst>
          </p:cNvPr>
          <p:cNvGrpSpPr/>
          <p:nvPr/>
        </p:nvGrpSpPr>
        <p:grpSpPr>
          <a:xfrm>
            <a:off x="995364" y="1619496"/>
            <a:ext cx="4293636" cy="4276283"/>
            <a:chOff x="863318" y="1594616"/>
            <a:chExt cx="3871358" cy="3855711"/>
          </a:xfrm>
        </p:grpSpPr>
        <p:sp>
          <p:nvSpPr>
            <p:cNvPr id="147" name="Freeform 5">
              <a:extLst>
                <a:ext uri="{FF2B5EF4-FFF2-40B4-BE49-F238E27FC236}">
                  <a16:creationId xmlns:a16="http://schemas.microsoft.com/office/drawing/2014/main" id="{7E493EDC-D88A-4A68-A5F8-07DF6C22528B}"/>
                </a:ext>
              </a:extLst>
            </p:cNvPr>
            <p:cNvSpPr>
              <a:spLocks/>
            </p:cNvSpPr>
            <p:nvPr/>
          </p:nvSpPr>
          <p:spPr bwMode="auto">
            <a:xfrm>
              <a:off x="2798997" y="1594616"/>
              <a:ext cx="694930" cy="1473620"/>
            </a:xfrm>
            <a:custGeom>
              <a:avLst/>
              <a:gdLst>
                <a:gd name="T0" fmla="*/ 0 w 3143"/>
                <a:gd name="T1" fmla="*/ 0 h 6672"/>
                <a:gd name="T2" fmla="*/ 3143 w 3143"/>
                <a:gd name="T3" fmla="*/ 588 h 6672"/>
                <a:gd name="T4" fmla="*/ 786 w 3143"/>
                <a:gd name="T5" fmla="*/ 6672 h 6672"/>
                <a:gd name="T6" fmla="*/ 0 w 3143"/>
                <a:gd name="T7" fmla="*/ 6525 h 6672"/>
                <a:gd name="T8" fmla="*/ 0 w 3143"/>
                <a:gd name="T9" fmla="*/ 0 h 6672"/>
              </a:gdLst>
              <a:ahLst/>
              <a:cxnLst>
                <a:cxn ang="0">
                  <a:pos x="T0" y="T1"/>
                </a:cxn>
                <a:cxn ang="0">
                  <a:pos x="T2" y="T3"/>
                </a:cxn>
                <a:cxn ang="0">
                  <a:pos x="T4" y="T5"/>
                </a:cxn>
                <a:cxn ang="0">
                  <a:pos x="T6" y="T7"/>
                </a:cxn>
                <a:cxn ang="0">
                  <a:pos x="T8" y="T9"/>
                </a:cxn>
              </a:cxnLst>
              <a:rect l="0" t="0" r="r" b="b"/>
              <a:pathLst>
                <a:path w="3143" h="6672">
                  <a:moveTo>
                    <a:pt x="0" y="0"/>
                  </a:moveTo>
                  <a:cubicBezTo>
                    <a:pt x="1075" y="0"/>
                    <a:pt x="2141" y="200"/>
                    <a:pt x="3143" y="588"/>
                  </a:cubicBezTo>
                  <a:lnTo>
                    <a:pt x="786" y="6672"/>
                  </a:lnTo>
                  <a:cubicBezTo>
                    <a:pt x="536" y="6575"/>
                    <a:pt x="269" y="6525"/>
                    <a:pt x="0" y="6525"/>
                  </a:cubicBezTo>
                  <a:lnTo>
                    <a:pt x="0" y="0"/>
                  </a:lnTo>
                  <a:close/>
                </a:path>
              </a:pathLst>
            </a:custGeom>
            <a:solidFill>
              <a:schemeClr val="tx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48" name="Freeform 7">
              <a:extLst>
                <a:ext uri="{FF2B5EF4-FFF2-40B4-BE49-F238E27FC236}">
                  <a16:creationId xmlns:a16="http://schemas.microsoft.com/office/drawing/2014/main" id="{803D9E02-6E50-4D83-B29F-10674D7B0710}"/>
                </a:ext>
              </a:extLst>
            </p:cNvPr>
            <p:cNvSpPr>
              <a:spLocks/>
            </p:cNvSpPr>
            <p:nvPr/>
          </p:nvSpPr>
          <p:spPr bwMode="auto">
            <a:xfrm>
              <a:off x="2972960" y="1724397"/>
              <a:ext cx="1121092" cy="1436802"/>
            </a:xfrm>
            <a:custGeom>
              <a:avLst/>
              <a:gdLst>
                <a:gd name="T0" fmla="*/ 2357 w 5076"/>
                <a:gd name="T1" fmla="*/ 0 h 6505"/>
                <a:gd name="T2" fmla="*/ 5076 w 5076"/>
                <a:gd name="T3" fmla="*/ 1683 h 6505"/>
                <a:gd name="T4" fmla="*/ 680 w 5076"/>
                <a:gd name="T5" fmla="*/ 6505 h 6505"/>
                <a:gd name="T6" fmla="*/ 0 w 5076"/>
                <a:gd name="T7" fmla="*/ 6084 h 6505"/>
                <a:gd name="T8" fmla="*/ 2357 w 5076"/>
                <a:gd name="T9" fmla="*/ 0 h 6505"/>
              </a:gdLst>
              <a:ahLst/>
              <a:cxnLst>
                <a:cxn ang="0">
                  <a:pos x="T0" y="T1"/>
                </a:cxn>
                <a:cxn ang="0">
                  <a:pos x="T2" y="T3"/>
                </a:cxn>
                <a:cxn ang="0">
                  <a:pos x="T4" y="T5"/>
                </a:cxn>
                <a:cxn ang="0">
                  <a:pos x="T6" y="T7"/>
                </a:cxn>
                <a:cxn ang="0">
                  <a:pos x="T8" y="T9"/>
                </a:cxn>
              </a:cxnLst>
              <a:rect l="0" t="0" r="r" b="b"/>
              <a:pathLst>
                <a:path w="5076" h="6505">
                  <a:moveTo>
                    <a:pt x="2357" y="0"/>
                  </a:moveTo>
                  <a:cubicBezTo>
                    <a:pt x="3360" y="388"/>
                    <a:pt x="4281" y="959"/>
                    <a:pt x="5076" y="1683"/>
                  </a:cubicBezTo>
                  <a:lnTo>
                    <a:pt x="680" y="6505"/>
                  </a:lnTo>
                  <a:cubicBezTo>
                    <a:pt x="481" y="6324"/>
                    <a:pt x="251" y="6181"/>
                    <a:pt x="0" y="6084"/>
                  </a:cubicBezTo>
                  <a:lnTo>
                    <a:pt x="2357" y="0"/>
                  </a:lnTo>
                  <a:close/>
                </a:path>
              </a:pathLst>
            </a:custGeom>
            <a:solidFill>
              <a:schemeClr val="tx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49" name="Freeform 9">
              <a:extLst>
                <a:ext uri="{FF2B5EF4-FFF2-40B4-BE49-F238E27FC236}">
                  <a16:creationId xmlns:a16="http://schemas.microsoft.com/office/drawing/2014/main" id="{A4473220-3B47-4CE0-B969-4D19347218AB}"/>
                </a:ext>
              </a:extLst>
            </p:cNvPr>
            <p:cNvSpPr>
              <a:spLocks/>
            </p:cNvSpPr>
            <p:nvPr/>
          </p:nvSpPr>
          <p:spPr bwMode="auto">
            <a:xfrm>
              <a:off x="3122991" y="2096254"/>
              <a:ext cx="1396303" cy="1206693"/>
            </a:xfrm>
            <a:custGeom>
              <a:avLst/>
              <a:gdLst>
                <a:gd name="T0" fmla="*/ 4396 w 6322"/>
                <a:gd name="T1" fmla="*/ 0 h 5460"/>
                <a:gd name="T2" fmla="*/ 6322 w 6322"/>
                <a:gd name="T3" fmla="*/ 2552 h 5460"/>
                <a:gd name="T4" fmla="*/ 481 w 6322"/>
                <a:gd name="T5" fmla="*/ 5460 h 5460"/>
                <a:gd name="T6" fmla="*/ 0 w 6322"/>
                <a:gd name="T7" fmla="*/ 4822 h 5460"/>
                <a:gd name="T8" fmla="*/ 4396 w 6322"/>
                <a:gd name="T9" fmla="*/ 0 h 5460"/>
              </a:gdLst>
              <a:ahLst/>
              <a:cxnLst>
                <a:cxn ang="0">
                  <a:pos x="T0" y="T1"/>
                </a:cxn>
                <a:cxn ang="0">
                  <a:pos x="T2" y="T3"/>
                </a:cxn>
                <a:cxn ang="0">
                  <a:pos x="T4" y="T5"/>
                </a:cxn>
                <a:cxn ang="0">
                  <a:pos x="T6" y="T7"/>
                </a:cxn>
                <a:cxn ang="0">
                  <a:pos x="T8" y="T9"/>
                </a:cxn>
              </a:cxnLst>
              <a:rect l="0" t="0" r="r" b="b"/>
              <a:pathLst>
                <a:path w="6322" h="5460">
                  <a:moveTo>
                    <a:pt x="4396" y="0"/>
                  </a:moveTo>
                  <a:cubicBezTo>
                    <a:pt x="5190" y="724"/>
                    <a:pt x="5843" y="1589"/>
                    <a:pt x="6322" y="2552"/>
                  </a:cubicBezTo>
                  <a:lnTo>
                    <a:pt x="481" y="5460"/>
                  </a:lnTo>
                  <a:cubicBezTo>
                    <a:pt x="362" y="5219"/>
                    <a:pt x="198" y="5003"/>
                    <a:pt x="0" y="4822"/>
                  </a:cubicBezTo>
                  <a:lnTo>
                    <a:pt x="4396" y="0"/>
                  </a:lnTo>
                  <a:close/>
                </a:path>
              </a:pathLst>
            </a:custGeom>
            <a:solidFill>
              <a:srgbClr val="00338D"/>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50" name="Freeform 11">
              <a:extLst>
                <a:ext uri="{FF2B5EF4-FFF2-40B4-BE49-F238E27FC236}">
                  <a16:creationId xmlns:a16="http://schemas.microsoft.com/office/drawing/2014/main" id="{9CCCCC55-AB39-4BFB-A9D4-21BDFA0B2AED}"/>
                </a:ext>
              </a:extLst>
            </p:cNvPr>
            <p:cNvSpPr>
              <a:spLocks/>
            </p:cNvSpPr>
            <p:nvPr/>
          </p:nvSpPr>
          <p:spPr bwMode="auto">
            <a:xfrm>
              <a:off x="3229761" y="2659562"/>
              <a:ext cx="1482824" cy="812746"/>
            </a:xfrm>
            <a:custGeom>
              <a:avLst/>
              <a:gdLst>
                <a:gd name="T0" fmla="*/ 5841 w 6716"/>
                <a:gd name="T1" fmla="*/ 0 h 3677"/>
                <a:gd name="T2" fmla="*/ 6716 w 6716"/>
                <a:gd name="T3" fmla="*/ 3075 h 3677"/>
                <a:gd name="T4" fmla="*/ 219 w 6716"/>
                <a:gd name="T5" fmla="*/ 3677 h 3677"/>
                <a:gd name="T6" fmla="*/ 0 w 6716"/>
                <a:gd name="T7" fmla="*/ 2908 h 3677"/>
                <a:gd name="T8" fmla="*/ 5841 w 6716"/>
                <a:gd name="T9" fmla="*/ 0 h 3677"/>
              </a:gdLst>
              <a:ahLst/>
              <a:cxnLst>
                <a:cxn ang="0">
                  <a:pos x="T0" y="T1"/>
                </a:cxn>
                <a:cxn ang="0">
                  <a:pos x="T2" y="T3"/>
                </a:cxn>
                <a:cxn ang="0">
                  <a:pos x="T4" y="T5"/>
                </a:cxn>
                <a:cxn ang="0">
                  <a:pos x="T6" y="T7"/>
                </a:cxn>
                <a:cxn ang="0">
                  <a:pos x="T8" y="T9"/>
                </a:cxn>
              </a:cxnLst>
              <a:rect l="0" t="0" r="r" b="b"/>
              <a:pathLst>
                <a:path w="6716" h="3677">
                  <a:moveTo>
                    <a:pt x="5841" y="0"/>
                  </a:moveTo>
                  <a:cubicBezTo>
                    <a:pt x="6321" y="962"/>
                    <a:pt x="6617" y="2004"/>
                    <a:pt x="6716" y="3075"/>
                  </a:cubicBezTo>
                  <a:lnTo>
                    <a:pt x="219" y="3677"/>
                  </a:lnTo>
                  <a:cubicBezTo>
                    <a:pt x="194" y="3409"/>
                    <a:pt x="120" y="3149"/>
                    <a:pt x="0" y="2908"/>
                  </a:cubicBezTo>
                  <a:lnTo>
                    <a:pt x="5841" y="0"/>
                  </a:lnTo>
                  <a:close/>
                </a:path>
              </a:pathLst>
            </a:custGeom>
            <a:solidFill>
              <a:srgbClr val="1E49E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51" name="Freeform 13">
              <a:extLst>
                <a:ext uri="{FF2B5EF4-FFF2-40B4-BE49-F238E27FC236}">
                  <a16:creationId xmlns:a16="http://schemas.microsoft.com/office/drawing/2014/main" id="{2769B25C-85CF-447D-B13A-2C9F6CF428E7}"/>
                </a:ext>
              </a:extLst>
            </p:cNvPr>
            <p:cNvSpPr>
              <a:spLocks/>
            </p:cNvSpPr>
            <p:nvPr/>
          </p:nvSpPr>
          <p:spPr bwMode="auto">
            <a:xfrm>
              <a:off x="3261056" y="3339764"/>
              <a:ext cx="1473620" cy="703214"/>
            </a:xfrm>
            <a:custGeom>
              <a:avLst/>
              <a:gdLst>
                <a:gd name="T0" fmla="*/ 6571 w 6671"/>
                <a:gd name="T1" fmla="*/ 0 h 3183"/>
                <a:gd name="T2" fmla="*/ 6276 w 6671"/>
                <a:gd name="T3" fmla="*/ 3183 h 3183"/>
                <a:gd name="T4" fmla="*/ 0 w 6671"/>
                <a:gd name="T5" fmla="*/ 1398 h 3183"/>
                <a:gd name="T6" fmla="*/ 74 w 6671"/>
                <a:gd name="T7" fmla="*/ 602 h 3183"/>
                <a:gd name="T8" fmla="*/ 6571 w 6671"/>
                <a:gd name="T9" fmla="*/ 0 h 3183"/>
              </a:gdLst>
              <a:ahLst/>
              <a:cxnLst>
                <a:cxn ang="0">
                  <a:pos x="T0" y="T1"/>
                </a:cxn>
                <a:cxn ang="0">
                  <a:pos x="T2" y="T3"/>
                </a:cxn>
                <a:cxn ang="0">
                  <a:pos x="T4" y="T5"/>
                </a:cxn>
                <a:cxn ang="0">
                  <a:pos x="T6" y="T7"/>
                </a:cxn>
                <a:cxn ang="0">
                  <a:pos x="T8" y="T9"/>
                </a:cxn>
              </a:cxnLst>
              <a:rect l="0" t="0" r="r" b="b"/>
              <a:pathLst>
                <a:path w="6671" h="3183">
                  <a:moveTo>
                    <a:pt x="6571" y="0"/>
                  </a:moveTo>
                  <a:cubicBezTo>
                    <a:pt x="6671" y="1070"/>
                    <a:pt x="6571" y="2149"/>
                    <a:pt x="6276" y="3183"/>
                  </a:cubicBezTo>
                  <a:lnTo>
                    <a:pt x="0" y="1398"/>
                  </a:lnTo>
                  <a:cubicBezTo>
                    <a:pt x="74" y="1139"/>
                    <a:pt x="99" y="869"/>
                    <a:pt x="74" y="602"/>
                  </a:cubicBezTo>
                  <a:lnTo>
                    <a:pt x="6571" y="0"/>
                  </a:lnTo>
                  <a:close/>
                </a:path>
              </a:pathLst>
            </a:custGeom>
            <a:solidFill>
              <a:srgbClr val="1E49E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52" name="Freeform 15">
              <a:extLst>
                <a:ext uri="{FF2B5EF4-FFF2-40B4-BE49-F238E27FC236}">
                  <a16:creationId xmlns:a16="http://schemas.microsoft.com/office/drawing/2014/main" id="{0B09B4F2-5ACD-41A1-BBBE-13BEAE73E004}"/>
                </a:ext>
              </a:extLst>
            </p:cNvPr>
            <p:cNvSpPr>
              <a:spLocks/>
            </p:cNvSpPr>
            <p:nvPr/>
          </p:nvSpPr>
          <p:spPr bwMode="auto">
            <a:xfrm>
              <a:off x="3182819" y="3648111"/>
              <a:ext cx="1465336" cy="1027207"/>
            </a:xfrm>
            <a:custGeom>
              <a:avLst/>
              <a:gdLst>
                <a:gd name="T0" fmla="*/ 6632 w 6632"/>
                <a:gd name="T1" fmla="*/ 1785 h 4647"/>
                <a:gd name="T2" fmla="*/ 5207 w 6632"/>
                <a:gd name="T3" fmla="*/ 4647 h 4647"/>
                <a:gd name="T4" fmla="*/ 0 w 6632"/>
                <a:gd name="T5" fmla="*/ 715 h 4647"/>
                <a:gd name="T6" fmla="*/ 356 w 6632"/>
                <a:gd name="T7" fmla="*/ 0 h 4647"/>
                <a:gd name="T8" fmla="*/ 6632 w 6632"/>
                <a:gd name="T9" fmla="*/ 1785 h 4647"/>
              </a:gdLst>
              <a:ahLst/>
              <a:cxnLst>
                <a:cxn ang="0">
                  <a:pos x="T0" y="T1"/>
                </a:cxn>
                <a:cxn ang="0">
                  <a:pos x="T2" y="T3"/>
                </a:cxn>
                <a:cxn ang="0">
                  <a:pos x="T4" y="T5"/>
                </a:cxn>
                <a:cxn ang="0">
                  <a:pos x="T6" y="T7"/>
                </a:cxn>
                <a:cxn ang="0">
                  <a:pos x="T8" y="T9"/>
                </a:cxn>
              </a:cxnLst>
              <a:rect l="0" t="0" r="r" b="b"/>
              <a:pathLst>
                <a:path w="6632" h="4647">
                  <a:moveTo>
                    <a:pt x="6632" y="1785"/>
                  </a:moveTo>
                  <a:cubicBezTo>
                    <a:pt x="6338" y="2819"/>
                    <a:pt x="5855" y="3790"/>
                    <a:pt x="5207" y="4647"/>
                  </a:cubicBezTo>
                  <a:lnTo>
                    <a:pt x="0" y="715"/>
                  </a:lnTo>
                  <a:cubicBezTo>
                    <a:pt x="162" y="501"/>
                    <a:pt x="283" y="258"/>
                    <a:pt x="356" y="0"/>
                  </a:cubicBezTo>
                  <a:lnTo>
                    <a:pt x="6632" y="1785"/>
                  </a:lnTo>
                  <a:close/>
                </a:path>
              </a:pathLst>
            </a:custGeom>
            <a:solidFill>
              <a:srgbClr val="1E49E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53" name="Freeform 17">
              <a:extLst>
                <a:ext uri="{FF2B5EF4-FFF2-40B4-BE49-F238E27FC236}">
                  <a16:creationId xmlns:a16="http://schemas.microsoft.com/office/drawing/2014/main" id="{F851BB45-331D-4F96-BB6A-BC67D0103A02}"/>
                </a:ext>
              </a:extLst>
            </p:cNvPr>
            <p:cNvSpPr>
              <a:spLocks/>
            </p:cNvSpPr>
            <p:nvPr/>
          </p:nvSpPr>
          <p:spPr bwMode="auto">
            <a:xfrm>
              <a:off x="3052117" y="3806426"/>
              <a:ext cx="1281249" cy="1344758"/>
            </a:xfrm>
            <a:custGeom>
              <a:avLst/>
              <a:gdLst>
                <a:gd name="T0" fmla="*/ 5798 w 5798"/>
                <a:gd name="T1" fmla="*/ 3932 h 6086"/>
                <a:gd name="T2" fmla="*/ 3435 w 5798"/>
                <a:gd name="T3" fmla="*/ 6086 h 6086"/>
                <a:gd name="T4" fmla="*/ 0 w 5798"/>
                <a:gd name="T5" fmla="*/ 539 h 6086"/>
                <a:gd name="T6" fmla="*/ 591 w 5798"/>
                <a:gd name="T7" fmla="*/ 0 h 6086"/>
                <a:gd name="T8" fmla="*/ 5798 w 5798"/>
                <a:gd name="T9" fmla="*/ 3932 h 6086"/>
              </a:gdLst>
              <a:ahLst/>
              <a:cxnLst>
                <a:cxn ang="0">
                  <a:pos x="T0" y="T1"/>
                </a:cxn>
                <a:cxn ang="0">
                  <a:pos x="T2" y="T3"/>
                </a:cxn>
                <a:cxn ang="0">
                  <a:pos x="T4" y="T5"/>
                </a:cxn>
                <a:cxn ang="0">
                  <a:pos x="T6" y="T7"/>
                </a:cxn>
                <a:cxn ang="0">
                  <a:pos x="T8" y="T9"/>
                </a:cxn>
              </a:cxnLst>
              <a:rect l="0" t="0" r="r" b="b"/>
              <a:pathLst>
                <a:path w="5798" h="6086">
                  <a:moveTo>
                    <a:pt x="5798" y="3932"/>
                  </a:moveTo>
                  <a:cubicBezTo>
                    <a:pt x="5150" y="4790"/>
                    <a:pt x="4349" y="5521"/>
                    <a:pt x="3435" y="6086"/>
                  </a:cubicBezTo>
                  <a:lnTo>
                    <a:pt x="0" y="539"/>
                  </a:lnTo>
                  <a:cubicBezTo>
                    <a:pt x="229" y="397"/>
                    <a:pt x="429" y="215"/>
                    <a:pt x="591" y="0"/>
                  </a:cubicBezTo>
                  <a:lnTo>
                    <a:pt x="5798" y="3932"/>
                  </a:lnTo>
                  <a:close/>
                </a:path>
              </a:pathLst>
            </a:custGeom>
            <a:solidFill>
              <a:srgbClr val="1E49E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54" name="Freeform 19">
              <a:extLst>
                <a:ext uri="{FF2B5EF4-FFF2-40B4-BE49-F238E27FC236}">
                  <a16:creationId xmlns:a16="http://schemas.microsoft.com/office/drawing/2014/main" id="{0177CC3B-168F-46F9-9C53-7A0AE63F4B61}"/>
                </a:ext>
              </a:extLst>
            </p:cNvPr>
            <p:cNvSpPr>
              <a:spLocks/>
            </p:cNvSpPr>
            <p:nvPr/>
          </p:nvSpPr>
          <p:spPr bwMode="auto">
            <a:xfrm>
              <a:off x="2887359" y="3925163"/>
              <a:ext cx="923199" cy="1480983"/>
            </a:xfrm>
            <a:custGeom>
              <a:avLst/>
              <a:gdLst>
                <a:gd name="T0" fmla="*/ 4180 w 4180"/>
                <a:gd name="T1" fmla="*/ 5547 h 6702"/>
                <a:gd name="T2" fmla="*/ 1199 w 4180"/>
                <a:gd name="T3" fmla="*/ 6702 h 6702"/>
                <a:gd name="T4" fmla="*/ 0 w 4180"/>
                <a:gd name="T5" fmla="*/ 288 h 6702"/>
                <a:gd name="T6" fmla="*/ 745 w 4180"/>
                <a:gd name="T7" fmla="*/ 0 h 6702"/>
                <a:gd name="T8" fmla="*/ 4180 w 4180"/>
                <a:gd name="T9" fmla="*/ 5547 h 6702"/>
              </a:gdLst>
              <a:ahLst/>
              <a:cxnLst>
                <a:cxn ang="0">
                  <a:pos x="T0" y="T1"/>
                </a:cxn>
                <a:cxn ang="0">
                  <a:pos x="T2" y="T3"/>
                </a:cxn>
                <a:cxn ang="0">
                  <a:pos x="T4" y="T5"/>
                </a:cxn>
                <a:cxn ang="0">
                  <a:pos x="T6" y="T7"/>
                </a:cxn>
                <a:cxn ang="0">
                  <a:pos x="T8" y="T9"/>
                </a:cxn>
              </a:cxnLst>
              <a:rect l="0" t="0" r="r" b="b"/>
              <a:pathLst>
                <a:path w="4180" h="6702">
                  <a:moveTo>
                    <a:pt x="4180" y="5547"/>
                  </a:moveTo>
                  <a:cubicBezTo>
                    <a:pt x="3267" y="6113"/>
                    <a:pt x="2256" y="6505"/>
                    <a:pt x="1199" y="6702"/>
                  </a:cubicBezTo>
                  <a:lnTo>
                    <a:pt x="0" y="288"/>
                  </a:lnTo>
                  <a:cubicBezTo>
                    <a:pt x="264" y="239"/>
                    <a:pt x="517" y="141"/>
                    <a:pt x="745" y="0"/>
                  </a:cubicBezTo>
                  <a:lnTo>
                    <a:pt x="4180" y="5547"/>
                  </a:lnTo>
                  <a:close/>
                </a:path>
              </a:pathLst>
            </a:custGeom>
            <a:solidFill>
              <a:srgbClr val="1E49E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55" name="Freeform 21">
              <a:extLst>
                <a:ext uri="{FF2B5EF4-FFF2-40B4-BE49-F238E27FC236}">
                  <a16:creationId xmlns:a16="http://schemas.microsoft.com/office/drawing/2014/main" id="{1E2B8C37-ED31-49EF-B8BD-D816135F1FB8}"/>
                </a:ext>
              </a:extLst>
            </p:cNvPr>
            <p:cNvSpPr>
              <a:spLocks/>
            </p:cNvSpPr>
            <p:nvPr/>
          </p:nvSpPr>
          <p:spPr bwMode="auto">
            <a:xfrm>
              <a:off x="2446470" y="3988673"/>
              <a:ext cx="705975" cy="1461654"/>
            </a:xfrm>
            <a:custGeom>
              <a:avLst/>
              <a:gdLst>
                <a:gd name="T0" fmla="*/ 3197 w 3197"/>
                <a:gd name="T1" fmla="*/ 6414 h 6612"/>
                <a:gd name="T2" fmla="*/ 0 w 3197"/>
                <a:gd name="T3" fmla="*/ 6414 h 6612"/>
                <a:gd name="T4" fmla="*/ 1199 w 3197"/>
                <a:gd name="T5" fmla="*/ 0 h 6612"/>
                <a:gd name="T6" fmla="*/ 1998 w 3197"/>
                <a:gd name="T7" fmla="*/ 0 h 6612"/>
                <a:gd name="T8" fmla="*/ 3197 w 3197"/>
                <a:gd name="T9" fmla="*/ 6414 h 6612"/>
              </a:gdLst>
              <a:ahLst/>
              <a:cxnLst>
                <a:cxn ang="0">
                  <a:pos x="T0" y="T1"/>
                </a:cxn>
                <a:cxn ang="0">
                  <a:pos x="T2" y="T3"/>
                </a:cxn>
                <a:cxn ang="0">
                  <a:pos x="T4" y="T5"/>
                </a:cxn>
                <a:cxn ang="0">
                  <a:pos x="T6" y="T7"/>
                </a:cxn>
                <a:cxn ang="0">
                  <a:pos x="T8" y="T9"/>
                </a:cxn>
              </a:cxnLst>
              <a:rect l="0" t="0" r="r" b="b"/>
              <a:pathLst>
                <a:path w="3197" h="6612">
                  <a:moveTo>
                    <a:pt x="3197" y="6414"/>
                  </a:moveTo>
                  <a:cubicBezTo>
                    <a:pt x="2140" y="6612"/>
                    <a:pt x="1056" y="6612"/>
                    <a:pt x="0" y="6414"/>
                  </a:cubicBezTo>
                  <a:lnTo>
                    <a:pt x="1199" y="0"/>
                  </a:lnTo>
                  <a:cubicBezTo>
                    <a:pt x="1463" y="50"/>
                    <a:pt x="1734" y="50"/>
                    <a:pt x="1998" y="0"/>
                  </a:cubicBezTo>
                  <a:lnTo>
                    <a:pt x="3197" y="6414"/>
                  </a:lnTo>
                  <a:close/>
                </a:path>
              </a:pathLst>
            </a:custGeom>
            <a:solidFill>
              <a:srgbClr val="1E49E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56" name="Freeform 23">
              <a:extLst>
                <a:ext uri="{FF2B5EF4-FFF2-40B4-BE49-F238E27FC236}">
                  <a16:creationId xmlns:a16="http://schemas.microsoft.com/office/drawing/2014/main" id="{383FE94E-FBD6-4E0F-B6E7-0C4FC75D1146}"/>
                </a:ext>
              </a:extLst>
            </p:cNvPr>
            <p:cNvSpPr>
              <a:spLocks/>
            </p:cNvSpPr>
            <p:nvPr/>
          </p:nvSpPr>
          <p:spPr bwMode="auto">
            <a:xfrm>
              <a:off x="1787437" y="3925163"/>
              <a:ext cx="923199" cy="1480983"/>
            </a:xfrm>
            <a:custGeom>
              <a:avLst/>
              <a:gdLst>
                <a:gd name="T0" fmla="*/ 2981 w 4180"/>
                <a:gd name="T1" fmla="*/ 6702 h 6702"/>
                <a:gd name="T2" fmla="*/ 0 w 4180"/>
                <a:gd name="T3" fmla="*/ 5547 h 6702"/>
                <a:gd name="T4" fmla="*/ 3434 w 4180"/>
                <a:gd name="T5" fmla="*/ 0 h 6702"/>
                <a:gd name="T6" fmla="*/ 4180 w 4180"/>
                <a:gd name="T7" fmla="*/ 288 h 6702"/>
                <a:gd name="T8" fmla="*/ 2981 w 4180"/>
                <a:gd name="T9" fmla="*/ 6702 h 6702"/>
              </a:gdLst>
              <a:ahLst/>
              <a:cxnLst>
                <a:cxn ang="0">
                  <a:pos x="T0" y="T1"/>
                </a:cxn>
                <a:cxn ang="0">
                  <a:pos x="T2" y="T3"/>
                </a:cxn>
                <a:cxn ang="0">
                  <a:pos x="T4" y="T5"/>
                </a:cxn>
                <a:cxn ang="0">
                  <a:pos x="T6" y="T7"/>
                </a:cxn>
                <a:cxn ang="0">
                  <a:pos x="T8" y="T9"/>
                </a:cxn>
              </a:cxnLst>
              <a:rect l="0" t="0" r="r" b="b"/>
              <a:pathLst>
                <a:path w="4180" h="6702">
                  <a:moveTo>
                    <a:pt x="2981" y="6702"/>
                  </a:moveTo>
                  <a:cubicBezTo>
                    <a:pt x="1924" y="6505"/>
                    <a:pt x="913" y="6113"/>
                    <a:pt x="0" y="5547"/>
                  </a:cubicBezTo>
                  <a:lnTo>
                    <a:pt x="3434" y="0"/>
                  </a:lnTo>
                  <a:cubicBezTo>
                    <a:pt x="3663" y="141"/>
                    <a:pt x="3916" y="239"/>
                    <a:pt x="4180" y="288"/>
                  </a:cubicBezTo>
                  <a:lnTo>
                    <a:pt x="2981" y="6702"/>
                  </a:lnTo>
                  <a:close/>
                </a:path>
              </a:pathLst>
            </a:custGeom>
            <a:solidFill>
              <a:srgbClr val="1E49E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57" name="Freeform 25">
              <a:extLst>
                <a:ext uri="{FF2B5EF4-FFF2-40B4-BE49-F238E27FC236}">
                  <a16:creationId xmlns:a16="http://schemas.microsoft.com/office/drawing/2014/main" id="{61A20887-DA5B-4091-B814-221D18257CCF}"/>
                </a:ext>
              </a:extLst>
            </p:cNvPr>
            <p:cNvSpPr>
              <a:spLocks/>
            </p:cNvSpPr>
            <p:nvPr/>
          </p:nvSpPr>
          <p:spPr bwMode="auto">
            <a:xfrm>
              <a:off x="1265549" y="3806426"/>
              <a:ext cx="1280328" cy="1344758"/>
            </a:xfrm>
            <a:custGeom>
              <a:avLst/>
              <a:gdLst>
                <a:gd name="T0" fmla="*/ 2363 w 5797"/>
                <a:gd name="T1" fmla="*/ 6086 h 6086"/>
                <a:gd name="T2" fmla="*/ 0 w 5797"/>
                <a:gd name="T3" fmla="*/ 3932 h 6086"/>
                <a:gd name="T4" fmla="*/ 5207 w 5797"/>
                <a:gd name="T5" fmla="*/ 0 h 6086"/>
                <a:gd name="T6" fmla="*/ 5797 w 5797"/>
                <a:gd name="T7" fmla="*/ 539 h 6086"/>
                <a:gd name="T8" fmla="*/ 2363 w 5797"/>
                <a:gd name="T9" fmla="*/ 6086 h 6086"/>
              </a:gdLst>
              <a:ahLst/>
              <a:cxnLst>
                <a:cxn ang="0">
                  <a:pos x="T0" y="T1"/>
                </a:cxn>
                <a:cxn ang="0">
                  <a:pos x="T2" y="T3"/>
                </a:cxn>
                <a:cxn ang="0">
                  <a:pos x="T4" y="T5"/>
                </a:cxn>
                <a:cxn ang="0">
                  <a:pos x="T6" y="T7"/>
                </a:cxn>
                <a:cxn ang="0">
                  <a:pos x="T8" y="T9"/>
                </a:cxn>
              </a:cxnLst>
              <a:rect l="0" t="0" r="r" b="b"/>
              <a:pathLst>
                <a:path w="5797" h="6086">
                  <a:moveTo>
                    <a:pt x="2363" y="6086"/>
                  </a:moveTo>
                  <a:cubicBezTo>
                    <a:pt x="1449" y="5520"/>
                    <a:pt x="647" y="4790"/>
                    <a:pt x="0" y="3932"/>
                  </a:cubicBezTo>
                  <a:lnTo>
                    <a:pt x="5207" y="0"/>
                  </a:lnTo>
                  <a:cubicBezTo>
                    <a:pt x="5369" y="215"/>
                    <a:pt x="5569" y="397"/>
                    <a:pt x="5797" y="539"/>
                  </a:cubicBezTo>
                  <a:lnTo>
                    <a:pt x="2363" y="6086"/>
                  </a:lnTo>
                  <a:close/>
                </a:path>
              </a:pathLst>
            </a:custGeom>
            <a:solidFill>
              <a:schemeClr val="accent3"/>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solidFill>
                  <a:schemeClr val="bg1"/>
                </a:solidFill>
                <a:cs typeface="Arial" panose="020B0604020202020204" pitchFamily="34" charset="0"/>
              </a:endParaRPr>
            </a:p>
          </p:txBody>
        </p:sp>
        <p:sp>
          <p:nvSpPr>
            <p:cNvPr id="158" name="Freeform 27">
              <a:extLst>
                <a:ext uri="{FF2B5EF4-FFF2-40B4-BE49-F238E27FC236}">
                  <a16:creationId xmlns:a16="http://schemas.microsoft.com/office/drawing/2014/main" id="{D91B94D9-A07A-4F6C-BB57-8C318DBD44C3}"/>
                </a:ext>
              </a:extLst>
            </p:cNvPr>
            <p:cNvSpPr>
              <a:spLocks/>
            </p:cNvSpPr>
            <p:nvPr/>
          </p:nvSpPr>
          <p:spPr bwMode="auto">
            <a:xfrm>
              <a:off x="950759" y="3648111"/>
              <a:ext cx="1465336" cy="1027207"/>
            </a:xfrm>
            <a:custGeom>
              <a:avLst/>
              <a:gdLst>
                <a:gd name="T0" fmla="*/ 2850 w 13264"/>
                <a:gd name="T1" fmla="*/ 9295 h 9295"/>
                <a:gd name="T2" fmla="*/ 0 w 13264"/>
                <a:gd name="T3" fmla="*/ 3571 h 9295"/>
                <a:gd name="T4" fmla="*/ 12552 w 13264"/>
                <a:gd name="T5" fmla="*/ 0 h 9295"/>
                <a:gd name="T6" fmla="*/ 13264 w 13264"/>
                <a:gd name="T7" fmla="*/ 1431 h 9295"/>
                <a:gd name="T8" fmla="*/ 2850 w 13264"/>
                <a:gd name="T9" fmla="*/ 9295 h 9295"/>
              </a:gdLst>
              <a:ahLst/>
              <a:cxnLst>
                <a:cxn ang="0">
                  <a:pos x="T0" y="T1"/>
                </a:cxn>
                <a:cxn ang="0">
                  <a:pos x="T2" y="T3"/>
                </a:cxn>
                <a:cxn ang="0">
                  <a:pos x="T4" y="T5"/>
                </a:cxn>
                <a:cxn ang="0">
                  <a:pos x="T6" y="T7"/>
                </a:cxn>
                <a:cxn ang="0">
                  <a:pos x="T8" y="T9"/>
                </a:cxn>
              </a:cxnLst>
              <a:rect l="0" t="0" r="r" b="b"/>
              <a:pathLst>
                <a:path w="13264" h="9295">
                  <a:moveTo>
                    <a:pt x="2850" y="9295"/>
                  </a:moveTo>
                  <a:cubicBezTo>
                    <a:pt x="1554" y="7580"/>
                    <a:pt x="588" y="5639"/>
                    <a:pt x="0" y="3571"/>
                  </a:cubicBezTo>
                  <a:lnTo>
                    <a:pt x="12552" y="0"/>
                  </a:lnTo>
                  <a:cubicBezTo>
                    <a:pt x="12699" y="517"/>
                    <a:pt x="12940" y="1002"/>
                    <a:pt x="13264" y="1431"/>
                  </a:cubicBezTo>
                  <a:lnTo>
                    <a:pt x="2850" y="9295"/>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59" name="Freeform 29">
              <a:extLst>
                <a:ext uri="{FF2B5EF4-FFF2-40B4-BE49-F238E27FC236}">
                  <a16:creationId xmlns:a16="http://schemas.microsoft.com/office/drawing/2014/main" id="{81D7FBD9-0682-49D3-8C16-055D71617FD8}"/>
                </a:ext>
              </a:extLst>
            </p:cNvPr>
            <p:cNvSpPr>
              <a:spLocks/>
            </p:cNvSpPr>
            <p:nvPr/>
          </p:nvSpPr>
          <p:spPr bwMode="auto">
            <a:xfrm>
              <a:off x="863318" y="3339764"/>
              <a:ext cx="1473620" cy="703214"/>
            </a:xfrm>
            <a:custGeom>
              <a:avLst/>
              <a:gdLst>
                <a:gd name="T0" fmla="*/ 789 w 13341"/>
                <a:gd name="T1" fmla="*/ 6367 h 6367"/>
                <a:gd name="T2" fmla="*/ 199 w 13341"/>
                <a:gd name="T3" fmla="*/ 0 h 6367"/>
                <a:gd name="T4" fmla="*/ 13193 w 13341"/>
                <a:gd name="T5" fmla="*/ 1204 h 6367"/>
                <a:gd name="T6" fmla="*/ 13341 w 13341"/>
                <a:gd name="T7" fmla="*/ 2796 h 6367"/>
                <a:gd name="T8" fmla="*/ 789 w 13341"/>
                <a:gd name="T9" fmla="*/ 6367 h 6367"/>
              </a:gdLst>
              <a:ahLst/>
              <a:cxnLst>
                <a:cxn ang="0">
                  <a:pos x="T0" y="T1"/>
                </a:cxn>
                <a:cxn ang="0">
                  <a:pos x="T2" y="T3"/>
                </a:cxn>
                <a:cxn ang="0">
                  <a:pos x="T4" y="T5"/>
                </a:cxn>
                <a:cxn ang="0">
                  <a:pos x="T6" y="T7"/>
                </a:cxn>
                <a:cxn ang="0">
                  <a:pos x="T8" y="T9"/>
                </a:cxn>
              </a:cxnLst>
              <a:rect l="0" t="0" r="r" b="b"/>
              <a:pathLst>
                <a:path w="13341" h="6367">
                  <a:moveTo>
                    <a:pt x="789" y="6367"/>
                  </a:moveTo>
                  <a:cubicBezTo>
                    <a:pt x="200" y="4299"/>
                    <a:pt x="0" y="2141"/>
                    <a:pt x="199" y="0"/>
                  </a:cubicBezTo>
                  <a:lnTo>
                    <a:pt x="13193" y="1204"/>
                  </a:lnTo>
                  <a:cubicBezTo>
                    <a:pt x="13143" y="1739"/>
                    <a:pt x="13193" y="2279"/>
                    <a:pt x="13341" y="2796"/>
                  </a:cubicBezTo>
                  <a:lnTo>
                    <a:pt x="789" y="6367"/>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60" name="Freeform 31">
              <a:extLst>
                <a:ext uri="{FF2B5EF4-FFF2-40B4-BE49-F238E27FC236}">
                  <a16:creationId xmlns:a16="http://schemas.microsoft.com/office/drawing/2014/main" id="{7E282CB3-9FF1-4C0E-B07C-2D0901ED58F0}"/>
                </a:ext>
              </a:extLst>
            </p:cNvPr>
            <p:cNvSpPr>
              <a:spLocks/>
            </p:cNvSpPr>
            <p:nvPr/>
          </p:nvSpPr>
          <p:spPr bwMode="auto">
            <a:xfrm>
              <a:off x="885409" y="2659562"/>
              <a:ext cx="1483744" cy="812746"/>
            </a:xfrm>
            <a:custGeom>
              <a:avLst/>
              <a:gdLst>
                <a:gd name="T0" fmla="*/ 0 w 13432"/>
                <a:gd name="T1" fmla="*/ 6150 h 7354"/>
                <a:gd name="T2" fmla="*/ 1750 w 13432"/>
                <a:gd name="T3" fmla="*/ 0 h 7354"/>
                <a:gd name="T4" fmla="*/ 13432 w 13432"/>
                <a:gd name="T5" fmla="*/ 5817 h 7354"/>
                <a:gd name="T6" fmla="*/ 12994 w 13432"/>
                <a:gd name="T7" fmla="*/ 7354 h 7354"/>
                <a:gd name="T8" fmla="*/ 0 w 13432"/>
                <a:gd name="T9" fmla="*/ 6150 h 7354"/>
              </a:gdLst>
              <a:ahLst/>
              <a:cxnLst>
                <a:cxn ang="0">
                  <a:pos x="T0" y="T1"/>
                </a:cxn>
                <a:cxn ang="0">
                  <a:pos x="T2" y="T3"/>
                </a:cxn>
                <a:cxn ang="0">
                  <a:pos x="T4" y="T5"/>
                </a:cxn>
                <a:cxn ang="0">
                  <a:pos x="T6" y="T7"/>
                </a:cxn>
                <a:cxn ang="0">
                  <a:pos x="T8" y="T9"/>
                </a:cxn>
              </a:cxnLst>
              <a:rect l="0" t="0" r="r" b="b"/>
              <a:pathLst>
                <a:path w="13432" h="7354">
                  <a:moveTo>
                    <a:pt x="0" y="6150"/>
                  </a:moveTo>
                  <a:cubicBezTo>
                    <a:pt x="198" y="4009"/>
                    <a:pt x="791" y="1924"/>
                    <a:pt x="1750" y="0"/>
                  </a:cubicBezTo>
                  <a:lnTo>
                    <a:pt x="13432" y="5817"/>
                  </a:lnTo>
                  <a:cubicBezTo>
                    <a:pt x="13192" y="6298"/>
                    <a:pt x="13044" y="6819"/>
                    <a:pt x="12994" y="7354"/>
                  </a:cubicBezTo>
                  <a:lnTo>
                    <a:pt x="0" y="6150"/>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61" name="Freeform 33">
              <a:extLst>
                <a:ext uri="{FF2B5EF4-FFF2-40B4-BE49-F238E27FC236}">
                  <a16:creationId xmlns:a16="http://schemas.microsoft.com/office/drawing/2014/main" id="{FD3C6479-9FA6-4C46-B775-C73D38593ADA}"/>
                </a:ext>
              </a:extLst>
            </p:cNvPr>
            <p:cNvSpPr>
              <a:spLocks/>
            </p:cNvSpPr>
            <p:nvPr/>
          </p:nvSpPr>
          <p:spPr bwMode="auto">
            <a:xfrm>
              <a:off x="1078700" y="2096254"/>
              <a:ext cx="1397223" cy="1205772"/>
            </a:xfrm>
            <a:custGeom>
              <a:avLst/>
              <a:gdLst>
                <a:gd name="T0" fmla="*/ 0 w 12645"/>
                <a:gd name="T1" fmla="*/ 5103 h 10919"/>
                <a:gd name="T2" fmla="*/ 3853 w 12645"/>
                <a:gd name="T3" fmla="*/ 0 h 10919"/>
                <a:gd name="T4" fmla="*/ 12645 w 12645"/>
                <a:gd name="T5" fmla="*/ 9644 h 10919"/>
                <a:gd name="T6" fmla="*/ 11682 w 12645"/>
                <a:gd name="T7" fmla="*/ 10919 h 10919"/>
                <a:gd name="T8" fmla="*/ 0 w 12645"/>
                <a:gd name="T9" fmla="*/ 5103 h 10919"/>
              </a:gdLst>
              <a:ahLst/>
              <a:cxnLst>
                <a:cxn ang="0">
                  <a:pos x="T0" y="T1"/>
                </a:cxn>
                <a:cxn ang="0">
                  <a:pos x="T2" y="T3"/>
                </a:cxn>
                <a:cxn ang="0">
                  <a:pos x="T4" y="T5"/>
                </a:cxn>
                <a:cxn ang="0">
                  <a:pos x="T6" y="T7"/>
                </a:cxn>
                <a:cxn ang="0">
                  <a:pos x="T8" y="T9"/>
                </a:cxn>
              </a:cxnLst>
              <a:rect l="0" t="0" r="r" b="b"/>
              <a:pathLst>
                <a:path w="12645" h="10919">
                  <a:moveTo>
                    <a:pt x="0" y="5103"/>
                  </a:moveTo>
                  <a:cubicBezTo>
                    <a:pt x="958" y="3178"/>
                    <a:pt x="2264" y="1448"/>
                    <a:pt x="3853" y="0"/>
                  </a:cubicBezTo>
                  <a:lnTo>
                    <a:pt x="12645" y="9644"/>
                  </a:lnTo>
                  <a:cubicBezTo>
                    <a:pt x="12248" y="10006"/>
                    <a:pt x="11921" y="10438"/>
                    <a:pt x="11682" y="10919"/>
                  </a:cubicBezTo>
                  <a:lnTo>
                    <a:pt x="0" y="5103"/>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62" name="Freeform 35">
              <a:extLst>
                <a:ext uri="{FF2B5EF4-FFF2-40B4-BE49-F238E27FC236}">
                  <a16:creationId xmlns:a16="http://schemas.microsoft.com/office/drawing/2014/main" id="{38A312D1-E375-45BC-BA0B-05E9DFF763A1}"/>
                </a:ext>
              </a:extLst>
            </p:cNvPr>
            <p:cNvSpPr>
              <a:spLocks/>
            </p:cNvSpPr>
            <p:nvPr/>
          </p:nvSpPr>
          <p:spPr bwMode="auto">
            <a:xfrm>
              <a:off x="1504862" y="1724397"/>
              <a:ext cx="1121092" cy="1436802"/>
            </a:xfrm>
            <a:custGeom>
              <a:avLst/>
              <a:gdLst>
                <a:gd name="T0" fmla="*/ 0 w 10151"/>
                <a:gd name="T1" fmla="*/ 3367 h 13011"/>
                <a:gd name="T2" fmla="*/ 5437 w 10151"/>
                <a:gd name="T3" fmla="*/ 0 h 13011"/>
                <a:gd name="T4" fmla="*/ 10151 w 10151"/>
                <a:gd name="T5" fmla="*/ 12169 h 13011"/>
                <a:gd name="T6" fmla="*/ 8792 w 10151"/>
                <a:gd name="T7" fmla="*/ 13011 h 13011"/>
                <a:gd name="T8" fmla="*/ 0 w 10151"/>
                <a:gd name="T9" fmla="*/ 3367 h 13011"/>
              </a:gdLst>
              <a:ahLst/>
              <a:cxnLst>
                <a:cxn ang="0">
                  <a:pos x="T0" y="T1"/>
                </a:cxn>
                <a:cxn ang="0">
                  <a:pos x="T2" y="T3"/>
                </a:cxn>
                <a:cxn ang="0">
                  <a:pos x="T4" y="T5"/>
                </a:cxn>
                <a:cxn ang="0">
                  <a:pos x="T6" y="T7"/>
                </a:cxn>
                <a:cxn ang="0">
                  <a:pos x="T8" y="T9"/>
                </a:cxn>
              </a:cxnLst>
              <a:rect l="0" t="0" r="r" b="b"/>
              <a:pathLst>
                <a:path w="10151" h="13011">
                  <a:moveTo>
                    <a:pt x="0" y="3367"/>
                  </a:moveTo>
                  <a:cubicBezTo>
                    <a:pt x="1589" y="1918"/>
                    <a:pt x="3432" y="777"/>
                    <a:pt x="5437" y="0"/>
                  </a:cubicBezTo>
                  <a:lnTo>
                    <a:pt x="10151" y="12169"/>
                  </a:lnTo>
                  <a:cubicBezTo>
                    <a:pt x="9650" y="12363"/>
                    <a:pt x="9189" y="12649"/>
                    <a:pt x="8792" y="13011"/>
                  </a:cubicBezTo>
                  <a:lnTo>
                    <a:pt x="0" y="3367"/>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63" name="Freeform 37">
              <a:extLst>
                <a:ext uri="{FF2B5EF4-FFF2-40B4-BE49-F238E27FC236}">
                  <a16:creationId xmlns:a16="http://schemas.microsoft.com/office/drawing/2014/main" id="{DFFC2E04-692C-4EBA-AE8B-24F8546BD65F}"/>
                </a:ext>
              </a:extLst>
            </p:cNvPr>
            <p:cNvSpPr>
              <a:spLocks/>
            </p:cNvSpPr>
            <p:nvPr/>
          </p:nvSpPr>
          <p:spPr bwMode="auto">
            <a:xfrm>
              <a:off x="2104988" y="1594616"/>
              <a:ext cx="694009" cy="1473620"/>
            </a:xfrm>
            <a:custGeom>
              <a:avLst/>
              <a:gdLst>
                <a:gd name="T0" fmla="*/ 0 w 6285"/>
                <a:gd name="T1" fmla="*/ 1175 h 13344"/>
                <a:gd name="T2" fmla="*/ 6285 w 6285"/>
                <a:gd name="T3" fmla="*/ 0 h 13344"/>
                <a:gd name="T4" fmla="*/ 6285 w 6285"/>
                <a:gd name="T5" fmla="*/ 13050 h 13344"/>
                <a:gd name="T6" fmla="*/ 4714 w 6285"/>
                <a:gd name="T7" fmla="*/ 13344 h 13344"/>
                <a:gd name="T8" fmla="*/ 0 w 6285"/>
                <a:gd name="T9" fmla="*/ 1175 h 13344"/>
              </a:gdLst>
              <a:ahLst/>
              <a:cxnLst>
                <a:cxn ang="0">
                  <a:pos x="T0" y="T1"/>
                </a:cxn>
                <a:cxn ang="0">
                  <a:pos x="T2" y="T3"/>
                </a:cxn>
                <a:cxn ang="0">
                  <a:pos x="T4" y="T5"/>
                </a:cxn>
                <a:cxn ang="0">
                  <a:pos x="T6" y="T7"/>
                </a:cxn>
                <a:cxn ang="0">
                  <a:pos x="T8" y="T9"/>
                </a:cxn>
              </a:cxnLst>
              <a:rect l="0" t="0" r="r" b="b"/>
              <a:pathLst>
                <a:path w="6285" h="13344">
                  <a:moveTo>
                    <a:pt x="0" y="1175"/>
                  </a:moveTo>
                  <a:cubicBezTo>
                    <a:pt x="2004" y="399"/>
                    <a:pt x="4136" y="0"/>
                    <a:pt x="6285" y="0"/>
                  </a:cubicBezTo>
                  <a:lnTo>
                    <a:pt x="6285" y="13050"/>
                  </a:lnTo>
                  <a:cubicBezTo>
                    <a:pt x="5748" y="13050"/>
                    <a:pt x="5215" y="13150"/>
                    <a:pt x="4714" y="13344"/>
                  </a:cubicBezTo>
                  <a:lnTo>
                    <a:pt x="0" y="1175"/>
                  </a:lnTo>
                  <a:close/>
                </a:path>
              </a:pathLst>
            </a:custGeom>
            <a:solidFill>
              <a:schemeClr val="accent4"/>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700">
                <a:cs typeface="Arial" panose="020B0604020202020204" pitchFamily="34" charset="0"/>
              </a:endParaRPr>
            </a:p>
          </p:txBody>
        </p:sp>
        <p:sp>
          <p:nvSpPr>
            <p:cNvPr id="164" name="Rectangle 163">
              <a:extLst>
                <a:ext uri="{FF2B5EF4-FFF2-40B4-BE49-F238E27FC236}">
                  <a16:creationId xmlns:a16="http://schemas.microsoft.com/office/drawing/2014/main" id="{097B73D0-8F82-40EF-B6A6-C2D67510F855}"/>
                </a:ext>
              </a:extLst>
            </p:cNvPr>
            <p:cNvSpPr>
              <a:spLocks/>
            </p:cNvSpPr>
            <p:nvPr/>
          </p:nvSpPr>
          <p:spPr>
            <a:xfrm rot="18268643">
              <a:off x="2839689" y="2309591"/>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Cyber metrics program assistance</a:t>
              </a:r>
            </a:p>
          </p:txBody>
        </p:sp>
        <p:sp>
          <p:nvSpPr>
            <p:cNvPr id="165" name="Rectangle 164">
              <a:extLst>
                <a:ext uri="{FF2B5EF4-FFF2-40B4-BE49-F238E27FC236}">
                  <a16:creationId xmlns:a16="http://schemas.microsoft.com/office/drawing/2014/main" id="{39138416-4628-4826-9C97-B772ED12C717}"/>
                </a:ext>
              </a:extLst>
            </p:cNvPr>
            <p:cNvSpPr>
              <a:spLocks/>
            </p:cNvSpPr>
            <p:nvPr/>
          </p:nvSpPr>
          <p:spPr>
            <a:xfrm rot="19420214">
              <a:off x="3167735" y="2636773"/>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RPA PMO support</a:t>
              </a:r>
            </a:p>
          </p:txBody>
        </p:sp>
        <p:sp>
          <p:nvSpPr>
            <p:cNvPr id="166" name="Rectangle 165">
              <a:extLst>
                <a:ext uri="{FF2B5EF4-FFF2-40B4-BE49-F238E27FC236}">
                  <a16:creationId xmlns:a16="http://schemas.microsoft.com/office/drawing/2014/main" id="{94C62787-1327-474F-9B5A-2DEC5F2E39E7}"/>
                </a:ext>
              </a:extLst>
            </p:cNvPr>
            <p:cNvSpPr>
              <a:spLocks/>
            </p:cNvSpPr>
            <p:nvPr/>
          </p:nvSpPr>
          <p:spPr>
            <a:xfrm rot="20698494">
              <a:off x="3364398" y="3047658"/>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Valuation &amp; accounting advisory services</a:t>
              </a:r>
            </a:p>
          </p:txBody>
        </p:sp>
        <p:sp>
          <p:nvSpPr>
            <p:cNvPr id="167" name="Rectangle 166">
              <a:extLst>
                <a:ext uri="{FF2B5EF4-FFF2-40B4-BE49-F238E27FC236}">
                  <a16:creationId xmlns:a16="http://schemas.microsoft.com/office/drawing/2014/main" id="{7194B1E4-94DA-44F8-BABB-1B66AB2D56F7}"/>
                </a:ext>
              </a:extLst>
            </p:cNvPr>
            <p:cNvSpPr>
              <a:spLocks/>
            </p:cNvSpPr>
            <p:nvPr/>
          </p:nvSpPr>
          <p:spPr>
            <a:xfrm rot="301231">
              <a:off x="3396455" y="3506810"/>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Finance enablement – EBS cloud planning</a:t>
              </a:r>
            </a:p>
          </p:txBody>
        </p:sp>
        <p:sp>
          <p:nvSpPr>
            <p:cNvPr id="168" name="Rectangle 167">
              <a:extLst>
                <a:ext uri="{FF2B5EF4-FFF2-40B4-BE49-F238E27FC236}">
                  <a16:creationId xmlns:a16="http://schemas.microsoft.com/office/drawing/2014/main" id="{87B69BE9-F3B0-4F74-B8E1-311D2DC667F2}"/>
                </a:ext>
              </a:extLst>
            </p:cNvPr>
            <p:cNvSpPr>
              <a:spLocks/>
            </p:cNvSpPr>
            <p:nvPr/>
          </p:nvSpPr>
          <p:spPr>
            <a:xfrm rot="1397947">
              <a:off x="3270637" y="3927115"/>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Finance integration support</a:t>
              </a:r>
            </a:p>
          </p:txBody>
        </p:sp>
        <p:sp>
          <p:nvSpPr>
            <p:cNvPr id="169" name="Rectangle 168">
              <a:extLst>
                <a:ext uri="{FF2B5EF4-FFF2-40B4-BE49-F238E27FC236}">
                  <a16:creationId xmlns:a16="http://schemas.microsoft.com/office/drawing/2014/main" id="{4365B3DE-D2B0-4F32-9EDD-80B609F9567F}"/>
                </a:ext>
              </a:extLst>
            </p:cNvPr>
            <p:cNvSpPr>
              <a:spLocks/>
            </p:cNvSpPr>
            <p:nvPr/>
          </p:nvSpPr>
          <p:spPr>
            <a:xfrm rot="2815312">
              <a:off x="2973998" y="4298245"/>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Leasing tool implementation</a:t>
              </a:r>
            </a:p>
          </p:txBody>
        </p:sp>
        <p:sp>
          <p:nvSpPr>
            <p:cNvPr id="170" name="Rectangle 169">
              <a:extLst>
                <a:ext uri="{FF2B5EF4-FFF2-40B4-BE49-F238E27FC236}">
                  <a16:creationId xmlns:a16="http://schemas.microsoft.com/office/drawing/2014/main" id="{131711B4-863A-4D5D-976F-483DF517C27B}"/>
                </a:ext>
              </a:extLst>
            </p:cNvPr>
            <p:cNvSpPr>
              <a:spLocks/>
            </p:cNvSpPr>
            <p:nvPr/>
          </p:nvSpPr>
          <p:spPr>
            <a:xfrm rot="4205920">
              <a:off x="2583487" y="4548803"/>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Accounting advisory support</a:t>
              </a:r>
            </a:p>
          </p:txBody>
        </p:sp>
        <p:sp>
          <p:nvSpPr>
            <p:cNvPr id="171" name="Rectangle 170">
              <a:extLst>
                <a:ext uri="{FF2B5EF4-FFF2-40B4-BE49-F238E27FC236}">
                  <a16:creationId xmlns:a16="http://schemas.microsoft.com/office/drawing/2014/main" id="{B58DDDE9-D20F-41C6-9E50-C63F21C7A0ED}"/>
                </a:ext>
              </a:extLst>
            </p:cNvPr>
            <p:cNvSpPr>
              <a:spLocks/>
            </p:cNvSpPr>
            <p:nvPr/>
          </p:nvSpPr>
          <p:spPr>
            <a:xfrm rot="5400000">
              <a:off x="2144862" y="4611755"/>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Intercompany transformation support</a:t>
              </a:r>
            </a:p>
          </p:txBody>
        </p:sp>
        <p:sp>
          <p:nvSpPr>
            <p:cNvPr id="172" name="Rectangle 171">
              <a:extLst>
                <a:ext uri="{FF2B5EF4-FFF2-40B4-BE49-F238E27FC236}">
                  <a16:creationId xmlns:a16="http://schemas.microsoft.com/office/drawing/2014/main" id="{E35F23F6-C6C7-4C58-A5E0-9C5B08D3CC6E}"/>
                </a:ext>
              </a:extLst>
            </p:cNvPr>
            <p:cNvSpPr>
              <a:spLocks/>
            </p:cNvSpPr>
            <p:nvPr/>
          </p:nvSpPr>
          <p:spPr>
            <a:xfrm rot="17377100">
              <a:off x="1752214" y="4486271"/>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Orange to blue book conversion</a:t>
              </a:r>
            </a:p>
          </p:txBody>
        </p:sp>
        <p:sp>
          <p:nvSpPr>
            <p:cNvPr id="173" name="Rectangle 172">
              <a:extLst>
                <a:ext uri="{FF2B5EF4-FFF2-40B4-BE49-F238E27FC236}">
                  <a16:creationId xmlns:a16="http://schemas.microsoft.com/office/drawing/2014/main" id="{9705BAAD-FF75-4907-B4AD-0F83D6A56470}"/>
                </a:ext>
              </a:extLst>
            </p:cNvPr>
            <p:cNvSpPr>
              <a:spLocks/>
            </p:cNvSpPr>
            <p:nvPr/>
          </p:nvSpPr>
          <p:spPr>
            <a:xfrm rot="18798723">
              <a:off x="1297267" y="4315054"/>
              <a:ext cx="1285645" cy="252114"/>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Client service transformation design and implementations</a:t>
              </a:r>
            </a:p>
          </p:txBody>
        </p:sp>
        <p:sp>
          <p:nvSpPr>
            <p:cNvPr id="174" name="Rectangle 173">
              <a:extLst>
                <a:ext uri="{FF2B5EF4-FFF2-40B4-BE49-F238E27FC236}">
                  <a16:creationId xmlns:a16="http://schemas.microsoft.com/office/drawing/2014/main" id="{FBEFE5AD-0EFE-4809-A2CF-82AF5F22FCA4}"/>
                </a:ext>
              </a:extLst>
            </p:cNvPr>
            <p:cNvSpPr>
              <a:spLocks/>
            </p:cNvSpPr>
            <p:nvPr/>
          </p:nvSpPr>
          <p:spPr>
            <a:xfrm rot="20230006">
              <a:off x="970351" y="3956031"/>
              <a:ext cx="1285645" cy="269302"/>
            </a:xfrm>
            <a:prstGeom prst="rect">
              <a:avLst/>
            </a:prstGeom>
            <a:noFill/>
          </p:spPr>
          <p:txBody>
            <a:bodyPr wrap="square" lIns="0" tIns="0" rIns="0" bIns="0" anchor="ctr" anchorCtr="0">
              <a:noAutofit/>
            </a:bodyPr>
            <a:lstStyle/>
            <a:p>
              <a:pPr algn="ctr">
                <a:lnSpc>
                  <a:spcPts val="1000"/>
                </a:lnSpc>
                <a:defRPr/>
              </a:pPr>
              <a:r>
                <a:rPr lang="en-US" sz="700" b="1">
                  <a:solidFill>
                    <a:schemeClr val="bg1"/>
                  </a:solidFill>
                  <a:ea typeface="Times New Roman" panose="02020603050405020304" pitchFamily="18" charset="0"/>
                  <a:cs typeface="Arial" panose="020B0604020202020204" pitchFamily="34" charset="0"/>
                </a:rPr>
                <a:t>Global tax compliance &amp; transfer pricing services</a:t>
              </a:r>
            </a:p>
          </p:txBody>
        </p:sp>
        <p:sp>
          <p:nvSpPr>
            <p:cNvPr id="175" name="Rectangle 174">
              <a:extLst>
                <a:ext uri="{FF2B5EF4-FFF2-40B4-BE49-F238E27FC236}">
                  <a16:creationId xmlns:a16="http://schemas.microsoft.com/office/drawing/2014/main" id="{556B1DF2-4D12-4046-B201-9A756293F380}"/>
                </a:ext>
              </a:extLst>
            </p:cNvPr>
            <p:cNvSpPr>
              <a:spLocks/>
            </p:cNvSpPr>
            <p:nvPr/>
          </p:nvSpPr>
          <p:spPr>
            <a:xfrm rot="21392982">
              <a:off x="970258" y="3492644"/>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Sales &amp; use tax compliance</a:t>
              </a:r>
            </a:p>
          </p:txBody>
        </p:sp>
        <p:sp>
          <p:nvSpPr>
            <p:cNvPr id="176" name="Rectangle 175">
              <a:extLst>
                <a:ext uri="{FF2B5EF4-FFF2-40B4-BE49-F238E27FC236}">
                  <a16:creationId xmlns:a16="http://schemas.microsoft.com/office/drawing/2014/main" id="{49C9A6BF-9E24-4AEC-A0F3-2236B4A1C486}"/>
                </a:ext>
              </a:extLst>
            </p:cNvPr>
            <p:cNvSpPr>
              <a:spLocks/>
            </p:cNvSpPr>
            <p:nvPr/>
          </p:nvSpPr>
          <p:spPr>
            <a:xfrm rot="920123">
              <a:off x="1001398" y="3076961"/>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Tax integration support</a:t>
              </a:r>
            </a:p>
          </p:txBody>
        </p:sp>
        <p:sp>
          <p:nvSpPr>
            <p:cNvPr id="177" name="Rectangle 176">
              <a:extLst>
                <a:ext uri="{FF2B5EF4-FFF2-40B4-BE49-F238E27FC236}">
                  <a16:creationId xmlns:a16="http://schemas.microsoft.com/office/drawing/2014/main" id="{A463D77F-DC5B-4A48-94D0-04EC58A6B142}"/>
                </a:ext>
              </a:extLst>
            </p:cNvPr>
            <p:cNvSpPr>
              <a:spLocks/>
            </p:cNvSpPr>
            <p:nvPr/>
          </p:nvSpPr>
          <p:spPr>
            <a:xfrm rot="2237616">
              <a:off x="1198212" y="2672900"/>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State tax return review</a:t>
              </a:r>
            </a:p>
          </p:txBody>
        </p:sp>
        <p:sp>
          <p:nvSpPr>
            <p:cNvPr id="178" name="Rectangle 177">
              <a:extLst>
                <a:ext uri="{FF2B5EF4-FFF2-40B4-BE49-F238E27FC236}">
                  <a16:creationId xmlns:a16="http://schemas.microsoft.com/office/drawing/2014/main" id="{64A78D9B-9D39-4747-8649-C084C543FDBA}"/>
                </a:ext>
              </a:extLst>
            </p:cNvPr>
            <p:cNvSpPr>
              <a:spLocks/>
            </p:cNvSpPr>
            <p:nvPr/>
          </p:nvSpPr>
          <p:spPr>
            <a:xfrm rot="3485677">
              <a:off x="1506495" y="2369299"/>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Tax restructuring</a:t>
              </a:r>
            </a:p>
          </p:txBody>
        </p:sp>
        <p:sp>
          <p:nvSpPr>
            <p:cNvPr id="179" name="Rectangle 178">
              <a:extLst>
                <a:ext uri="{FF2B5EF4-FFF2-40B4-BE49-F238E27FC236}">
                  <a16:creationId xmlns:a16="http://schemas.microsoft.com/office/drawing/2014/main" id="{D9085197-EA96-4E7C-849F-08D36F50159A}"/>
                </a:ext>
              </a:extLst>
            </p:cNvPr>
            <p:cNvSpPr>
              <a:spLocks/>
            </p:cNvSpPr>
            <p:nvPr/>
          </p:nvSpPr>
          <p:spPr>
            <a:xfrm rot="4840591">
              <a:off x="1931741" y="2203034"/>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R&amp;D tax credit</a:t>
              </a:r>
            </a:p>
          </p:txBody>
        </p:sp>
        <p:sp>
          <p:nvSpPr>
            <p:cNvPr id="180" name="Rectangle 179">
              <a:extLst>
                <a:ext uri="{FF2B5EF4-FFF2-40B4-BE49-F238E27FC236}">
                  <a16:creationId xmlns:a16="http://schemas.microsoft.com/office/drawing/2014/main" id="{05ED5465-FCB6-4718-AF9A-AD508D177792}"/>
                </a:ext>
              </a:extLst>
            </p:cNvPr>
            <p:cNvSpPr>
              <a:spLocks/>
            </p:cNvSpPr>
            <p:nvPr/>
          </p:nvSpPr>
          <p:spPr>
            <a:xfrm rot="16696398">
              <a:off x="2355811" y="2188766"/>
              <a:ext cx="1285645" cy="269302"/>
            </a:xfrm>
            <a:prstGeom prst="rect">
              <a:avLst/>
            </a:prstGeom>
            <a:noFill/>
          </p:spPr>
          <p:txBody>
            <a:bodyPr wrap="square" lIns="0" tIns="0" rIns="0" bIns="0" anchor="ctr" anchorCtr="0">
              <a:noAutofit/>
            </a:bodyPr>
            <a:lstStyle/>
            <a:p>
              <a:pPr algn="ctr">
                <a:spcAft>
                  <a:spcPts val="471"/>
                </a:spcAft>
                <a:defRPr/>
              </a:pPr>
              <a:r>
                <a:rPr lang="en-US" sz="700" b="1">
                  <a:solidFill>
                    <a:schemeClr val="bg1"/>
                  </a:solidFill>
                  <a:ea typeface="Times New Roman" panose="02020603050405020304" pitchFamily="18" charset="0"/>
                  <a:cs typeface="Arial" panose="020B0604020202020204" pitchFamily="34" charset="0"/>
                </a:rPr>
                <a:t>IAM transformation support</a:t>
              </a:r>
            </a:p>
          </p:txBody>
        </p:sp>
      </p:grpSp>
      <p:sp>
        <p:nvSpPr>
          <p:cNvPr id="181" name="Contract">
            <a:extLst>
              <a:ext uri="{FF2B5EF4-FFF2-40B4-BE49-F238E27FC236}">
                <a16:creationId xmlns:a16="http://schemas.microsoft.com/office/drawing/2014/main" id="{6E520317-3C70-4A59-A2E0-87B71970ADEA}"/>
              </a:ext>
            </a:extLst>
          </p:cNvPr>
          <p:cNvSpPr txBox="1">
            <a:spLocks/>
          </p:cNvSpPr>
          <p:nvPr/>
        </p:nvSpPr>
        <p:spPr>
          <a:xfrm>
            <a:off x="7181362" y="1689706"/>
            <a:ext cx="4007162" cy="640080"/>
          </a:xfrm>
          <a:prstGeom prst="rect">
            <a:avLst/>
          </a:prstGeom>
          <a:ln w="6350">
            <a:solidFill>
              <a:schemeClr val="accent3"/>
            </a:solidFill>
          </a:ln>
        </p:spPr>
        <p:txBody>
          <a:bodyPr vert="horz" wrap="square" lIns="45720" tIns="27432" rIns="27432" bIns="27432" rtlCol="0" anchor="ctr">
            <a:noAutofit/>
          </a:bodyPr>
          <a:lstStyle/>
          <a:p>
            <a:pPr marR="44325">
              <a:lnSpc>
                <a:spcPts val="900"/>
              </a:lnSpc>
            </a:pPr>
            <a:r>
              <a:rPr lang="en-US" sz="700" b="1" spc="-16" dirty="0">
                <a:cs typeface="Arial" panose="020B0604020202020204" pitchFamily="34" charset="0"/>
              </a:rPr>
              <a:t>Simple. </a:t>
            </a:r>
            <a:r>
              <a:rPr lang="en-US" sz="700" spc="-16" dirty="0">
                <a:cs typeface="Arial" panose="020B0604020202020204" pitchFamily="34" charset="0"/>
              </a:rPr>
              <a:t>Aging legacy system, disconnected manual process, and complex products were negatively affecting the client experience at ESI. We redesigned your business processes and partnered with </a:t>
            </a:r>
            <a:r>
              <a:rPr lang="en-US" sz="700" spc="-16" dirty="0" err="1">
                <a:cs typeface="Arial" panose="020B0604020202020204" pitchFamily="34" charset="0"/>
              </a:rPr>
              <a:t>Stratera</a:t>
            </a:r>
            <a:r>
              <a:rPr lang="en-US" sz="700" spc="-16" dirty="0">
                <a:cs typeface="Arial" panose="020B0604020202020204" pitchFamily="34" charset="0"/>
              </a:rPr>
              <a:t> to deploy innovative Apttus CLM technology. By helping you view the customer experience as a unified journey, we were able to help you transform the client experience to continue delivering market-leading quality with improved speed and value.</a:t>
            </a:r>
            <a:endParaRPr sz="700" dirty="0">
              <a:cs typeface="Arial" panose="020B0604020202020204" pitchFamily="34" charset="0"/>
            </a:endParaRPr>
          </a:p>
        </p:txBody>
      </p:sp>
      <p:sp>
        <p:nvSpPr>
          <p:cNvPr id="182" name="Global">
            <a:extLst>
              <a:ext uri="{FF2B5EF4-FFF2-40B4-BE49-F238E27FC236}">
                <a16:creationId xmlns:a16="http://schemas.microsoft.com/office/drawing/2014/main" id="{3AB05FE0-631E-47AF-8121-750610CF5AA1}"/>
              </a:ext>
            </a:extLst>
          </p:cNvPr>
          <p:cNvSpPr txBox="1">
            <a:spLocks/>
          </p:cNvSpPr>
          <p:nvPr/>
        </p:nvSpPr>
        <p:spPr>
          <a:xfrm>
            <a:off x="7181362" y="2379952"/>
            <a:ext cx="4007162" cy="640080"/>
          </a:xfrm>
          <a:prstGeom prst="rect">
            <a:avLst/>
          </a:prstGeom>
          <a:ln w="6350">
            <a:solidFill>
              <a:schemeClr val="accent4"/>
            </a:solidFill>
          </a:ln>
        </p:spPr>
        <p:txBody>
          <a:bodyPr vert="horz" wrap="square" lIns="45720" tIns="27432" rIns="27432" bIns="27432" rtlCol="0" anchor="ctr">
            <a:noAutofit/>
          </a:bodyPr>
          <a:lstStyle/>
          <a:p>
            <a:pPr marR="44823">
              <a:lnSpc>
                <a:spcPts val="900"/>
              </a:lnSpc>
            </a:pPr>
            <a:r>
              <a:rPr lang="en-US" sz="700" b="1" dirty="0">
                <a:cs typeface="Arial" panose="020B0604020202020204" pitchFamily="34" charset="0"/>
              </a:rPr>
              <a:t>Affordable. </a:t>
            </a:r>
            <a:r>
              <a:rPr lang="en-US" sz="700" dirty="0">
                <a:cs typeface="Arial" panose="020B0604020202020204" pitchFamily="34" charset="0"/>
              </a:rPr>
              <a:t>Established single points of contact at Cigna in each of the 18 countries to coordinate and provide non-U.S. direct and indirect tax compliance and preparation of transfer pricing documentation. We have been able to help you standardize processes thereby driving efficiency and cost savings.</a:t>
            </a:r>
          </a:p>
        </p:txBody>
      </p:sp>
      <p:sp>
        <p:nvSpPr>
          <p:cNvPr id="183" name="Technical">
            <a:extLst>
              <a:ext uri="{FF2B5EF4-FFF2-40B4-BE49-F238E27FC236}">
                <a16:creationId xmlns:a16="http://schemas.microsoft.com/office/drawing/2014/main" id="{4509BA08-A5FF-4725-98FD-FED451D26D3A}"/>
              </a:ext>
            </a:extLst>
          </p:cNvPr>
          <p:cNvSpPr txBox="1">
            <a:spLocks/>
          </p:cNvSpPr>
          <p:nvPr/>
        </p:nvSpPr>
        <p:spPr>
          <a:xfrm>
            <a:off x="7181362" y="3058910"/>
            <a:ext cx="4007162" cy="640080"/>
          </a:xfrm>
          <a:prstGeom prst="rect">
            <a:avLst/>
          </a:prstGeom>
          <a:noFill/>
          <a:ln w="6350">
            <a:solidFill>
              <a:srgbClr val="1E49E2"/>
            </a:solidFill>
          </a:ln>
        </p:spPr>
        <p:txBody>
          <a:bodyPr vert="horz" wrap="square" lIns="45720" tIns="27432" rIns="27432" bIns="27432" rtlCol="0" anchor="ctr">
            <a:noAutofit/>
          </a:bodyPr>
          <a:lstStyle>
            <a:lvl1pPr marL="0">
              <a:defRPr sz="1000" b="1" i="0">
                <a:solidFill>
                  <a:srgbClr val="0072BC"/>
                </a:solidFill>
                <a:latin typeface="Univers 45 Light"/>
                <a:ea typeface="+mn-ea"/>
                <a:cs typeface="Univers 45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3984">
              <a:lnSpc>
                <a:spcPts val="900"/>
              </a:lnSpc>
              <a:defRPr/>
            </a:pPr>
            <a:r>
              <a:rPr lang="en-US" sz="700" kern="0" spc="-16" dirty="0">
                <a:solidFill>
                  <a:schemeClr val="tx1"/>
                </a:solidFill>
                <a:latin typeface="+mn-lt"/>
                <a:cs typeface="Arial" panose="020B0604020202020204" pitchFamily="34" charset="0"/>
              </a:rPr>
              <a:t>Predictable. </a:t>
            </a:r>
            <a:r>
              <a:rPr lang="en-US" sz="700" b="0" kern="0" spc="-16" dirty="0">
                <a:solidFill>
                  <a:schemeClr val="tx1"/>
                </a:solidFill>
                <a:latin typeface="+mn-lt"/>
                <a:cs typeface="Arial" panose="020B0604020202020204" pitchFamily="34" charset="0"/>
              </a:rPr>
              <a:t>Provide specialized accounting support through the launch of the Ascent GPO. We continue to serve as trusted advisors based on our long-standing relationships and understanding of the complexities within the business. </a:t>
            </a:r>
          </a:p>
        </p:txBody>
      </p:sp>
      <p:sp>
        <p:nvSpPr>
          <p:cNvPr id="184" name="Data migration">
            <a:extLst>
              <a:ext uri="{FF2B5EF4-FFF2-40B4-BE49-F238E27FC236}">
                <a16:creationId xmlns:a16="http://schemas.microsoft.com/office/drawing/2014/main" id="{9F25A8F7-B78D-4CE8-95EC-F22B4258A846}"/>
              </a:ext>
            </a:extLst>
          </p:cNvPr>
          <p:cNvSpPr txBox="1">
            <a:spLocks/>
          </p:cNvSpPr>
          <p:nvPr/>
        </p:nvSpPr>
        <p:spPr>
          <a:xfrm>
            <a:off x="7181362" y="3737867"/>
            <a:ext cx="4007162" cy="640080"/>
          </a:xfrm>
          <a:prstGeom prst="rect">
            <a:avLst/>
          </a:prstGeom>
          <a:ln w="6350">
            <a:solidFill>
              <a:schemeClr val="tx2"/>
            </a:solidFill>
          </a:ln>
        </p:spPr>
        <p:txBody>
          <a:bodyPr vert="horz" wrap="square" lIns="45720" tIns="27432" rIns="27432" bIns="27432" rtlCol="0" anchor="ctr">
            <a:noAutofit/>
          </a:bodyPr>
          <a:lstStyle/>
          <a:p>
            <a:pPr marR="3984">
              <a:lnSpc>
                <a:spcPts val="900"/>
              </a:lnSpc>
            </a:pPr>
            <a:r>
              <a:rPr lang="en-US" sz="700" b="1" spc="-16" dirty="0">
                <a:cs typeface="Arial" panose="020B0604020202020204" pitchFamily="34" charset="0"/>
              </a:rPr>
              <a:t>Affordable, Simple. </a:t>
            </a:r>
            <a:r>
              <a:rPr lang="en-US" sz="700" spc="-16" dirty="0">
                <a:cs typeface="Arial" panose="020B0604020202020204" pitchFamily="34" charset="0"/>
              </a:rPr>
              <a:t>We were hired to help you understand the drivers of the Specialty Pharma PMPMs over time, specifically to assist the pricing team in developing a new product. While working closely alongside your team, we developed regression models and made recommendations for future extensions which will aid in data migration for on-prem to the cloud. We shared proof of concepts with you which will ultimately help you to minimize costs of expensive applications. </a:t>
            </a:r>
          </a:p>
        </p:txBody>
      </p:sp>
      <p:sp>
        <p:nvSpPr>
          <p:cNvPr id="185" name="Dynamic funding">
            <a:extLst>
              <a:ext uri="{FF2B5EF4-FFF2-40B4-BE49-F238E27FC236}">
                <a16:creationId xmlns:a16="http://schemas.microsoft.com/office/drawing/2014/main" id="{3E1702AC-8D12-4C86-BBE9-ACF0C8B80D1C}"/>
              </a:ext>
            </a:extLst>
          </p:cNvPr>
          <p:cNvSpPr txBox="1">
            <a:spLocks/>
          </p:cNvSpPr>
          <p:nvPr/>
        </p:nvSpPr>
        <p:spPr>
          <a:xfrm>
            <a:off x="7192650" y="4428113"/>
            <a:ext cx="4007163" cy="758952"/>
          </a:xfrm>
          <a:prstGeom prst="rect">
            <a:avLst/>
          </a:prstGeom>
          <a:ln w="6350">
            <a:solidFill>
              <a:srgbClr val="1E49E2"/>
            </a:solidFill>
          </a:ln>
        </p:spPr>
        <p:txBody>
          <a:bodyPr vert="horz" wrap="square" lIns="45720" tIns="27432" rIns="27432" bIns="27432" rtlCol="0" anchor="ctr">
            <a:noAutofit/>
          </a:bodyPr>
          <a:lstStyle/>
          <a:p>
            <a:pPr marR="3984">
              <a:lnSpc>
                <a:spcPts val="900"/>
              </a:lnSpc>
            </a:pPr>
            <a:r>
              <a:rPr lang="en-US" sz="700" b="1" spc="-30">
                <a:cs typeface="Arial" panose="020B0604020202020204" pitchFamily="34" charset="0"/>
              </a:rPr>
              <a:t>Affordable, Predictable, Simple. </a:t>
            </a:r>
            <a:r>
              <a:rPr lang="en-US" sz="700" spc="-30">
                <a:cs typeface="Arial" panose="020B0604020202020204" pitchFamily="34" charset="0"/>
              </a:rPr>
              <a:t>In the midst of an agile transformation journey, you recognized the ability to manage investments dynamically as an imperative. We partnered with you to frame, design, pilot, and implement a funding model for technology investments. Our team took an agile approach to stand up the new funding model in a series of iterative releases in parallel with the existing planning and budgeting cycles and assisted the client with a transition plan to address the evolution of new governance forums, roles, and enabling artifacts. </a:t>
            </a:r>
          </a:p>
        </p:txBody>
      </p:sp>
      <p:sp>
        <p:nvSpPr>
          <p:cNvPr id="186" name="Identify">
            <a:extLst>
              <a:ext uri="{FF2B5EF4-FFF2-40B4-BE49-F238E27FC236}">
                <a16:creationId xmlns:a16="http://schemas.microsoft.com/office/drawing/2014/main" id="{A85E66A9-D493-4EFF-8915-C767C68157D6}"/>
              </a:ext>
            </a:extLst>
          </p:cNvPr>
          <p:cNvSpPr txBox="1">
            <a:spLocks/>
          </p:cNvSpPr>
          <p:nvPr/>
        </p:nvSpPr>
        <p:spPr>
          <a:xfrm>
            <a:off x="7181361" y="5231250"/>
            <a:ext cx="4007163" cy="640080"/>
          </a:xfrm>
          <a:prstGeom prst="rect">
            <a:avLst/>
          </a:prstGeom>
          <a:ln w="6350">
            <a:solidFill>
              <a:srgbClr val="00338D"/>
            </a:solidFill>
          </a:ln>
        </p:spPr>
        <p:txBody>
          <a:bodyPr vert="horz" wrap="square" lIns="45720" tIns="27432" rIns="27432" bIns="27432" rtlCol="0" anchor="ctr">
            <a:noAutofit/>
          </a:bodyPr>
          <a:lstStyle/>
          <a:p>
            <a:pPr marR="3984">
              <a:lnSpc>
                <a:spcPts val="900"/>
              </a:lnSpc>
            </a:pPr>
            <a:r>
              <a:rPr lang="en-US" sz="700" b="1" spc="-16">
                <a:cs typeface="Arial" panose="020B0604020202020204" pitchFamily="34" charset="0"/>
              </a:rPr>
              <a:t>Affordable, Predictable, Simple. </a:t>
            </a:r>
            <a:r>
              <a:rPr lang="en-US" sz="700" spc="-16">
                <a:cs typeface="Arial" panose="020B0604020202020204" pitchFamily="34" charset="0"/>
              </a:rPr>
              <a:t>As a result of a Cyber Maturity Assessment and previous work with ESI, we are supporting improvement activities within the entire organizations IAM stack to enable Cigna to function without any limitations around access and people while keeping data security and broader cyber risks in mind.</a:t>
            </a:r>
          </a:p>
        </p:txBody>
      </p:sp>
      <p:grpSp>
        <p:nvGrpSpPr>
          <p:cNvPr id="187" name="Group 186">
            <a:extLst>
              <a:ext uri="{FF2B5EF4-FFF2-40B4-BE49-F238E27FC236}">
                <a16:creationId xmlns:a16="http://schemas.microsoft.com/office/drawing/2014/main" id="{7EEDC8D8-EF57-46F9-BFE7-C11BF5400CF2}"/>
              </a:ext>
            </a:extLst>
          </p:cNvPr>
          <p:cNvGrpSpPr/>
          <p:nvPr/>
        </p:nvGrpSpPr>
        <p:grpSpPr>
          <a:xfrm>
            <a:off x="5499406" y="5337089"/>
            <a:ext cx="428960" cy="428960"/>
            <a:chOff x="2002215" y="4905040"/>
            <a:chExt cx="587873" cy="587873"/>
          </a:xfrm>
        </p:grpSpPr>
        <p:sp>
          <p:nvSpPr>
            <p:cNvPr id="188" name="Freeform 953">
              <a:extLst>
                <a:ext uri="{FF2B5EF4-FFF2-40B4-BE49-F238E27FC236}">
                  <a16:creationId xmlns:a16="http://schemas.microsoft.com/office/drawing/2014/main" id="{4A8348C5-F344-4219-AD51-C34056130E9A}"/>
                </a:ext>
              </a:extLst>
            </p:cNvPr>
            <p:cNvSpPr>
              <a:spLocks/>
            </p:cNvSpPr>
            <p:nvPr/>
          </p:nvSpPr>
          <p:spPr bwMode="auto">
            <a:xfrm>
              <a:off x="2248875" y="5094146"/>
              <a:ext cx="94553" cy="113738"/>
            </a:xfrm>
            <a:custGeom>
              <a:avLst/>
              <a:gdLst>
                <a:gd name="T0" fmla="*/ 0 w 40"/>
                <a:gd name="T1" fmla="*/ 22 h 48"/>
                <a:gd name="T2" fmla="*/ 20 w 40"/>
                <a:gd name="T3" fmla="*/ 48 h 48"/>
                <a:gd name="T4" fmla="*/ 40 w 40"/>
                <a:gd name="T5" fmla="*/ 22 h 48"/>
                <a:gd name="T6" fmla="*/ 20 w 40"/>
                <a:gd name="T7" fmla="*/ 0 h 48"/>
                <a:gd name="T8" fmla="*/ 0 w 40"/>
                <a:gd name="T9" fmla="*/ 22 h 48"/>
              </a:gdLst>
              <a:ahLst/>
              <a:cxnLst>
                <a:cxn ang="0">
                  <a:pos x="T0" y="T1"/>
                </a:cxn>
                <a:cxn ang="0">
                  <a:pos x="T2" y="T3"/>
                </a:cxn>
                <a:cxn ang="0">
                  <a:pos x="T4" y="T5"/>
                </a:cxn>
                <a:cxn ang="0">
                  <a:pos x="T6" y="T7"/>
                </a:cxn>
                <a:cxn ang="0">
                  <a:pos x="T8" y="T9"/>
                </a:cxn>
              </a:cxnLst>
              <a:rect l="0" t="0" r="r" b="b"/>
              <a:pathLst>
                <a:path w="40" h="48">
                  <a:moveTo>
                    <a:pt x="0" y="22"/>
                  </a:moveTo>
                  <a:cubicBezTo>
                    <a:pt x="0" y="36"/>
                    <a:pt x="8" y="48"/>
                    <a:pt x="20" y="48"/>
                  </a:cubicBezTo>
                  <a:cubicBezTo>
                    <a:pt x="32" y="48"/>
                    <a:pt x="40" y="36"/>
                    <a:pt x="40" y="22"/>
                  </a:cubicBezTo>
                  <a:cubicBezTo>
                    <a:pt x="40" y="8"/>
                    <a:pt x="36" y="0"/>
                    <a:pt x="20" y="0"/>
                  </a:cubicBezTo>
                  <a:cubicBezTo>
                    <a:pt x="4" y="0"/>
                    <a:pt x="0" y="8"/>
                    <a:pt x="0" y="22"/>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89" name="Freeform 954">
              <a:extLst>
                <a:ext uri="{FF2B5EF4-FFF2-40B4-BE49-F238E27FC236}">
                  <a16:creationId xmlns:a16="http://schemas.microsoft.com/office/drawing/2014/main" id="{895849D0-2288-4E4C-B274-8ED03656DE04}"/>
                </a:ext>
              </a:extLst>
            </p:cNvPr>
            <p:cNvSpPr>
              <a:spLocks/>
            </p:cNvSpPr>
            <p:nvPr/>
          </p:nvSpPr>
          <p:spPr bwMode="auto">
            <a:xfrm>
              <a:off x="2200913" y="5199661"/>
              <a:ext cx="190477" cy="84961"/>
            </a:xfrm>
            <a:custGeom>
              <a:avLst/>
              <a:gdLst>
                <a:gd name="T0" fmla="*/ 28 w 80"/>
                <a:gd name="T1" fmla="*/ 0 h 36"/>
                <a:gd name="T2" fmla="*/ 0 w 80"/>
                <a:gd name="T3" fmla="*/ 16 h 36"/>
                <a:gd name="T4" fmla="*/ 0 w 80"/>
                <a:gd name="T5" fmla="*/ 24 h 36"/>
                <a:gd name="T6" fmla="*/ 8 w 80"/>
                <a:gd name="T7" fmla="*/ 36 h 36"/>
                <a:gd name="T8" fmla="*/ 72 w 80"/>
                <a:gd name="T9" fmla="*/ 36 h 36"/>
                <a:gd name="T10" fmla="*/ 80 w 80"/>
                <a:gd name="T11" fmla="*/ 24 h 36"/>
                <a:gd name="T12" fmla="*/ 80 w 80"/>
                <a:gd name="T13" fmla="*/ 16 h 36"/>
                <a:gd name="T14" fmla="*/ 52 w 8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6">
                  <a:moveTo>
                    <a:pt x="28" y="0"/>
                  </a:moveTo>
                  <a:cubicBezTo>
                    <a:pt x="0" y="16"/>
                    <a:pt x="0" y="16"/>
                    <a:pt x="0" y="16"/>
                  </a:cubicBezTo>
                  <a:cubicBezTo>
                    <a:pt x="0" y="16"/>
                    <a:pt x="0" y="17"/>
                    <a:pt x="0" y="24"/>
                  </a:cubicBezTo>
                  <a:cubicBezTo>
                    <a:pt x="0" y="31"/>
                    <a:pt x="4" y="36"/>
                    <a:pt x="8" y="36"/>
                  </a:cubicBezTo>
                  <a:cubicBezTo>
                    <a:pt x="72" y="36"/>
                    <a:pt x="72" y="36"/>
                    <a:pt x="72" y="36"/>
                  </a:cubicBezTo>
                  <a:cubicBezTo>
                    <a:pt x="76" y="36"/>
                    <a:pt x="80" y="31"/>
                    <a:pt x="80" y="24"/>
                  </a:cubicBezTo>
                  <a:cubicBezTo>
                    <a:pt x="80" y="17"/>
                    <a:pt x="80" y="16"/>
                    <a:pt x="80" y="16"/>
                  </a:cubicBezTo>
                  <a:cubicBezTo>
                    <a:pt x="52" y="0"/>
                    <a:pt x="52" y="0"/>
                    <a:pt x="52"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90" name="Oval 955">
              <a:extLst>
                <a:ext uri="{FF2B5EF4-FFF2-40B4-BE49-F238E27FC236}">
                  <a16:creationId xmlns:a16="http://schemas.microsoft.com/office/drawing/2014/main" id="{C626DD8B-50D3-4F16-8AD2-67FCCB22B252}"/>
                </a:ext>
              </a:extLst>
            </p:cNvPr>
            <p:cNvSpPr>
              <a:spLocks noChangeArrowheads="1"/>
            </p:cNvSpPr>
            <p:nvPr/>
          </p:nvSpPr>
          <p:spPr bwMode="auto">
            <a:xfrm>
              <a:off x="2002215" y="4905040"/>
              <a:ext cx="587873" cy="58787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91" name="Freeform 956">
              <a:extLst>
                <a:ext uri="{FF2B5EF4-FFF2-40B4-BE49-F238E27FC236}">
                  <a16:creationId xmlns:a16="http://schemas.microsoft.com/office/drawing/2014/main" id="{A2E70501-334E-46A6-B77B-AB8BA348B1EE}"/>
                </a:ext>
              </a:extLst>
            </p:cNvPr>
            <p:cNvSpPr>
              <a:spLocks/>
            </p:cNvSpPr>
            <p:nvPr/>
          </p:nvSpPr>
          <p:spPr bwMode="auto">
            <a:xfrm>
              <a:off x="2048806" y="4942039"/>
              <a:ext cx="246660" cy="190477"/>
            </a:xfrm>
            <a:custGeom>
              <a:avLst/>
              <a:gdLst>
                <a:gd name="T0" fmla="*/ 104 w 104"/>
                <a:gd name="T1" fmla="*/ 44 h 80"/>
                <a:gd name="T2" fmla="*/ 104 w 104"/>
                <a:gd name="T3" fmla="*/ 0 h 80"/>
                <a:gd name="T4" fmla="*/ 0 w 104"/>
                <a:gd name="T5" fmla="*/ 80 h 80"/>
              </a:gdLst>
              <a:ahLst/>
              <a:cxnLst>
                <a:cxn ang="0">
                  <a:pos x="T0" y="T1"/>
                </a:cxn>
                <a:cxn ang="0">
                  <a:pos x="T2" y="T3"/>
                </a:cxn>
                <a:cxn ang="0">
                  <a:pos x="T4" y="T5"/>
                </a:cxn>
              </a:cxnLst>
              <a:rect l="0" t="0" r="r" b="b"/>
              <a:pathLst>
                <a:path w="104" h="80">
                  <a:moveTo>
                    <a:pt x="104" y="44"/>
                  </a:moveTo>
                  <a:cubicBezTo>
                    <a:pt x="104" y="0"/>
                    <a:pt x="104" y="0"/>
                    <a:pt x="104" y="0"/>
                  </a:cubicBezTo>
                  <a:cubicBezTo>
                    <a:pt x="54" y="0"/>
                    <a:pt x="12" y="34"/>
                    <a:pt x="0" y="8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92" name="Freeform 957">
              <a:extLst>
                <a:ext uri="{FF2B5EF4-FFF2-40B4-BE49-F238E27FC236}">
                  <a16:creationId xmlns:a16="http://schemas.microsoft.com/office/drawing/2014/main" id="{9D77ABF9-76E5-48CA-9CD3-F37701F4B0E1}"/>
                </a:ext>
              </a:extLst>
            </p:cNvPr>
            <p:cNvSpPr>
              <a:spLocks/>
            </p:cNvSpPr>
            <p:nvPr/>
          </p:nvSpPr>
          <p:spPr bwMode="auto">
            <a:xfrm>
              <a:off x="2258467" y="5009185"/>
              <a:ext cx="75369" cy="38369"/>
            </a:xfrm>
            <a:custGeom>
              <a:avLst/>
              <a:gdLst>
                <a:gd name="T0" fmla="*/ 55 w 55"/>
                <a:gd name="T1" fmla="*/ 0 h 28"/>
                <a:gd name="T2" fmla="*/ 27 w 55"/>
                <a:gd name="T3" fmla="*/ 28 h 28"/>
                <a:gd name="T4" fmla="*/ 0 w 55"/>
                <a:gd name="T5" fmla="*/ 0 h 28"/>
              </a:gdLst>
              <a:ahLst/>
              <a:cxnLst>
                <a:cxn ang="0">
                  <a:pos x="T0" y="T1"/>
                </a:cxn>
                <a:cxn ang="0">
                  <a:pos x="T2" y="T3"/>
                </a:cxn>
                <a:cxn ang="0">
                  <a:pos x="T4" y="T5"/>
                </a:cxn>
              </a:cxnLst>
              <a:rect l="0" t="0" r="r" b="b"/>
              <a:pathLst>
                <a:path w="55" h="28">
                  <a:moveTo>
                    <a:pt x="55" y="0"/>
                  </a:moveTo>
                  <a:lnTo>
                    <a:pt x="27" y="28"/>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93" name="Freeform 958">
              <a:extLst>
                <a:ext uri="{FF2B5EF4-FFF2-40B4-BE49-F238E27FC236}">
                  <a16:creationId xmlns:a16="http://schemas.microsoft.com/office/drawing/2014/main" id="{92568D1A-D0EE-4B12-B00C-FE736CD55361}"/>
                </a:ext>
              </a:extLst>
            </p:cNvPr>
            <p:cNvSpPr>
              <a:spLocks/>
            </p:cNvSpPr>
            <p:nvPr/>
          </p:nvSpPr>
          <p:spPr bwMode="auto">
            <a:xfrm>
              <a:off x="2295466" y="5265437"/>
              <a:ext cx="246660" cy="190477"/>
            </a:xfrm>
            <a:custGeom>
              <a:avLst/>
              <a:gdLst>
                <a:gd name="T0" fmla="*/ 0 w 104"/>
                <a:gd name="T1" fmla="*/ 36 h 80"/>
                <a:gd name="T2" fmla="*/ 0 w 104"/>
                <a:gd name="T3" fmla="*/ 80 h 80"/>
                <a:gd name="T4" fmla="*/ 104 w 104"/>
                <a:gd name="T5" fmla="*/ 0 h 80"/>
              </a:gdLst>
              <a:ahLst/>
              <a:cxnLst>
                <a:cxn ang="0">
                  <a:pos x="T0" y="T1"/>
                </a:cxn>
                <a:cxn ang="0">
                  <a:pos x="T2" y="T3"/>
                </a:cxn>
                <a:cxn ang="0">
                  <a:pos x="T4" y="T5"/>
                </a:cxn>
              </a:cxnLst>
              <a:rect l="0" t="0" r="r" b="b"/>
              <a:pathLst>
                <a:path w="104" h="80">
                  <a:moveTo>
                    <a:pt x="0" y="36"/>
                  </a:moveTo>
                  <a:cubicBezTo>
                    <a:pt x="0" y="80"/>
                    <a:pt x="0" y="80"/>
                    <a:pt x="0" y="80"/>
                  </a:cubicBezTo>
                  <a:cubicBezTo>
                    <a:pt x="50" y="80"/>
                    <a:pt x="92" y="46"/>
                    <a:pt x="10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94" name="Freeform 959">
              <a:extLst>
                <a:ext uri="{FF2B5EF4-FFF2-40B4-BE49-F238E27FC236}">
                  <a16:creationId xmlns:a16="http://schemas.microsoft.com/office/drawing/2014/main" id="{49008891-157F-4EC0-B685-F5C9A18B4ACE}"/>
                </a:ext>
              </a:extLst>
            </p:cNvPr>
            <p:cNvSpPr>
              <a:spLocks/>
            </p:cNvSpPr>
            <p:nvPr/>
          </p:nvSpPr>
          <p:spPr bwMode="auto">
            <a:xfrm>
              <a:off x="2258467" y="5350398"/>
              <a:ext cx="75369" cy="38369"/>
            </a:xfrm>
            <a:custGeom>
              <a:avLst/>
              <a:gdLst>
                <a:gd name="T0" fmla="*/ 55 w 55"/>
                <a:gd name="T1" fmla="*/ 28 h 28"/>
                <a:gd name="T2" fmla="*/ 27 w 55"/>
                <a:gd name="T3" fmla="*/ 0 h 28"/>
                <a:gd name="T4" fmla="*/ 0 w 55"/>
                <a:gd name="T5" fmla="*/ 28 h 28"/>
              </a:gdLst>
              <a:ahLst/>
              <a:cxnLst>
                <a:cxn ang="0">
                  <a:pos x="T0" y="T1"/>
                </a:cxn>
                <a:cxn ang="0">
                  <a:pos x="T2" y="T3"/>
                </a:cxn>
                <a:cxn ang="0">
                  <a:pos x="T4" y="T5"/>
                </a:cxn>
              </a:cxnLst>
              <a:rect l="0" t="0" r="r" b="b"/>
              <a:pathLst>
                <a:path w="55" h="28">
                  <a:moveTo>
                    <a:pt x="55" y="28"/>
                  </a:moveTo>
                  <a:lnTo>
                    <a:pt x="27" y="0"/>
                  </a:lnTo>
                  <a:lnTo>
                    <a:pt x="0" y="2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95" name="Freeform 960">
              <a:extLst>
                <a:ext uri="{FF2B5EF4-FFF2-40B4-BE49-F238E27FC236}">
                  <a16:creationId xmlns:a16="http://schemas.microsoft.com/office/drawing/2014/main" id="{E7B33482-9CEA-48FA-9FDB-D7248439D907}"/>
                </a:ext>
              </a:extLst>
            </p:cNvPr>
            <p:cNvSpPr>
              <a:spLocks/>
            </p:cNvSpPr>
            <p:nvPr/>
          </p:nvSpPr>
          <p:spPr bwMode="auto">
            <a:xfrm>
              <a:off x="2362612" y="4951631"/>
              <a:ext cx="189106" cy="248031"/>
            </a:xfrm>
            <a:custGeom>
              <a:avLst/>
              <a:gdLst>
                <a:gd name="T0" fmla="*/ 36 w 80"/>
                <a:gd name="T1" fmla="*/ 104 h 104"/>
                <a:gd name="T2" fmla="*/ 80 w 80"/>
                <a:gd name="T3" fmla="*/ 104 h 104"/>
                <a:gd name="T4" fmla="*/ 0 w 80"/>
                <a:gd name="T5" fmla="*/ 0 h 104"/>
              </a:gdLst>
              <a:ahLst/>
              <a:cxnLst>
                <a:cxn ang="0">
                  <a:pos x="T0" y="T1"/>
                </a:cxn>
                <a:cxn ang="0">
                  <a:pos x="T2" y="T3"/>
                </a:cxn>
                <a:cxn ang="0">
                  <a:pos x="T4" y="T5"/>
                </a:cxn>
              </a:cxnLst>
              <a:rect l="0" t="0" r="r" b="b"/>
              <a:pathLst>
                <a:path w="80" h="104">
                  <a:moveTo>
                    <a:pt x="36" y="104"/>
                  </a:moveTo>
                  <a:cubicBezTo>
                    <a:pt x="80" y="104"/>
                    <a:pt x="80" y="104"/>
                    <a:pt x="80" y="104"/>
                  </a:cubicBezTo>
                  <a:cubicBezTo>
                    <a:pt x="80" y="54"/>
                    <a:pt x="46" y="12"/>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96" name="Freeform 961">
              <a:extLst>
                <a:ext uri="{FF2B5EF4-FFF2-40B4-BE49-F238E27FC236}">
                  <a16:creationId xmlns:a16="http://schemas.microsoft.com/office/drawing/2014/main" id="{51F480C5-B8C2-48C8-A693-AF48BDBB405B}"/>
                </a:ext>
              </a:extLst>
            </p:cNvPr>
            <p:cNvSpPr>
              <a:spLocks/>
            </p:cNvSpPr>
            <p:nvPr/>
          </p:nvSpPr>
          <p:spPr bwMode="auto">
            <a:xfrm>
              <a:off x="2447573" y="5161292"/>
              <a:ext cx="38369" cy="75369"/>
            </a:xfrm>
            <a:custGeom>
              <a:avLst/>
              <a:gdLst>
                <a:gd name="T0" fmla="*/ 28 w 28"/>
                <a:gd name="T1" fmla="*/ 55 h 55"/>
                <a:gd name="T2" fmla="*/ 0 w 28"/>
                <a:gd name="T3" fmla="*/ 28 h 55"/>
                <a:gd name="T4" fmla="*/ 28 w 28"/>
                <a:gd name="T5" fmla="*/ 0 h 55"/>
              </a:gdLst>
              <a:ahLst/>
              <a:cxnLst>
                <a:cxn ang="0">
                  <a:pos x="T0" y="T1"/>
                </a:cxn>
                <a:cxn ang="0">
                  <a:pos x="T2" y="T3"/>
                </a:cxn>
                <a:cxn ang="0">
                  <a:pos x="T4" y="T5"/>
                </a:cxn>
              </a:cxnLst>
              <a:rect l="0" t="0" r="r" b="b"/>
              <a:pathLst>
                <a:path w="28" h="55">
                  <a:moveTo>
                    <a:pt x="28" y="55"/>
                  </a:moveTo>
                  <a:lnTo>
                    <a:pt x="0" y="28"/>
                  </a:lnTo>
                  <a:lnTo>
                    <a:pt x="2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97" name="Freeform 962">
              <a:extLst>
                <a:ext uri="{FF2B5EF4-FFF2-40B4-BE49-F238E27FC236}">
                  <a16:creationId xmlns:a16="http://schemas.microsoft.com/office/drawing/2014/main" id="{1EC1734F-0D37-457D-BC2D-5AD3A51AB2BB}"/>
                </a:ext>
              </a:extLst>
            </p:cNvPr>
            <p:cNvSpPr>
              <a:spLocks/>
            </p:cNvSpPr>
            <p:nvPr/>
          </p:nvSpPr>
          <p:spPr bwMode="auto">
            <a:xfrm>
              <a:off x="2039214" y="5199661"/>
              <a:ext cx="190477" cy="246660"/>
            </a:xfrm>
            <a:custGeom>
              <a:avLst/>
              <a:gdLst>
                <a:gd name="T0" fmla="*/ 44 w 80"/>
                <a:gd name="T1" fmla="*/ 0 h 104"/>
                <a:gd name="T2" fmla="*/ 0 w 80"/>
                <a:gd name="T3" fmla="*/ 0 h 104"/>
                <a:gd name="T4" fmla="*/ 80 w 80"/>
                <a:gd name="T5" fmla="*/ 104 h 104"/>
              </a:gdLst>
              <a:ahLst/>
              <a:cxnLst>
                <a:cxn ang="0">
                  <a:pos x="T0" y="T1"/>
                </a:cxn>
                <a:cxn ang="0">
                  <a:pos x="T2" y="T3"/>
                </a:cxn>
                <a:cxn ang="0">
                  <a:pos x="T4" y="T5"/>
                </a:cxn>
              </a:cxnLst>
              <a:rect l="0" t="0" r="r" b="b"/>
              <a:pathLst>
                <a:path w="80" h="104">
                  <a:moveTo>
                    <a:pt x="44" y="0"/>
                  </a:moveTo>
                  <a:cubicBezTo>
                    <a:pt x="0" y="0"/>
                    <a:pt x="0" y="0"/>
                    <a:pt x="0" y="0"/>
                  </a:cubicBezTo>
                  <a:cubicBezTo>
                    <a:pt x="0" y="50"/>
                    <a:pt x="34" y="92"/>
                    <a:pt x="80" y="10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198" name="Freeform 963">
              <a:extLst>
                <a:ext uri="{FF2B5EF4-FFF2-40B4-BE49-F238E27FC236}">
                  <a16:creationId xmlns:a16="http://schemas.microsoft.com/office/drawing/2014/main" id="{301C1BA0-6682-4927-851A-7958FB8E9A8F}"/>
                </a:ext>
              </a:extLst>
            </p:cNvPr>
            <p:cNvSpPr>
              <a:spLocks/>
            </p:cNvSpPr>
            <p:nvPr/>
          </p:nvSpPr>
          <p:spPr bwMode="auto">
            <a:xfrm>
              <a:off x="2106360" y="5161292"/>
              <a:ext cx="38369" cy="75369"/>
            </a:xfrm>
            <a:custGeom>
              <a:avLst/>
              <a:gdLst>
                <a:gd name="T0" fmla="*/ 0 w 28"/>
                <a:gd name="T1" fmla="*/ 55 h 55"/>
                <a:gd name="T2" fmla="*/ 28 w 28"/>
                <a:gd name="T3" fmla="*/ 28 h 55"/>
                <a:gd name="T4" fmla="*/ 0 w 28"/>
                <a:gd name="T5" fmla="*/ 0 h 55"/>
              </a:gdLst>
              <a:ahLst/>
              <a:cxnLst>
                <a:cxn ang="0">
                  <a:pos x="T0" y="T1"/>
                </a:cxn>
                <a:cxn ang="0">
                  <a:pos x="T2" y="T3"/>
                </a:cxn>
                <a:cxn ang="0">
                  <a:pos x="T4" y="T5"/>
                </a:cxn>
              </a:cxnLst>
              <a:rect l="0" t="0" r="r" b="b"/>
              <a:pathLst>
                <a:path w="28" h="55">
                  <a:moveTo>
                    <a:pt x="0" y="55"/>
                  </a:moveTo>
                  <a:lnTo>
                    <a:pt x="28" y="28"/>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199" name="Group 198">
            <a:extLst>
              <a:ext uri="{FF2B5EF4-FFF2-40B4-BE49-F238E27FC236}">
                <a16:creationId xmlns:a16="http://schemas.microsoft.com/office/drawing/2014/main" id="{84BDA347-B901-42D2-81A3-C59D3C516340}"/>
              </a:ext>
            </a:extLst>
          </p:cNvPr>
          <p:cNvGrpSpPr/>
          <p:nvPr/>
        </p:nvGrpSpPr>
        <p:grpSpPr>
          <a:xfrm>
            <a:off x="5503287" y="4616168"/>
            <a:ext cx="424543" cy="424543"/>
            <a:chOff x="-8789988" y="2374900"/>
            <a:chExt cx="593726" cy="593726"/>
          </a:xfrm>
        </p:grpSpPr>
        <p:sp>
          <p:nvSpPr>
            <p:cNvPr id="200" name="Freeform 1564">
              <a:extLst>
                <a:ext uri="{FF2B5EF4-FFF2-40B4-BE49-F238E27FC236}">
                  <a16:creationId xmlns:a16="http://schemas.microsoft.com/office/drawing/2014/main" id="{A6757AE0-F514-4937-8BAD-43E3DD7B84F2}"/>
                </a:ext>
              </a:extLst>
            </p:cNvPr>
            <p:cNvSpPr>
              <a:spLocks/>
            </p:cNvSpPr>
            <p:nvPr/>
          </p:nvSpPr>
          <p:spPr bwMode="auto">
            <a:xfrm>
              <a:off x="-8521700" y="2616200"/>
              <a:ext cx="55563" cy="111125"/>
            </a:xfrm>
            <a:custGeom>
              <a:avLst/>
              <a:gdLst>
                <a:gd name="T0" fmla="*/ 0 w 24"/>
                <a:gd name="T1" fmla="*/ 36 h 48"/>
                <a:gd name="T2" fmla="*/ 12 w 24"/>
                <a:gd name="T3" fmla="*/ 48 h 48"/>
                <a:gd name="T4" fmla="*/ 24 w 24"/>
                <a:gd name="T5" fmla="*/ 36 h 48"/>
                <a:gd name="T6" fmla="*/ 12 w 24"/>
                <a:gd name="T7" fmla="*/ 24 h 48"/>
                <a:gd name="T8" fmla="*/ 0 w 24"/>
                <a:gd name="T9" fmla="*/ 12 h 48"/>
                <a:gd name="T10" fmla="*/ 12 w 24"/>
                <a:gd name="T11" fmla="*/ 0 h 48"/>
                <a:gd name="T12" fmla="*/ 24 w 24"/>
                <a:gd name="T13" fmla="*/ 12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0" y="36"/>
                  </a:moveTo>
                  <a:cubicBezTo>
                    <a:pt x="0" y="43"/>
                    <a:pt x="5" y="48"/>
                    <a:pt x="12" y="48"/>
                  </a:cubicBezTo>
                  <a:cubicBezTo>
                    <a:pt x="19" y="48"/>
                    <a:pt x="24" y="43"/>
                    <a:pt x="24" y="36"/>
                  </a:cubicBezTo>
                  <a:cubicBezTo>
                    <a:pt x="24" y="29"/>
                    <a:pt x="12" y="24"/>
                    <a:pt x="12" y="24"/>
                  </a:cubicBezTo>
                  <a:cubicBezTo>
                    <a:pt x="12" y="24"/>
                    <a:pt x="0" y="19"/>
                    <a:pt x="0" y="12"/>
                  </a:cubicBezTo>
                  <a:cubicBezTo>
                    <a:pt x="0" y="5"/>
                    <a:pt x="5" y="0"/>
                    <a:pt x="12" y="0"/>
                  </a:cubicBezTo>
                  <a:cubicBezTo>
                    <a:pt x="19" y="0"/>
                    <a:pt x="24" y="5"/>
                    <a:pt x="24" y="1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01" name="Line 1565">
              <a:extLst>
                <a:ext uri="{FF2B5EF4-FFF2-40B4-BE49-F238E27FC236}">
                  <a16:creationId xmlns:a16="http://schemas.microsoft.com/office/drawing/2014/main" id="{FFCE2E00-5665-480F-BA94-20DA9ED6C548}"/>
                </a:ext>
              </a:extLst>
            </p:cNvPr>
            <p:cNvSpPr>
              <a:spLocks noChangeShapeType="1"/>
            </p:cNvSpPr>
            <p:nvPr/>
          </p:nvSpPr>
          <p:spPr bwMode="auto">
            <a:xfrm flipV="1">
              <a:off x="-8493125" y="2587625"/>
              <a:ext cx="0" cy="2857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02" name="Line 1566">
              <a:extLst>
                <a:ext uri="{FF2B5EF4-FFF2-40B4-BE49-F238E27FC236}">
                  <a16:creationId xmlns:a16="http://schemas.microsoft.com/office/drawing/2014/main" id="{53391422-C01A-4CD6-B7B6-F1EC9A088BDF}"/>
                </a:ext>
              </a:extLst>
            </p:cNvPr>
            <p:cNvSpPr>
              <a:spLocks noChangeShapeType="1"/>
            </p:cNvSpPr>
            <p:nvPr/>
          </p:nvSpPr>
          <p:spPr bwMode="auto">
            <a:xfrm>
              <a:off x="-8493125" y="2727325"/>
              <a:ext cx="0" cy="2698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03" name="Oval 1567">
              <a:extLst>
                <a:ext uri="{FF2B5EF4-FFF2-40B4-BE49-F238E27FC236}">
                  <a16:creationId xmlns:a16="http://schemas.microsoft.com/office/drawing/2014/main" id="{6544D89F-CCFA-48FA-BA86-6374B47B4C99}"/>
                </a:ext>
              </a:extLst>
            </p:cNvPr>
            <p:cNvSpPr>
              <a:spLocks noChangeArrowheads="1"/>
            </p:cNvSpPr>
            <p:nvPr/>
          </p:nvSpPr>
          <p:spPr bwMode="auto">
            <a:xfrm>
              <a:off x="-8642350" y="2522538"/>
              <a:ext cx="296863" cy="29686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04" name="Oval 1568">
              <a:extLst>
                <a:ext uri="{FF2B5EF4-FFF2-40B4-BE49-F238E27FC236}">
                  <a16:creationId xmlns:a16="http://schemas.microsoft.com/office/drawing/2014/main" id="{52A1E418-DD60-435A-B4AC-CEF915185630}"/>
                </a:ext>
              </a:extLst>
            </p:cNvPr>
            <p:cNvSpPr>
              <a:spLocks noChangeArrowheads="1"/>
            </p:cNvSpPr>
            <p:nvPr/>
          </p:nvSpPr>
          <p:spPr bwMode="auto">
            <a:xfrm>
              <a:off x="-8678863" y="2486025"/>
              <a:ext cx="371475" cy="371475"/>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05" name="Oval 1569">
              <a:extLst>
                <a:ext uri="{FF2B5EF4-FFF2-40B4-BE49-F238E27FC236}">
                  <a16:creationId xmlns:a16="http://schemas.microsoft.com/office/drawing/2014/main" id="{B0ED2B8C-7E74-4D09-9DBA-C2A49D996CAA}"/>
                </a:ext>
              </a:extLst>
            </p:cNvPr>
            <p:cNvSpPr>
              <a:spLocks noChangeArrowheads="1"/>
            </p:cNvSpPr>
            <p:nvPr/>
          </p:nvSpPr>
          <p:spPr bwMode="auto">
            <a:xfrm>
              <a:off x="-8715375" y="2447925"/>
              <a:ext cx="444500" cy="446088"/>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06" name="Oval 1570">
              <a:extLst>
                <a:ext uri="{FF2B5EF4-FFF2-40B4-BE49-F238E27FC236}">
                  <a16:creationId xmlns:a16="http://schemas.microsoft.com/office/drawing/2014/main" id="{3670B6A2-CD99-44B7-9AF8-8026AD3E115C}"/>
                </a:ext>
              </a:extLst>
            </p:cNvPr>
            <p:cNvSpPr>
              <a:spLocks noChangeArrowheads="1"/>
            </p:cNvSpPr>
            <p:nvPr/>
          </p:nvSpPr>
          <p:spPr bwMode="auto">
            <a:xfrm>
              <a:off x="-8753475" y="2411413"/>
              <a:ext cx="519113" cy="519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07" name="Line 1571">
              <a:extLst>
                <a:ext uri="{FF2B5EF4-FFF2-40B4-BE49-F238E27FC236}">
                  <a16:creationId xmlns:a16="http://schemas.microsoft.com/office/drawing/2014/main" id="{B8D3228F-A1CD-4F63-9D7C-156EE9818F0B}"/>
                </a:ext>
              </a:extLst>
            </p:cNvPr>
            <p:cNvSpPr>
              <a:spLocks noChangeShapeType="1"/>
            </p:cNvSpPr>
            <p:nvPr/>
          </p:nvSpPr>
          <p:spPr bwMode="auto">
            <a:xfrm flipH="1">
              <a:off x="-8391525" y="2671763"/>
              <a:ext cx="1952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08" name="Line 1572">
              <a:extLst>
                <a:ext uri="{FF2B5EF4-FFF2-40B4-BE49-F238E27FC236}">
                  <a16:creationId xmlns:a16="http://schemas.microsoft.com/office/drawing/2014/main" id="{B5AAD45D-B466-4CF9-A5F9-BAB4F82A3398}"/>
                </a:ext>
              </a:extLst>
            </p:cNvPr>
            <p:cNvSpPr>
              <a:spLocks noChangeShapeType="1"/>
            </p:cNvSpPr>
            <p:nvPr/>
          </p:nvSpPr>
          <p:spPr bwMode="auto">
            <a:xfrm>
              <a:off x="-8493125" y="2782888"/>
              <a:ext cx="0" cy="1857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09" name="Line 1573">
              <a:extLst>
                <a:ext uri="{FF2B5EF4-FFF2-40B4-BE49-F238E27FC236}">
                  <a16:creationId xmlns:a16="http://schemas.microsoft.com/office/drawing/2014/main" id="{653C7B3F-8EA5-4BD0-B258-E6D88B0D362E}"/>
                </a:ext>
              </a:extLst>
            </p:cNvPr>
            <p:cNvSpPr>
              <a:spLocks noChangeShapeType="1"/>
            </p:cNvSpPr>
            <p:nvPr/>
          </p:nvSpPr>
          <p:spPr bwMode="auto">
            <a:xfrm flipH="1">
              <a:off x="-8789988" y="2671763"/>
              <a:ext cx="1952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10" name="Line 1574">
              <a:extLst>
                <a:ext uri="{FF2B5EF4-FFF2-40B4-BE49-F238E27FC236}">
                  <a16:creationId xmlns:a16="http://schemas.microsoft.com/office/drawing/2014/main" id="{2CB12768-4D21-495A-81EF-5CB94A90637A}"/>
                </a:ext>
              </a:extLst>
            </p:cNvPr>
            <p:cNvSpPr>
              <a:spLocks noChangeShapeType="1"/>
            </p:cNvSpPr>
            <p:nvPr/>
          </p:nvSpPr>
          <p:spPr bwMode="auto">
            <a:xfrm flipV="1">
              <a:off x="-8493125" y="2374900"/>
              <a:ext cx="0" cy="1857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11" name="Line 1575">
              <a:extLst>
                <a:ext uri="{FF2B5EF4-FFF2-40B4-BE49-F238E27FC236}">
                  <a16:creationId xmlns:a16="http://schemas.microsoft.com/office/drawing/2014/main" id="{4021EA52-D2CB-4137-8E50-904E9125505B}"/>
                </a:ext>
              </a:extLst>
            </p:cNvPr>
            <p:cNvSpPr>
              <a:spLocks noChangeShapeType="1"/>
            </p:cNvSpPr>
            <p:nvPr/>
          </p:nvSpPr>
          <p:spPr bwMode="auto">
            <a:xfrm>
              <a:off x="-8577263" y="2671763"/>
              <a:ext cx="1905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12" name="Line 1576">
              <a:extLst>
                <a:ext uri="{FF2B5EF4-FFF2-40B4-BE49-F238E27FC236}">
                  <a16:creationId xmlns:a16="http://schemas.microsoft.com/office/drawing/2014/main" id="{ECDA953E-FF53-4C59-A598-8D1A7D6F4EFE}"/>
                </a:ext>
              </a:extLst>
            </p:cNvPr>
            <p:cNvSpPr>
              <a:spLocks noChangeShapeType="1"/>
            </p:cNvSpPr>
            <p:nvPr/>
          </p:nvSpPr>
          <p:spPr bwMode="auto">
            <a:xfrm flipH="1">
              <a:off x="-8428038" y="2671763"/>
              <a:ext cx="174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213" name="Group 212">
            <a:extLst>
              <a:ext uri="{FF2B5EF4-FFF2-40B4-BE49-F238E27FC236}">
                <a16:creationId xmlns:a16="http://schemas.microsoft.com/office/drawing/2014/main" id="{32EDD3A3-0EAA-4B99-AB31-11CD48E3A463}"/>
              </a:ext>
            </a:extLst>
          </p:cNvPr>
          <p:cNvGrpSpPr/>
          <p:nvPr/>
        </p:nvGrpSpPr>
        <p:grpSpPr>
          <a:xfrm>
            <a:off x="5504258" y="3872287"/>
            <a:ext cx="434861" cy="451985"/>
            <a:chOff x="1034710" y="3704361"/>
            <a:chExt cx="587375" cy="610505"/>
          </a:xfrm>
        </p:grpSpPr>
        <p:sp>
          <p:nvSpPr>
            <p:cNvPr id="214" name="Freeform 1069">
              <a:extLst>
                <a:ext uri="{FF2B5EF4-FFF2-40B4-BE49-F238E27FC236}">
                  <a16:creationId xmlns:a16="http://schemas.microsoft.com/office/drawing/2014/main" id="{09FBD222-A542-4B4C-BAF6-EBE46F155674}"/>
                </a:ext>
              </a:extLst>
            </p:cNvPr>
            <p:cNvSpPr>
              <a:spLocks/>
            </p:cNvSpPr>
            <p:nvPr/>
          </p:nvSpPr>
          <p:spPr bwMode="auto">
            <a:xfrm>
              <a:off x="1043971" y="3704361"/>
              <a:ext cx="568854" cy="387490"/>
            </a:xfrm>
            <a:custGeom>
              <a:avLst/>
              <a:gdLst>
                <a:gd name="T0" fmla="*/ 184 w 248"/>
                <a:gd name="T1" fmla="*/ 160 h 160"/>
                <a:gd name="T2" fmla="*/ 200 w 248"/>
                <a:gd name="T3" fmla="*/ 160 h 160"/>
                <a:gd name="T4" fmla="*/ 248 w 248"/>
                <a:gd name="T5" fmla="*/ 112 h 160"/>
                <a:gd name="T6" fmla="*/ 208 w 248"/>
                <a:gd name="T7" fmla="*/ 68 h 160"/>
                <a:gd name="T8" fmla="*/ 172 w 248"/>
                <a:gd name="T9" fmla="*/ 32 h 160"/>
                <a:gd name="T10" fmla="*/ 168 w 248"/>
                <a:gd name="T11" fmla="*/ 32 h 160"/>
                <a:gd name="T12" fmla="*/ 112 w 248"/>
                <a:gd name="T13" fmla="*/ 0 h 160"/>
                <a:gd name="T14" fmla="*/ 48 w 248"/>
                <a:gd name="T15" fmla="*/ 64 h 160"/>
                <a:gd name="T16" fmla="*/ 0 w 248"/>
                <a:gd name="T17" fmla="*/ 112 h 160"/>
                <a:gd name="T18" fmla="*/ 48 w 248"/>
                <a:gd name="T19" fmla="*/ 160 h 160"/>
                <a:gd name="T20" fmla="*/ 64 w 248"/>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60">
                  <a:moveTo>
                    <a:pt x="184" y="160"/>
                  </a:moveTo>
                  <a:cubicBezTo>
                    <a:pt x="200" y="160"/>
                    <a:pt x="200" y="160"/>
                    <a:pt x="200" y="160"/>
                  </a:cubicBezTo>
                  <a:cubicBezTo>
                    <a:pt x="227" y="160"/>
                    <a:pt x="248" y="139"/>
                    <a:pt x="248" y="112"/>
                  </a:cubicBezTo>
                  <a:cubicBezTo>
                    <a:pt x="248" y="88"/>
                    <a:pt x="232" y="68"/>
                    <a:pt x="208" y="68"/>
                  </a:cubicBezTo>
                  <a:cubicBezTo>
                    <a:pt x="208" y="48"/>
                    <a:pt x="196" y="32"/>
                    <a:pt x="172" y="32"/>
                  </a:cubicBezTo>
                  <a:cubicBezTo>
                    <a:pt x="168" y="32"/>
                    <a:pt x="168" y="32"/>
                    <a:pt x="168" y="32"/>
                  </a:cubicBezTo>
                  <a:cubicBezTo>
                    <a:pt x="157" y="12"/>
                    <a:pt x="136" y="0"/>
                    <a:pt x="112" y="0"/>
                  </a:cubicBezTo>
                  <a:cubicBezTo>
                    <a:pt x="77" y="0"/>
                    <a:pt x="48" y="29"/>
                    <a:pt x="48" y="64"/>
                  </a:cubicBezTo>
                  <a:cubicBezTo>
                    <a:pt x="21" y="64"/>
                    <a:pt x="0" y="85"/>
                    <a:pt x="0" y="112"/>
                  </a:cubicBezTo>
                  <a:cubicBezTo>
                    <a:pt x="0" y="139"/>
                    <a:pt x="21" y="160"/>
                    <a:pt x="48" y="160"/>
                  </a:cubicBezTo>
                  <a:cubicBezTo>
                    <a:pt x="64" y="160"/>
                    <a:pt x="64" y="160"/>
                    <a:pt x="64" y="1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15" name="Rectangle 1070">
              <a:extLst>
                <a:ext uri="{FF2B5EF4-FFF2-40B4-BE49-F238E27FC236}">
                  <a16:creationId xmlns:a16="http://schemas.microsoft.com/office/drawing/2014/main" id="{292CCD8E-EAF7-46AB-8CDE-3415EBD35BD5}"/>
                </a:ext>
              </a:extLst>
            </p:cNvPr>
            <p:cNvSpPr>
              <a:spLocks noChangeArrowheads="1"/>
            </p:cNvSpPr>
            <p:nvPr/>
          </p:nvSpPr>
          <p:spPr bwMode="auto">
            <a:xfrm>
              <a:off x="1255637" y="3956648"/>
              <a:ext cx="146844" cy="154718"/>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16" name="Line 1071">
              <a:extLst>
                <a:ext uri="{FF2B5EF4-FFF2-40B4-BE49-F238E27FC236}">
                  <a16:creationId xmlns:a16="http://schemas.microsoft.com/office/drawing/2014/main" id="{26A62E80-5B52-4D09-A327-988B3E388E38}"/>
                </a:ext>
              </a:extLst>
            </p:cNvPr>
            <p:cNvSpPr>
              <a:spLocks noChangeShapeType="1"/>
            </p:cNvSpPr>
            <p:nvPr/>
          </p:nvSpPr>
          <p:spPr bwMode="auto">
            <a:xfrm flipV="1">
              <a:off x="1272835"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17" name="Line 1072">
              <a:extLst>
                <a:ext uri="{FF2B5EF4-FFF2-40B4-BE49-F238E27FC236}">
                  <a16:creationId xmlns:a16="http://schemas.microsoft.com/office/drawing/2014/main" id="{6F621EFA-5262-43B8-A6FD-21685AFC577F}"/>
                </a:ext>
              </a:extLst>
            </p:cNvPr>
            <p:cNvSpPr>
              <a:spLocks noChangeShapeType="1"/>
            </p:cNvSpPr>
            <p:nvPr/>
          </p:nvSpPr>
          <p:spPr bwMode="auto">
            <a:xfrm flipV="1">
              <a:off x="1309876"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18" name="Line 1073">
              <a:extLst>
                <a:ext uri="{FF2B5EF4-FFF2-40B4-BE49-F238E27FC236}">
                  <a16:creationId xmlns:a16="http://schemas.microsoft.com/office/drawing/2014/main" id="{2096A62D-CA86-4481-BDB2-EE7F27463B48}"/>
                </a:ext>
              </a:extLst>
            </p:cNvPr>
            <p:cNvSpPr>
              <a:spLocks noChangeShapeType="1"/>
            </p:cNvSpPr>
            <p:nvPr/>
          </p:nvSpPr>
          <p:spPr bwMode="auto">
            <a:xfrm flipV="1">
              <a:off x="1346918"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19" name="Line 1074">
              <a:extLst>
                <a:ext uri="{FF2B5EF4-FFF2-40B4-BE49-F238E27FC236}">
                  <a16:creationId xmlns:a16="http://schemas.microsoft.com/office/drawing/2014/main" id="{8C1224C5-DF7A-4A7A-8E8D-4957C1BC91AC}"/>
                </a:ext>
              </a:extLst>
            </p:cNvPr>
            <p:cNvSpPr>
              <a:spLocks noChangeShapeType="1"/>
            </p:cNvSpPr>
            <p:nvPr/>
          </p:nvSpPr>
          <p:spPr bwMode="auto">
            <a:xfrm flipV="1">
              <a:off x="1383960"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0" name="Line 1075">
              <a:extLst>
                <a:ext uri="{FF2B5EF4-FFF2-40B4-BE49-F238E27FC236}">
                  <a16:creationId xmlns:a16="http://schemas.microsoft.com/office/drawing/2014/main" id="{8B69B290-D7CD-4179-832F-077D8D0E047B}"/>
                </a:ext>
              </a:extLst>
            </p:cNvPr>
            <p:cNvSpPr>
              <a:spLocks noChangeShapeType="1"/>
            </p:cNvSpPr>
            <p:nvPr/>
          </p:nvSpPr>
          <p:spPr bwMode="auto">
            <a:xfrm flipV="1">
              <a:off x="1309876" y="4111364"/>
              <a:ext cx="0" cy="20350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1" name="Line 1076">
              <a:extLst>
                <a:ext uri="{FF2B5EF4-FFF2-40B4-BE49-F238E27FC236}">
                  <a16:creationId xmlns:a16="http://schemas.microsoft.com/office/drawing/2014/main" id="{87B6F1FA-DB62-4B80-A72E-7B9E3D5A01E3}"/>
                </a:ext>
              </a:extLst>
            </p:cNvPr>
            <p:cNvSpPr>
              <a:spLocks noChangeShapeType="1"/>
            </p:cNvSpPr>
            <p:nvPr/>
          </p:nvSpPr>
          <p:spPr bwMode="auto">
            <a:xfrm flipV="1">
              <a:off x="1346918" y="4111364"/>
              <a:ext cx="0" cy="20350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2" name="Line 1077">
              <a:extLst>
                <a:ext uri="{FF2B5EF4-FFF2-40B4-BE49-F238E27FC236}">
                  <a16:creationId xmlns:a16="http://schemas.microsoft.com/office/drawing/2014/main" id="{5771E317-CD9E-4740-8758-B87ABC0E7A7C}"/>
                </a:ext>
              </a:extLst>
            </p:cNvPr>
            <p:cNvSpPr>
              <a:spLocks noChangeShapeType="1"/>
            </p:cNvSpPr>
            <p:nvPr/>
          </p:nvSpPr>
          <p:spPr bwMode="auto">
            <a:xfrm>
              <a:off x="1402481" y="3974767"/>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3" name="Line 1078">
              <a:extLst>
                <a:ext uri="{FF2B5EF4-FFF2-40B4-BE49-F238E27FC236}">
                  <a16:creationId xmlns:a16="http://schemas.microsoft.com/office/drawing/2014/main" id="{D782F9AC-22E8-4ECD-AF67-2A188A31D2AD}"/>
                </a:ext>
              </a:extLst>
            </p:cNvPr>
            <p:cNvSpPr>
              <a:spLocks noChangeShapeType="1"/>
            </p:cNvSpPr>
            <p:nvPr/>
          </p:nvSpPr>
          <p:spPr bwMode="auto">
            <a:xfrm>
              <a:off x="1402481" y="4013795"/>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4" name="Line 1079">
              <a:extLst>
                <a:ext uri="{FF2B5EF4-FFF2-40B4-BE49-F238E27FC236}">
                  <a16:creationId xmlns:a16="http://schemas.microsoft.com/office/drawing/2014/main" id="{EB9EFFBB-6FDD-4F30-A3C9-9661025DE0C3}"/>
                </a:ext>
              </a:extLst>
            </p:cNvPr>
            <p:cNvSpPr>
              <a:spLocks noChangeShapeType="1"/>
            </p:cNvSpPr>
            <p:nvPr/>
          </p:nvSpPr>
          <p:spPr bwMode="auto">
            <a:xfrm>
              <a:off x="1402481" y="4052823"/>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5" name="Line 1080">
              <a:extLst>
                <a:ext uri="{FF2B5EF4-FFF2-40B4-BE49-F238E27FC236}">
                  <a16:creationId xmlns:a16="http://schemas.microsoft.com/office/drawing/2014/main" id="{186BEB5C-284C-4297-8F28-05D6E7A46EC9}"/>
                </a:ext>
              </a:extLst>
            </p:cNvPr>
            <p:cNvSpPr>
              <a:spLocks noChangeShapeType="1"/>
            </p:cNvSpPr>
            <p:nvPr/>
          </p:nvSpPr>
          <p:spPr bwMode="auto">
            <a:xfrm>
              <a:off x="1402481" y="4091851"/>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6" name="Line 1081">
              <a:extLst>
                <a:ext uri="{FF2B5EF4-FFF2-40B4-BE49-F238E27FC236}">
                  <a16:creationId xmlns:a16="http://schemas.microsoft.com/office/drawing/2014/main" id="{5386EC2A-1073-40A0-A0B6-7F1A9B2267D7}"/>
                </a:ext>
              </a:extLst>
            </p:cNvPr>
            <p:cNvSpPr>
              <a:spLocks noChangeShapeType="1"/>
            </p:cNvSpPr>
            <p:nvPr/>
          </p:nvSpPr>
          <p:spPr bwMode="auto">
            <a:xfrm>
              <a:off x="1209335" y="3974767"/>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7" name="Line 1082">
              <a:extLst>
                <a:ext uri="{FF2B5EF4-FFF2-40B4-BE49-F238E27FC236}">
                  <a16:creationId xmlns:a16="http://schemas.microsoft.com/office/drawing/2014/main" id="{99186799-E0D4-4EB4-9353-E4C981B189A4}"/>
                </a:ext>
              </a:extLst>
            </p:cNvPr>
            <p:cNvSpPr>
              <a:spLocks noChangeShapeType="1"/>
            </p:cNvSpPr>
            <p:nvPr/>
          </p:nvSpPr>
          <p:spPr bwMode="auto">
            <a:xfrm>
              <a:off x="1209335" y="4013795"/>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8" name="Line 1083">
              <a:extLst>
                <a:ext uri="{FF2B5EF4-FFF2-40B4-BE49-F238E27FC236}">
                  <a16:creationId xmlns:a16="http://schemas.microsoft.com/office/drawing/2014/main" id="{C5BEEE89-B1C6-45AC-8417-F303BEE4F920}"/>
                </a:ext>
              </a:extLst>
            </p:cNvPr>
            <p:cNvSpPr>
              <a:spLocks noChangeShapeType="1"/>
            </p:cNvSpPr>
            <p:nvPr/>
          </p:nvSpPr>
          <p:spPr bwMode="auto">
            <a:xfrm>
              <a:off x="1209335" y="4052823"/>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29" name="Line 1084">
              <a:extLst>
                <a:ext uri="{FF2B5EF4-FFF2-40B4-BE49-F238E27FC236}">
                  <a16:creationId xmlns:a16="http://schemas.microsoft.com/office/drawing/2014/main" id="{CF8D79F6-81A2-4DFB-AFA1-AF95941D56D3}"/>
                </a:ext>
              </a:extLst>
            </p:cNvPr>
            <p:cNvSpPr>
              <a:spLocks noChangeShapeType="1"/>
            </p:cNvSpPr>
            <p:nvPr/>
          </p:nvSpPr>
          <p:spPr bwMode="auto">
            <a:xfrm>
              <a:off x="1209335" y="4091851"/>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0" name="Rectangle 1085">
              <a:extLst>
                <a:ext uri="{FF2B5EF4-FFF2-40B4-BE49-F238E27FC236}">
                  <a16:creationId xmlns:a16="http://schemas.microsoft.com/office/drawing/2014/main" id="{F6450BCC-48A9-47CC-A20B-D645B7A43B9B}"/>
                </a:ext>
              </a:extLst>
            </p:cNvPr>
            <p:cNvSpPr>
              <a:spLocks noChangeArrowheads="1"/>
            </p:cNvSpPr>
            <p:nvPr/>
          </p:nvSpPr>
          <p:spPr bwMode="auto">
            <a:xfrm>
              <a:off x="1309876" y="4013795"/>
              <a:ext cx="37042" cy="39028"/>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1" name="Freeform 1086">
              <a:extLst>
                <a:ext uri="{FF2B5EF4-FFF2-40B4-BE49-F238E27FC236}">
                  <a16:creationId xmlns:a16="http://schemas.microsoft.com/office/drawing/2014/main" id="{5B1AFFEA-FF63-4611-AE4D-B957FE4F79C0}"/>
                </a:ext>
              </a:extLst>
            </p:cNvPr>
            <p:cNvSpPr>
              <a:spLocks/>
            </p:cNvSpPr>
            <p:nvPr/>
          </p:nvSpPr>
          <p:spPr bwMode="auto">
            <a:xfrm>
              <a:off x="1034710" y="4111364"/>
              <a:ext cx="238125" cy="96176"/>
            </a:xfrm>
            <a:custGeom>
              <a:avLst/>
              <a:gdLst>
                <a:gd name="T0" fmla="*/ 180 w 180"/>
                <a:gd name="T1" fmla="*/ 0 h 69"/>
                <a:gd name="T2" fmla="*/ 180 w 180"/>
                <a:gd name="T3" fmla="*/ 69 h 69"/>
                <a:gd name="T4" fmla="*/ 0 w 180"/>
                <a:gd name="T5" fmla="*/ 69 h 69"/>
              </a:gdLst>
              <a:ahLst/>
              <a:cxnLst>
                <a:cxn ang="0">
                  <a:pos x="T0" y="T1"/>
                </a:cxn>
                <a:cxn ang="0">
                  <a:pos x="T2" y="T3"/>
                </a:cxn>
                <a:cxn ang="0">
                  <a:pos x="T4" y="T5"/>
                </a:cxn>
              </a:cxnLst>
              <a:rect l="0" t="0" r="r" b="b"/>
              <a:pathLst>
                <a:path w="180" h="69">
                  <a:moveTo>
                    <a:pt x="180" y="0"/>
                  </a:moveTo>
                  <a:lnTo>
                    <a:pt x="180" y="69"/>
                  </a:lnTo>
                  <a:lnTo>
                    <a:pt x="0" y="6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2" name="Freeform 1087">
              <a:extLst>
                <a:ext uri="{FF2B5EF4-FFF2-40B4-BE49-F238E27FC236}">
                  <a16:creationId xmlns:a16="http://schemas.microsoft.com/office/drawing/2014/main" id="{BDCC65FE-A272-492F-8E76-86DCF5AB5313}"/>
                </a:ext>
              </a:extLst>
            </p:cNvPr>
            <p:cNvSpPr>
              <a:spLocks/>
            </p:cNvSpPr>
            <p:nvPr/>
          </p:nvSpPr>
          <p:spPr bwMode="auto">
            <a:xfrm>
              <a:off x="1383960" y="4111364"/>
              <a:ext cx="238125" cy="96176"/>
            </a:xfrm>
            <a:custGeom>
              <a:avLst/>
              <a:gdLst>
                <a:gd name="T0" fmla="*/ 0 w 180"/>
                <a:gd name="T1" fmla="*/ 0 h 69"/>
                <a:gd name="T2" fmla="*/ 0 w 180"/>
                <a:gd name="T3" fmla="*/ 69 h 69"/>
                <a:gd name="T4" fmla="*/ 180 w 180"/>
                <a:gd name="T5" fmla="*/ 69 h 69"/>
              </a:gdLst>
              <a:ahLst/>
              <a:cxnLst>
                <a:cxn ang="0">
                  <a:pos x="T0" y="T1"/>
                </a:cxn>
                <a:cxn ang="0">
                  <a:pos x="T2" y="T3"/>
                </a:cxn>
                <a:cxn ang="0">
                  <a:pos x="T4" y="T5"/>
                </a:cxn>
              </a:cxnLst>
              <a:rect l="0" t="0" r="r" b="b"/>
              <a:pathLst>
                <a:path w="180" h="69">
                  <a:moveTo>
                    <a:pt x="0" y="0"/>
                  </a:moveTo>
                  <a:lnTo>
                    <a:pt x="0" y="69"/>
                  </a:lnTo>
                  <a:lnTo>
                    <a:pt x="180" y="6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3" name="Line 1088">
              <a:extLst>
                <a:ext uri="{FF2B5EF4-FFF2-40B4-BE49-F238E27FC236}">
                  <a16:creationId xmlns:a16="http://schemas.microsoft.com/office/drawing/2014/main" id="{FCE95048-4F82-4E0D-9C96-6CFAFF3F76FA}"/>
                </a:ext>
              </a:extLst>
            </p:cNvPr>
            <p:cNvSpPr>
              <a:spLocks noChangeShapeType="1"/>
            </p:cNvSpPr>
            <p:nvPr/>
          </p:nvSpPr>
          <p:spPr bwMode="auto">
            <a:xfrm flipV="1">
              <a:off x="1272835"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4" name="Line 1089">
              <a:extLst>
                <a:ext uri="{FF2B5EF4-FFF2-40B4-BE49-F238E27FC236}">
                  <a16:creationId xmlns:a16="http://schemas.microsoft.com/office/drawing/2014/main" id="{04A13245-567E-4A88-BB4F-978BE99DFFB1}"/>
                </a:ext>
              </a:extLst>
            </p:cNvPr>
            <p:cNvSpPr>
              <a:spLocks noChangeShapeType="1"/>
            </p:cNvSpPr>
            <p:nvPr/>
          </p:nvSpPr>
          <p:spPr bwMode="auto">
            <a:xfrm flipV="1">
              <a:off x="1309876"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5" name="Line 1090">
              <a:extLst>
                <a:ext uri="{FF2B5EF4-FFF2-40B4-BE49-F238E27FC236}">
                  <a16:creationId xmlns:a16="http://schemas.microsoft.com/office/drawing/2014/main" id="{AB457C54-BE4E-459C-90D8-1A73582D11AA}"/>
                </a:ext>
              </a:extLst>
            </p:cNvPr>
            <p:cNvSpPr>
              <a:spLocks noChangeShapeType="1"/>
            </p:cNvSpPr>
            <p:nvPr/>
          </p:nvSpPr>
          <p:spPr bwMode="auto">
            <a:xfrm flipV="1">
              <a:off x="1309876" y="3829807"/>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6" name="Line 1091">
              <a:extLst>
                <a:ext uri="{FF2B5EF4-FFF2-40B4-BE49-F238E27FC236}">
                  <a16:creationId xmlns:a16="http://schemas.microsoft.com/office/drawing/2014/main" id="{E797C425-F621-4CE3-8883-208148F5CB99}"/>
                </a:ext>
              </a:extLst>
            </p:cNvPr>
            <p:cNvSpPr>
              <a:spLocks noChangeShapeType="1"/>
            </p:cNvSpPr>
            <p:nvPr/>
          </p:nvSpPr>
          <p:spPr bwMode="auto">
            <a:xfrm flipV="1">
              <a:off x="1346918" y="3829807"/>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7" name="Line 1092">
              <a:extLst>
                <a:ext uri="{FF2B5EF4-FFF2-40B4-BE49-F238E27FC236}">
                  <a16:creationId xmlns:a16="http://schemas.microsoft.com/office/drawing/2014/main" id="{10F39D4B-F866-4D5D-A2E3-9182067F2502}"/>
                </a:ext>
              </a:extLst>
            </p:cNvPr>
            <p:cNvSpPr>
              <a:spLocks noChangeShapeType="1"/>
            </p:cNvSpPr>
            <p:nvPr/>
          </p:nvSpPr>
          <p:spPr bwMode="auto">
            <a:xfrm flipV="1">
              <a:off x="1346918"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8" name="Line 1093">
              <a:extLst>
                <a:ext uri="{FF2B5EF4-FFF2-40B4-BE49-F238E27FC236}">
                  <a16:creationId xmlns:a16="http://schemas.microsoft.com/office/drawing/2014/main" id="{AE07585A-1071-4005-9704-14D479F24A9B}"/>
                </a:ext>
              </a:extLst>
            </p:cNvPr>
            <p:cNvSpPr>
              <a:spLocks noChangeShapeType="1"/>
            </p:cNvSpPr>
            <p:nvPr/>
          </p:nvSpPr>
          <p:spPr bwMode="auto">
            <a:xfrm flipV="1">
              <a:off x="1383960"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39" name="Line 1094">
              <a:extLst>
                <a:ext uri="{FF2B5EF4-FFF2-40B4-BE49-F238E27FC236}">
                  <a16:creationId xmlns:a16="http://schemas.microsoft.com/office/drawing/2014/main" id="{C42E8D40-1B4A-414F-A3A3-EC60C5503623}"/>
                </a:ext>
              </a:extLst>
            </p:cNvPr>
            <p:cNvSpPr>
              <a:spLocks noChangeShapeType="1"/>
            </p:cNvSpPr>
            <p:nvPr/>
          </p:nvSpPr>
          <p:spPr bwMode="auto">
            <a:xfrm flipH="1">
              <a:off x="1172293"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0" name="Line 1095">
              <a:extLst>
                <a:ext uri="{FF2B5EF4-FFF2-40B4-BE49-F238E27FC236}">
                  <a16:creationId xmlns:a16="http://schemas.microsoft.com/office/drawing/2014/main" id="{E819D4DF-0D87-4D7E-8949-7E8A0D5AD66F}"/>
                </a:ext>
              </a:extLst>
            </p:cNvPr>
            <p:cNvSpPr>
              <a:spLocks noChangeShapeType="1"/>
            </p:cNvSpPr>
            <p:nvPr/>
          </p:nvSpPr>
          <p:spPr bwMode="auto">
            <a:xfrm flipH="1">
              <a:off x="1135251"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1" name="Line 1096">
              <a:extLst>
                <a:ext uri="{FF2B5EF4-FFF2-40B4-BE49-F238E27FC236}">
                  <a16:creationId xmlns:a16="http://schemas.microsoft.com/office/drawing/2014/main" id="{D25A23C5-FA53-4681-9B44-468B9C12969F}"/>
                </a:ext>
              </a:extLst>
            </p:cNvPr>
            <p:cNvSpPr>
              <a:spLocks noChangeShapeType="1"/>
            </p:cNvSpPr>
            <p:nvPr/>
          </p:nvSpPr>
          <p:spPr bwMode="auto">
            <a:xfrm flipH="1">
              <a:off x="1172293"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2" name="Line 1097">
              <a:extLst>
                <a:ext uri="{FF2B5EF4-FFF2-40B4-BE49-F238E27FC236}">
                  <a16:creationId xmlns:a16="http://schemas.microsoft.com/office/drawing/2014/main" id="{298A384D-3983-4DF9-9BC6-6D43C774F2E4}"/>
                </a:ext>
              </a:extLst>
            </p:cNvPr>
            <p:cNvSpPr>
              <a:spLocks noChangeShapeType="1"/>
            </p:cNvSpPr>
            <p:nvPr/>
          </p:nvSpPr>
          <p:spPr bwMode="auto">
            <a:xfrm flipH="1">
              <a:off x="1135251"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3" name="Line 1098">
              <a:extLst>
                <a:ext uri="{FF2B5EF4-FFF2-40B4-BE49-F238E27FC236}">
                  <a16:creationId xmlns:a16="http://schemas.microsoft.com/office/drawing/2014/main" id="{A586F456-7C1B-4334-9EC7-1A46E1E131C0}"/>
                </a:ext>
              </a:extLst>
            </p:cNvPr>
            <p:cNvSpPr>
              <a:spLocks noChangeShapeType="1"/>
            </p:cNvSpPr>
            <p:nvPr/>
          </p:nvSpPr>
          <p:spPr bwMode="auto">
            <a:xfrm flipH="1">
              <a:off x="1172293" y="4052823"/>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4" name="Line 1099">
              <a:extLst>
                <a:ext uri="{FF2B5EF4-FFF2-40B4-BE49-F238E27FC236}">
                  <a16:creationId xmlns:a16="http://schemas.microsoft.com/office/drawing/2014/main" id="{1DA93C17-1D20-48D2-ABD5-288EBCAB8AF7}"/>
                </a:ext>
              </a:extLst>
            </p:cNvPr>
            <p:cNvSpPr>
              <a:spLocks noChangeShapeType="1"/>
            </p:cNvSpPr>
            <p:nvPr/>
          </p:nvSpPr>
          <p:spPr bwMode="auto">
            <a:xfrm flipH="1">
              <a:off x="1099533"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5" name="Line 1100">
              <a:extLst>
                <a:ext uri="{FF2B5EF4-FFF2-40B4-BE49-F238E27FC236}">
                  <a16:creationId xmlns:a16="http://schemas.microsoft.com/office/drawing/2014/main" id="{B0ECEBD9-3975-4F74-B822-372D4D24B09F}"/>
                </a:ext>
              </a:extLst>
            </p:cNvPr>
            <p:cNvSpPr>
              <a:spLocks noChangeShapeType="1"/>
            </p:cNvSpPr>
            <p:nvPr/>
          </p:nvSpPr>
          <p:spPr bwMode="auto">
            <a:xfrm>
              <a:off x="1465981"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6" name="Line 1101">
              <a:extLst>
                <a:ext uri="{FF2B5EF4-FFF2-40B4-BE49-F238E27FC236}">
                  <a16:creationId xmlns:a16="http://schemas.microsoft.com/office/drawing/2014/main" id="{E749C51C-820F-42F9-B0D9-C185C5BF2298}"/>
                </a:ext>
              </a:extLst>
            </p:cNvPr>
            <p:cNvSpPr>
              <a:spLocks noChangeShapeType="1"/>
            </p:cNvSpPr>
            <p:nvPr/>
          </p:nvSpPr>
          <p:spPr bwMode="auto">
            <a:xfrm>
              <a:off x="1503022"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7" name="Line 1102">
              <a:extLst>
                <a:ext uri="{FF2B5EF4-FFF2-40B4-BE49-F238E27FC236}">
                  <a16:creationId xmlns:a16="http://schemas.microsoft.com/office/drawing/2014/main" id="{B0746315-141F-4E6B-ACC6-A4A994780D9C}"/>
                </a:ext>
              </a:extLst>
            </p:cNvPr>
            <p:cNvSpPr>
              <a:spLocks noChangeShapeType="1"/>
            </p:cNvSpPr>
            <p:nvPr/>
          </p:nvSpPr>
          <p:spPr bwMode="auto">
            <a:xfrm>
              <a:off x="1465981"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8" name="Line 1103">
              <a:extLst>
                <a:ext uri="{FF2B5EF4-FFF2-40B4-BE49-F238E27FC236}">
                  <a16:creationId xmlns:a16="http://schemas.microsoft.com/office/drawing/2014/main" id="{6EBE6641-CFA8-4D95-B96F-5170D3B4837F}"/>
                </a:ext>
              </a:extLst>
            </p:cNvPr>
            <p:cNvSpPr>
              <a:spLocks noChangeShapeType="1"/>
            </p:cNvSpPr>
            <p:nvPr/>
          </p:nvSpPr>
          <p:spPr bwMode="auto">
            <a:xfrm>
              <a:off x="1503022"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49" name="Line 1104">
              <a:extLst>
                <a:ext uri="{FF2B5EF4-FFF2-40B4-BE49-F238E27FC236}">
                  <a16:creationId xmlns:a16="http://schemas.microsoft.com/office/drawing/2014/main" id="{5E7B34BE-D432-492D-B475-EB68AE451FD6}"/>
                </a:ext>
              </a:extLst>
            </p:cNvPr>
            <p:cNvSpPr>
              <a:spLocks noChangeShapeType="1"/>
            </p:cNvSpPr>
            <p:nvPr/>
          </p:nvSpPr>
          <p:spPr bwMode="auto">
            <a:xfrm>
              <a:off x="1465981" y="4052823"/>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50" name="Line 1105">
              <a:extLst>
                <a:ext uri="{FF2B5EF4-FFF2-40B4-BE49-F238E27FC236}">
                  <a16:creationId xmlns:a16="http://schemas.microsoft.com/office/drawing/2014/main" id="{D0A42543-607E-4CCB-9AA8-2D7B5774A65C}"/>
                </a:ext>
              </a:extLst>
            </p:cNvPr>
            <p:cNvSpPr>
              <a:spLocks noChangeShapeType="1"/>
            </p:cNvSpPr>
            <p:nvPr/>
          </p:nvSpPr>
          <p:spPr bwMode="auto">
            <a:xfrm>
              <a:off x="1540064"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251" name="Group 250">
            <a:extLst>
              <a:ext uri="{FF2B5EF4-FFF2-40B4-BE49-F238E27FC236}">
                <a16:creationId xmlns:a16="http://schemas.microsoft.com/office/drawing/2014/main" id="{DD065DEB-A46A-48CA-B5A0-2061ADC4C1AE}"/>
              </a:ext>
            </a:extLst>
          </p:cNvPr>
          <p:cNvGrpSpPr/>
          <p:nvPr/>
        </p:nvGrpSpPr>
        <p:grpSpPr>
          <a:xfrm>
            <a:off x="5479272" y="3174440"/>
            <a:ext cx="356836" cy="420615"/>
            <a:chOff x="1971675" y="2526774"/>
            <a:chExt cx="573088" cy="574676"/>
          </a:xfrm>
        </p:grpSpPr>
        <p:sp>
          <p:nvSpPr>
            <p:cNvPr id="252" name="Freeform 135">
              <a:extLst>
                <a:ext uri="{FF2B5EF4-FFF2-40B4-BE49-F238E27FC236}">
                  <a16:creationId xmlns:a16="http://schemas.microsoft.com/office/drawing/2014/main" id="{53C367F1-4140-4943-8170-CC9C1E91B29C}"/>
                </a:ext>
              </a:extLst>
            </p:cNvPr>
            <p:cNvSpPr>
              <a:spLocks/>
            </p:cNvSpPr>
            <p:nvPr/>
          </p:nvSpPr>
          <p:spPr bwMode="auto">
            <a:xfrm>
              <a:off x="2055813" y="2526774"/>
              <a:ext cx="406400" cy="241300"/>
            </a:xfrm>
            <a:custGeom>
              <a:avLst/>
              <a:gdLst>
                <a:gd name="T0" fmla="*/ 176 w 176"/>
                <a:gd name="T1" fmla="*/ 88 h 104"/>
                <a:gd name="T2" fmla="*/ 160 w 176"/>
                <a:gd name="T3" fmla="*/ 104 h 104"/>
                <a:gd name="T4" fmla="*/ 16 w 176"/>
                <a:gd name="T5" fmla="*/ 104 h 104"/>
                <a:gd name="T6" fmla="*/ 0 w 176"/>
                <a:gd name="T7" fmla="*/ 88 h 104"/>
                <a:gd name="T8" fmla="*/ 0 w 176"/>
                <a:gd name="T9" fmla="*/ 16 h 104"/>
                <a:gd name="T10" fmla="*/ 16 w 176"/>
                <a:gd name="T11" fmla="*/ 0 h 104"/>
                <a:gd name="T12" fmla="*/ 160 w 176"/>
                <a:gd name="T13" fmla="*/ 0 h 104"/>
                <a:gd name="T14" fmla="*/ 176 w 176"/>
                <a:gd name="T15" fmla="*/ 16 h 104"/>
                <a:gd name="T16" fmla="*/ 176 w 176"/>
                <a:gd name="T17"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04">
                  <a:moveTo>
                    <a:pt x="176" y="88"/>
                  </a:moveTo>
                  <a:cubicBezTo>
                    <a:pt x="176" y="97"/>
                    <a:pt x="169" y="104"/>
                    <a:pt x="160" y="104"/>
                  </a:cubicBezTo>
                  <a:cubicBezTo>
                    <a:pt x="16" y="104"/>
                    <a:pt x="16" y="104"/>
                    <a:pt x="16" y="104"/>
                  </a:cubicBezTo>
                  <a:cubicBezTo>
                    <a:pt x="7" y="104"/>
                    <a:pt x="0" y="97"/>
                    <a:pt x="0" y="88"/>
                  </a:cubicBezTo>
                  <a:cubicBezTo>
                    <a:pt x="0" y="16"/>
                    <a:pt x="0" y="16"/>
                    <a:pt x="0" y="16"/>
                  </a:cubicBezTo>
                  <a:cubicBezTo>
                    <a:pt x="0" y="7"/>
                    <a:pt x="7" y="0"/>
                    <a:pt x="16" y="0"/>
                  </a:cubicBezTo>
                  <a:cubicBezTo>
                    <a:pt x="160" y="0"/>
                    <a:pt x="160" y="0"/>
                    <a:pt x="160" y="0"/>
                  </a:cubicBezTo>
                  <a:cubicBezTo>
                    <a:pt x="169" y="0"/>
                    <a:pt x="176" y="7"/>
                    <a:pt x="176" y="16"/>
                  </a:cubicBezTo>
                  <a:lnTo>
                    <a:pt x="176" y="88"/>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53" name="Line 136">
              <a:extLst>
                <a:ext uri="{FF2B5EF4-FFF2-40B4-BE49-F238E27FC236}">
                  <a16:creationId xmlns:a16="http://schemas.microsoft.com/office/drawing/2014/main" id="{A3567106-09A9-476A-936F-82E12753DC38}"/>
                </a:ext>
              </a:extLst>
            </p:cNvPr>
            <p:cNvSpPr>
              <a:spLocks noChangeShapeType="1"/>
            </p:cNvSpPr>
            <p:nvPr/>
          </p:nvSpPr>
          <p:spPr bwMode="auto">
            <a:xfrm>
              <a:off x="2259013" y="2795062"/>
              <a:ext cx="0" cy="1111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54" name="Freeform 137">
              <a:extLst>
                <a:ext uri="{FF2B5EF4-FFF2-40B4-BE49-F238E27FC236}">
                  <a16:creationId xmlns:a16="http://schemas.microsoft.com/office/drawing/2014/main" id="{E68EF582-DE5A-4A2D-983A-207AD5696458}"/>
                </a:ext>
              </a:extLst>
            </p:cNvPr>
            <p:cNvSpPr>
              <a:spLocks/>
            </p:cNvSpPr>
            <p:nvPr/>
          </p:nvSpPr>
          <p:spPr bwMode="auto">
            <a:xfrm>
              <a:off x="2055813" y="2850624"/>
              <a:ext cx="406400" cy="55563"/>
            </a:xfrm>
            <a:custGeom>
              <a:avLst/>
              <a:gdLst>
                <a:gd name="T0" fmla="*/ 256 w 256"/>
                <a:gd name="T1" fmla="*/ 35 h 35"/>
                <a:gd name="T2" fmla="*/ 256 w 256"/>
                <a:gd name="T3" fmla="*/ 0 h 35"/>
                <a:gd name="T4" fmla="*/ 0 w 256"/>
                <a:gd name="T5" fmla="*/ 0 h 35"/>
                <a:gd name="T6" fmla="*/ 0 w 256"/>
                <a:gd name="T7" fmla="*/ 35 h 35"/>
              </a:gdLst>
              <a:ahLst/>
              <a:cxnLst>
                <a:cxn ang="0">
                  <a:pos x="T0" y="T1"/>
                </a:cxn>
                <a:cxn ang="0">
                  <a:pos x="T2" y="T3"/>
                </a:cxn>
                <a:cxn ang="0">
                  <a:pos x="T4" y="T5"/>
                </a:cxn>
                <a:cxn ang="0">
                  <a:pos x="T6" y="T7"/>
                </a:cxn>
              </a:cxnLst>
              <a:rect l="0" t="0" r="r" b="b"/>
              <a:pathLst>
                <a:path w="256" h="35">
                  <a:moveTo>
                    <a:pt x="256" y="35"/>
                  </a:moveTo>
                  <a:lnTo>
                    <a:pt x="256" y="0"/>
                  </a:lnTo>
                  <a:lnTo>
                    <a:pt x="0" y="0"/>
                  </a:lnTo>
                  <a:lnTo>
                    <a:pt x="0" y="35"/>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55" name="Line 138">
              <a:extLst>
                <a:ext uri="{FF2B5EF4-FFF2-40B4-BE49-F238E27FC236}">
                  <a16:creationId xmlns:a16="http://schemas.microsoft.com/office/drawing/2014/main" id="{6D569886-7C87-4FE7-8595-3E058791EFAB}"/>
                </a:ext>
              </a:extLst>
            </p:cNvPr>
            <p:cNvSpPr>
              <a:spLocks noChangeShapeType="1"/>
            </p:cNvSpPr>
            <p:nvPr/>
          </p:nvSpPr>
          <p:spPr bwMode="auto">
            <a:xfrm>
              <a:off x="2249488" y="2647424"/>
              <a:ext cx="1905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56" name="Line 139">
              <a:extLst>
                <a:ext uri="{FF2B5EF4-FFF2-40B4-BE49-F238E27FC236}">
                  <a16:creationId xmlns:a16="http://schemas.microsoft.com/office/drawing/2014/main" id="{9EB708AE-8432-4B3C-90A9-F04C62F9AE14}"/>
                </a:ext>
              </a:extLst>
            </p:cNvPr>
            <p:cNvSpPr>
              <a:spLocks noChangeShapeType="1"/>
            </p:cNvSpPr>
            <p:nvPr/>
          </p:nvSpPr>
          <p:spPr bwMode="auto">
            <a:xfrm>
              <a:off x="2286000" y="2647424"/>
              <a:ext cx="1905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57" name="Line 140">
              <a:extLst>
                <a:ext uri="{FF2B5EF4-FFF2-40B4-BE49-F238E27FC236}">
                  <a16:creationId xmlns:a16="http://schemas.microsoft.com/office/drawing/2014/main" id="{6E61D60B-88BB-465B-9AFB-AD55D4460181}"/>
                </a:ext>
              </a:extLst>
            </p:cNvPr>
            <p:cNvSpPr>
              <a:spLocks noChangeShapeType="1"/>
            </p:cNvSpPr>
            <p:nvPr/>
          </p:nvSpPr>
          <p:spPr bwMode="auto">
            <a:xfrm>
              <a:off x="2212975" y="2647424"/>
              <a:ext cx="17463"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58" name="Oval 141">
              <a:extLst>
                <a:ext uri="{FF2B5EF4-FFF2-40B4-BE49-F238E27FC236}">
                  <a16:creationId xmlns:a16="http://schemas.microsoft.com/office/drawing/2014/main" id="{88051317-FDB5-45D5-85EB-C9FE16D8B314}"/>
                </a:ext>
              </a:extLst>
            </p:cNvPr>
            <p:cNvSpPr>
              <a:spLocks noChangeArrowheads="1"/>
            </p:cNvSpPr>
            <p:nvPr/>
          </p:nvSpPr>
          <p:spPr bwMode="auto">
            <a:xfrm>
              <a:off x="2174875" y="2934762"/>
              <a:ext cx="166688" cy="1666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59" name="Oval 142">
              <a:extLst>
                <a:ext uri="{FF2B5EF4-FFF2-40B4-BE49-F238E27FC236}">
                  <a16:creationId xmlns:a16="http://schemas.microsoft.com/office/drawing/2014/main" id="{18690587-1626-4C72-949E-B2F0738E313A}"/>
                </a:ext>
              </a:extLst>
            </p:cNvPr>
            <p:cNvSpPr>
              <a:spLocks noChangeArrowheads="1"/>
            </p:cNvSpPr>
            <p:nvPr/>
          </p:nvSpPr>
          <p:spPr bwMode="auto">
            <a:xfrm>
              <a:off x="1971675" y="2934762"/>
              <a:ext cx="166688" cy="1666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60" name="Oval 143">
              <a:extLst>
                <a:ext uri="{FF2B5EF4-FFF2-40B4-BE49-F238E27FC236}">
                  <a16:creationId xmlns:a16="http://schemas.microsoft.com/office/drawing/2014/main" id="{AD409AD5-9568-4B39-AB10-4E87A1D37BCC}"/>
                </a:ext>
              </a:extLst>
            </p:cNvPr>
            <p:cNvSpPr>
              <a:spLocks noChangeArrowheads="1"/>
            </p:cNvSpPr>
            <p:nvPr/>
          </p:nvSpPr>
          <p:spPr bwMode="auto">
            <a:xfrm>
              <a:off x="2379663" y="2934762"/>
              <a:ext cx="165100" cy="1666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61" name="Rectangle 144">
              <a:extLst>
                <a:ext uri="{FF2B5EF4-FFF2-40B4-BE49-F238E27FC236}">
                  <a16:creationId xmlns:a16="http://schemas.microsoft.com/office/drawing/2014/main" id="{CA42992E-7A8D-4DC2-879E-DE4B4C18D114}"/>
                </a:ext>
              </a:extLst>
            </p:cNvPr>
            <p:cNvSpPr>
              <a:spLocks noChangeArrowheads="1"/>
            </p:cNvSpPr>
            <p:nvPr/>
          </p:nvSpPr>
          <p:spPr bwMode="auto">
            <a:xfrm>
              <a:off x="2092325" y="2564874"/>
              <a:ext cx="333375" cy="165100"/>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62" name="Oval 145">
              <a:extLst>
                <a:ext uri="{FF2B5EF4-FFF2-40B4-BE49-F238E27FC236}">
                  <a16:creationId xmlns:a16="http://schemas.microsoft.com/office/drawing/2014/main" id="{5A36A2E1-12F5-443B-B589-43B1638671E1}"/>
                </a:ext>
              </a:extLst>
            </p:cNvPr>
            <p:cNvSpPr>
              <a:spLocks noChangeArrowheads="1"/>
            </p:cNvSpPr>
            <p:nvPr/>
          </p:nvSpPr>
          <p:spPr bwMode="auto">
            <a:xfrm>
              <a:off x="2009775" y="2971274"/>
              <a:ext cx="92075" cy="920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63" name="Oval 146">
              <a:extLst>
                <a:ext uri="{FF2B5EF4-FFF2-40B4-BE49-F238E27FC236}">
                  <a16:creationId xmlns:a16="http://schemas.microsoft.com/office/drawing/2014/main" id="{BF47D923-413F-4B0B-A4A6-3DC5BA27D7FC}"/>
                </a:ext>
              </a:extLst>
            </p:cNvPr>
            <p:cNvSpPr>
              <a:spLocks noChangeArrowheads="1"/>
            </p:cNvSpPr>
            <p:nvPr/>
          </p:nvSpPr>
          <p:spPr bwMode="auto">
            <a:xfrm>
              <a:off x="2212975" y="2971274"/>
              <a:ext cx="92075" cy="920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64" name="Oval 147">
              <a:extLst>
                <a:ext uri="{FF2B5EF4-FFF2-40B4-BE49-F238E27FC236}">
                  <a16:creationId xmlns:a16="http://schemas.microsoft.com/office/drawing/2014/main" id="{76AD1F96-03CC-4F69-9C1C-3D3F18029A42}"/>
                </a:ext>
              </a:extLst>
            </p:cNvPr>
            <p:cNvSpPr>
              <a:spLocks noChangeArrowheads="1"/>
            </p:cNvSpPr>
            <p:nvPr/>
          </p:nvSpPr>
          <p:spPr bwMode="auto">
            <a:xfrm>
              <a:off x="2416175" y="2971274"/>
              <a:ext cx="92075" cy="920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265" name="Group 29">
            <a:extLst>
              <a:ext uri="{FF2B5EF4-FFF2-40B4-BE49-F238E27FC236}">
                <a16:creationId xmlns:a16="http://schemas.microsoft.com/office/drawing/2014/main" id="{500A74D0-219E-41E6-B8D5-E9C4ABC54F08}"/>
              </a:ext>
            </a:extLst>
          </p:cNvPr>
          <p:cNvGrpSpPr>
            <a:grpSpLocks noChangeAspect="1"/>
          </p:cNvGrpSpPr>
          <p:nvPr/>
        </p:nvGrpSpPr>
        <p:grpSpPr bwMode="auto">
          <a:xfrm>
            <a:off x="5503471" y="2465396"/>
            <a:ext cx="390330" cy="362013"/>
            <a:chOff x="6169" y="-592"/>
            <a:chExt cx="2109" cy="1956"/>
          </a:xfrm>
          <a:solidFill>
            <a:srgbClr val="00338D"/>
          </a:solidFill>
        </p:grpSpPr>
        <p:sp>
          <p:nvSpPr>
            <p:cNvPr id="266" name="Freeform 30">
              <a:extLst>
                <a:ext uri="{FF2B5EF4-FFF2-40B4-BE49-F238E27FC236}">
                  <a16:creationId xmlns:a16="http://schemas.microsoft.com/office/drawing/2014/main" id="{458EAC2A-3ACF-4639-BA26-9F792B38B250}"/>
                </a:ext>
              </a:extLst>
            </p:cNvPr>
            <p:cNvSpPr>
              <a:spLocks noEditPoints="1"/>
            </p:cNvSpPr>
            <p:nvPr/>
          </p:nvSpPr>
          <p:spPr bwMode="auto">
            <a:xfrm>
              <a:off x="7125" y="1"/>
              <a:ext cx="1153" cy="1132"/>
            </a:xfrm>
            <a:custGeom>
              <a:avLst/>
              <a:gdLst/>
              <a:ahLst/>
              <a:cxnLst>
                <a:cxn ang="0">
                  <a:pos x="244" y="34"/>
                </a:cxn>
                <a:cxn ang="0">
                  <a:pos x="453" y="239"/>
                </a:cxn>
                <a:cxn ang="0">
                  <a:pos x="244" y="445"/>
                </a:cxn>
                <a:cxn ang="0">
                  <a:pos x="35" y="239"/>
                </a:cxn>
                <a:cxn ang="0">
                  <a:pos x="244" y="34"/>
                </a:cxn>
                <a:cxn ang="0">
                  <a:pos x="244" y="0"/>
                </a:cxn>
                <a:cxn ang="0">
                  <a:pos x="0" y="239"/>
                </a:cxn>
                <a:cxn ang="0">
                  <a:pos x="244" y="479"/>
                </a:cxn>
                <a:cxn ang="0">
                  <a:pos x="488" y="239"/>
                </a:cxn>
                <a:cxn ang="0">
                  <a:pos x="244" y="0"/>
                </a:cxn>
              </a:cxnLst>
              <a:rect l="0" t="0" r="r" b="b"/>
              <a:pathLst>
                <a:path w="488" h="479">
                  <a:moveTo>
                    <a:pt x="244" y="34"/>
                  </a:moveTo>
                  <a:cubicBezTo>
                    <a:pt x="359" y="34"/>
                    <a:pt x="453" y="126"/>
                    <a:pt x="453" y="239"/>
                  </a:cubicBezTo>
                  <a:cubicBezTo>
                    <a:pt x="453" y="353"/>
                    <a:pt x="359" y="445"/>
                    <a:pt x="244" y="445"/>
                  </a:cubicBezTo>
                  <a:cubicBezTo>
                    <a:pt x="129" y="445"/>
                    <a:pt x="35" y="353"/>
                    <a:pt x="35" y="239"/>
                  </a:cubicBezTo>
                  <a:cubicBezTo>
                    <a:pt x="35" y="126"/>
                    <a:pt x="129" y="34"/>
                    <a:pt x="244" y="34"/>
                  </a:cubicBezTo>
                  <a:moveTo>
                    <a:pt x="244" y="0"/>
                  </a:moveTo>
                  <a:cubicBezTo>
                    <a:pt x="109" y="0"/>
                    <a:pt x="0" y="107"/>
                    <a:pt x="0" y="239"/>
                  </a:cubicBezTo>
                  <a:cubicBezTo>
                    <a:pt x="0" y="372"/>
                    <a:pt x="109" y="479"/>
                    <a:pt x="244" y="479"/>
                  </a:cubicBezTo>
                  <a:cubicBezTo>
                    <a:pt x="378" y="479"/>
                    <a:pt x="488" y="372"/>
                    <a:pt x="488" y="239"/>
                  </a:cubicBezTo>
                  <a:cubicBezTo>
                    <a:pt x="488" y="107"/>
                    <a:pt x="378" y="0"/>
                    <a:pt x="24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67" name="Freeform 31">
              <a:extLst>
                <a:ext uri="{FF2B5EF4-FFF2-40B4-BE49-F238E27FC236}">
                  <a16:creationId xmlns:a16="http://schemas.microsoft.com/office/drawing/2014/main" id="{54CFC273-1768-4277-BF3D-22696446C35F}"/>
                </a:ext>
              </a:extLst>
            </p:cNvPr>
            <p:cNvSpPr>
              <a:spLocks/>
            </p:cNvSpPr>
            <p:nvPr/>
          </p:nvSpPr>
          <p:spPr bwMode="auto">
            <a:xfrm>
              <a:off x="6469" y="-233"/>
              <a:ext cx="217" cy="265"/>
            </a:xfrm>
            <a:custGeom>
              <a:avLst/>
              <a:gdLst/>
              <a:ahLst/>
              <a:cxnLst>
                <a:cxn ang="0">
                  <a:pos x="80" y="43"/>
                </a:cxn>
                <a:cxn ang="0">
                  <a:pos x="0" y="43"/>
                </a:cxn>
                <a:cxn ang="0">
                  <a:pos x="0" y="0"/>
                </a:cxn>
                <a:cxn ang="0">
                  <a:pos x="217" y="0"/>
                </a:cxn>
                <a:cxn ang="0">
                  <a:pos x="217" y="43"/>
                </a:cxn>
                <a:cxn ang="0">
                  <a:pos x="137" y="43"/>
                </a:cxn>
                <a:cxn ang="0">
                  <a:pos x="137" y="265"/>
                </a:cxn>
                <a:cxn ang="0">
                  <a:pos x="80" y="265"/>
                </a:cxn>
                <a:cxn ang="0">
                  <a:pos x="80" y="43"/>
                </a:cxn>
              </a:cxnLst>
              <a:rect l="0" t="0" r="r" b="b"/>
              <a:pathLst>
                <a:path w="217" h="265">
                  <a:moveTo>
                    <a:pt x="80" y="43"/>
                  </a:moveTo>
                  <a:lnTo>
                    <a:pt x="0" y="43"/>
                  </a:lnTo>
                  <a:lnTo>
                    <a:pt x="0" y="0"/>
                  </a:lnTo>
                  <a:lnTo>
                    <a:pt x="217" y="0"/>
                  </a:lnTo>
                  <a:lnTo>
                    <a:pt x="217" y="43"/>
                  </a:lnTo>
                  <a:lnTo>
                    <a:pt x="137" y="43"/>
                  </a:lnTo>
                  <a:lnTo>
                    <a:pt x="137" y="265"/>
                  </a:lnTo>
                  <a:lnTo>
                    <a:pt x="80" y="265"/>
                  </a:lnTo>
                  <a:lnTo>
                    <a:pt x="80"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68" name="Freeform 32">
              <a:extLst>
                <a:ext uri="{FF2B5EF4-FFF2-40B4-BE49-F238E27FC236}">
                  <a16:creationId xmlns:a16="http://schemas.microsoft.com/office/drawing/2014/main" id="{21E632DB-F5C3-4860-906F-053E2428FB10}"/>
                </a:ext>
              </a:extLst>
            </p:cNvPr>
            <p:cNvSpPr>
              <a:spLocks noEditPoints="1"/>
            </p:cNvSpPr>
            <p:nvPr/>
          </p:nvSpPr>
          <p:spPr bwMode="auto">
            <a:xfrm>
              <a:off x="6658" y="-233"/>
              <a:ext cx="257" cy="265"/>
            </a:xfrm>
            <a:custGeom>
              <a:avLst/>
              <a:gdLst/>
              <a:ahLst/>
              <a:cxnLst>
                <a:cxn ang="0">
                  <a:pos x="165" y="0"/>
                </a:cxn>
                <a:cxn ang="0">
                  <a:pos x="257" y="265"/>
                </a:cxn>
                <a:cxn ang="0">
                  <a:pos x="201" y="265"/>
                </a:cxn>
                <a:cxn ang="0">
                  <a:pos x="182" y="206"/>
                </a:cxn>
                <a:cxn ang="0">
                  <a:pos x="75" y="206"/>
                </a:cxn>
                <a:cxn ang="0">
                  <a:pos x="54" y="265"/>
                </a:cxn>
                <a:cxn ang="0">
                  <a:pos x="0" y="265"/>
                </a:cxn>
                <a:cxn ang="0">
                  <a:pos x="97" y="0"/>
                </a:cxn>
                <a:cxn ang="0">
                  <a:pos x="165" y="0"/>
                </a:cxn>
                <a:cxn ang="0">
                  <a:pos x="165" y="163"/>
                </a:cxn>
                <a:cxn ang="0">
                  <a:pos x="130" y="52"/>
                </a:cxn>
                <a:cxn ang="0">
                  <a:pos x="89" y="163"/>
                </a:cxn>
                <a:cxn ang="0">
                  <a:pos x="165" y="163"/>
                </a:cxn>
              </a:cxnLst>
              <a:rect l="0" t="0" r="r" b="b"/>
              <a:pathLst>
                <a:path w="257" h="265">
                  <a:moveTo>
                    <a:pt x="165" y="0"/>
                  </a:moveTo>
                  <a:lnTo>
                    <a:pt x="257" y="265"/>
                  </a:lnTo>
                  <a:lnTo>
                    <a:pt x="201" y="265"/>
                  </a:lnTo>
                  <a:lnTo>
                    <a:pt x="182" y="206"/>
                  </a:lnTo>
                  <a:lnTo>
                    <a:pt x="75" y="206"/>
                  </a:lnTo>
                  <a:lnTo>
                    <a:pt x="54" y="265"/>
                  </a:lnTo>
                  <a:lnTo>
                    <a:pt x="0" y="265"/>
                  </a:lnTo>
                  <a:lnTo>
                    <a:pt x="97" y="0"/>
                  </a:lnTo>
                  <a:lnTo>
                    <a:pt x="165" y="0"/>
                  </a:lnTo>
                  <a:close/>
                  <a:moveTo>
                    <a:pt x="165" y="163"/>
                  </a:moveTo>
                  <a:lnTo>
                    <a:pt x="130" y="52"/>
                  </a:lnTo>
                  <a:lnTo>
                    <a:pt x="89" y="163"/>
                  </a:lnTo>
                  <a:lnTo>
                    <a:pt x="165" y="1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69" name="Freeform 33">
              <a:extLst>
                <a:ext uri="{FF2B5EF4-FFF2-40B4-BE49-F238E27FC236}">
                  <a16:creationId xmlns:a16="http://schemas.microsoft.com/office/drawing/2014/main" id="{A40A1A34-69B1-469B-888D-8E38976D938E}"/>
                </a:ext>
              </a:extLst>
            </p:cNvPr>
            <p:cNvSpPr>
              <a:spLocks/>
            </p:cNvSpPr>
            <p:nvPr/>
          </p:nvSpPr>
          <p:spPr bwMode="auto">
            <a:xfrm>
              <a:off x="6929" y="-233"/>
              <a:ext cx="256" cy="265"/>
            </a:xfrm>
            <a:custGeom>
              <a:avLst/>
              <a:gdLst/>
              <a:ahLst/>
              <a:cxnLst>
                <a:cxn ang="0">
                  <a:pos x="76" y="0"/>
                </a:cxn>
                <a:cxn ang="0">
                  <a:pos x="130" y="90"/>
                </a:cxn>
                <a:cxn ang="0">
                  <a:pos x="189" y="0"/>
                </a:cxn>
                <a:cxn ang="0">
                  <a:pos x="251" y="0"/>
                </a:cxn>
                <a:cxn ang="0">
                  <a:pos x="163" y="126"/>
                </a:cxn>
                <a:cxn ang="0">
                  <a:pos x="256" y="265"/>
                </a:cxn>
                <a:cxn ang="0">
                  <a:pos x="185" y="265"/>
                </a:cxn>
                <a:cxn ang="0">
                  <a:pos x="126" y="163"/>
                </a:cxn>
                <a:cxn ang="0">
                  <a:pos x="62" y="265"/>
                </a:cxn>
                <a:cxn ang="0">
                  <a:pos x="0" y="265"/>
                </a:cxn>
                <a:cxn ang="0">
                  <a:pos x="95" y="128"/>
                </a:cxn>
                <a:cxn ang="0">
                  <a:pos x="5" y="0"/>
                </a:cxn>
                <a:cxn ang="0">
                  <a:pos x="76" y="0"/>
                </a:cxn>
              </a:cxnLst>
              <a:rect l="0" t="0" r="r" b="b"/>
              <a:pathLst>
                <a:path w="256" h="265">
                  <a:moveTo>
                    <a:pt x="76" y="0"/>
                  </a:moveTo>
                  <a:lnTo>
                    <a:pt x="130" y="90"/>
                  </a:lnTo>
                  <a:lnTo>
                    <a:pt x="189" y="0"/>
                  </a:lnTo>
                  <a:lnTo>
                    <a:pt x="251" y="0"/>
                  </a:lnTo>
                  <a:lnTo>
                    <a:pt x="163" y="126"/>
                  </a:lnTo>
                  <a:lnTo>
                    <a:pt x="256" y="265"/>
                  </a:lnTo>
                  <a:lnTo>
                    <a:pt x="185" y="265"/>
                  </a:lnTo>
                  <a:lnTo>
                    <a:pt x="126" y="163"/>
                  </a:lnTo>
                  <a:lnTo>
                    <a:pt x="62" y="265"/>
                  </a:lnTo>
                  <a:lnTo>
                    <a:pt x="0" y="265"/>
                  </a:lnTo>
                  <a:lnTo>
                    <a:pt x="95" y="128"/>
                  </a:lnTo>
                  <a:lnTo>
                    <a:pt x="5" y="0"/>
                  </a:lnTo>
                  <a:lnTo>
                    <a:pt x="7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70" name="Freeform 34">
              <a:extLst>
                <a:ext uri="{FF2B5EF4-FFF2-40B4-BE49-F238E27FC236}">
                  <a16:creationId xmlns:a16="http://schemas.microsoft.com/office/drawing/2014/main" id="{8490AAA8-EC1C-4447-90CB-5FD39A1EF1C4}"/>
                </a:ext>
              </a:extLst>
            </p:cNvPr>
            <p:cNvSpPr>
              <a:spLocks noEditPoints="1"/>
            </p:cNvSpPr>
            <p:nvPr/>
          </p:nvSpPr>
          <p:spPr bwMode="auto">
            <a:xfrm>
              <a:off x="6169" y="-592"/>
              <a:ext cx="1549" cy="1956"/>
            </a:xfrm>
            <a:custGeom>
              <a:avLst/>
              <a:gdLst/>
              <a:ahLst/>
              <a:cxnLst>
                <a:cxn ang="0">
                  <a:pos x="649" y="757"/>
                </a:cxn>
                <a:cxn ang="0">
                  <a:pos x="621" y="756"/>
                </a:cxn>
                <a:cxn ang="0">
                  <a:pos x="621" y="760"/>
                </a:cxn>
                <a:cxn ang="0">
                  <a:pos x="588" y="794"/>
                </a:cxn>
                <a:cxn ang="0">
                  <a:pos x="68" y="794"/>
                </a:cxn>
                <a:cxn ang="0">
                  <a:pos x="35" y="760"/>
                </a:cxn>
                <a:cxn ang="0">
                  <a:pos x="35" y="67"/>
                </a:cxn>
                <a:cxn ang="0">
                  <a:pos x="68" y="34"/>
                </a:cxn>
                <a:cxn ang="0">
                  <a:pos x="466" y="34"/>
                </a:cxn>
                <a:cxn ang="0">
                  <a:pos x="466" y="136"/>
                </a:cxn>
                <a:cxn ang="0">
                  <a:pos x="516" y="186"/>
                </a:cxn>
                <a:cxn ang="0">
                  <a:pos x="621" y="186"/>
                </a:cxn>
                <a:cxn ang="0">
                  <a:pos x="621" y="225"/>
                </a:cxn>
                <a:cxn ang="0">
                  <a:pos x="649" y="224"/>
                </a:cxn>
                <a:cxn ang="0">
                  <a:pos x="656" y="224"/>
                </a:cxn>
                <a:cxn ang="0">
                  <a:pos x="656" y="151"/>
                </a:cxn>
                <a:cxn ang="0">
                  <a:pos x="501" y="0"/>
                </a:cxn>
                <a:cxn ang="0">
                  <a:pos x="68" y="0"/>
                </a:cxn>
                <a:cxn ang="0">
                  <a:pos x="0" y="67"/>
                </a:cxn>
                <a:cxn ang="0">
                  <a:pos x="0" y="760"/>
                </a:cxn>
                <a:cxn ang="0">
                  <a:pos x="68" y="828"/>
                </a:cxn>
                <a:cxn ang="0">
                  <a:pos x="588" y="828"/>
                </a:cxn>
                <a:cxn ang="0">
                  <a:pos x="656" y="760"/>
                </a:cxn>
                <a:cxn ang="0">
                  <a:pos x="656" y="757"/>
                </a:cxn>
                <a:cxn ang="0">
                  <a:pos x="649" y="757"/>
                </a:cxn>
                <a:cxn ang="0">
                  <a:pos x="501" y="48"/>
                </a:cxn>
                <a:cxn ang="0">
                  <a:pos x="607" y="151"/>
                </a:cxn>
                <a:cxn ang="0">
                  <a:pos x="516" y="151"/>
                </a:cxn>
                <a:cxn ang="0">
                  <a:pos x="501" y="136"/>
                </a:cxn>
                <a:cxn ang="0">
                  <a:pos x="501" y="48"/>
                </a:cxn>
              </a:cxnLst>
              <a:rect l="0" t="0" r="r" b="b"/>
              <a:pathLst>
                <a:path w="656" h="828">
                  <a:moveTo>
                    <a:pt x="649" y="757"/>
                  </a:moveTo>
                  <a:cubicBezTo>
                    <a:pt x="640" y="757"/>
                    <a:pt x="630" y="757"/>
                    <a:pt x="621" y="756"/>
                  </a:cubicBezTo>
                  <a:cubicBezTo>
                    <a:pt x="621" y="760"/>
                    <a:pt x="621" y="760"/>
                    <a:pt x="621" y="760"/>
                  </a:cubicBezTo>
                  <a:cubicBezTo>
                    <a:pt x="621" y="779"/>
                    <a:pt x="606" y="794"/>
                    <a:pt x="588" y="794"/>
                  </a:cubicBezTo>
                  <a:cubicBezTo>
                    <a:pt x="68" y="794"/>
                    <a:pt x="68" y="794"/>
                    <a:pt x="68" y="794"/>
                  </a:cubicBezTo>
                  <a:cubicBezTo>
                    <a:pt x="50" y="794"/>
                    <a:pt x="35" y="779"/>
                    <a:pt x="35" y="760"/>
                  </a:cubicBezTo>
                  <a:cubicBezTo>
                    <a:pt x="35" y="67"/>
                    <a:pt x="35" y="67"/>
                    <a:pt x="35" y="67"/>
                  </a:cubicBezTo>
                  <a:cubicBezTo>
                    <a:pt x="35" y="49"/>
                    <a:pt x="50" y="34"/>
                    <a:pt x="68" y="34"/>
                  </a:cubicBezTo>
                  <a:cubicBezTo>
                    <a:pt x="466" y="34"/>
                    <a:pt x="466" y="34"/>
                    <a:pt x="466" y="34"/>
                  </a:cubicBezTo>
                  <a:cubicBezTo>
                    <a:pt x="466" y="136"/>
                    <a:pt x="466" y="136"/>
                    <a:pt x="466" y="136"/>
                  </a:cubicBezTo>
                  <a:cubicBezTo>
                    <a:pt x="466" y="163"/>
                    <a:pt x="488" y="186"/>
                    <a:pt x="516" y="186"/>
                  </a:cubicBezTo>
                  <a:cubicBezTo>
                    <a:pt x="621" y="186"/>
                    <a:pt x="621" y="186"/>
                    <a:pt x="621" y="186"/>
                  </a:cubicBezTo>
                  <a:cubicBezTo>
                    <a:pt x="621" y="225"/>
                    <a:pt x="621" y="225"/>
                    <a:pt x="621" y="225"/>
                  </a:cubicBezTo>
                  <a:cubicBezTo>
                    <a:pt x="630" y="224"/>
                    <a:pt x="640" y="224"/>
                    <a:pt x="649" y="224"/>
                  </a:cubicBezTo>
                  <a:cubicBezTo>
                    <a:pt x="651" y="224"/>
                    <a:pt x="654" y="224"/>
                    <a:pt x="656" y="224"/>
                  </a:cubicBezTo>
                  <a:cubicBezTo>
                    <a:pt x="656" y="151"/>
                    <a:pt x="656" y="151"/>
                    <a:pt x="656" y="151"/>
                  </a:cubicBezTo>
                  <a:cubicBezTo>
                    <a:pt x="501" y="0"/>
                    <a:pt x="501" y="0"/>
                    <a:pt x="501" y="0"/>
                  </a:cubicBezTo>
                  <a:cubicBezTo>
                    <a:pt x="68" y="0"/>
                    <a:pt x="68" y="0"/>
                    <a:pt x="68" y="0"/>
                  </a:cubicBezTo>
                  <a:cubicBezTo>
                    <a:pt x="31" y="0"/>
                    <a:pt x="0" y="30"/>
                    <a:pt x="0" y="67"/>
                  </a:cubicBezTo>
                  <a:cubicBezTo>
                    <a:pt x="0" y="760"/>
                    <a:pt x="0" y="760"/>
                    <a:pt x="0" y="760"/>
                  </a:cubicBezTo>
                  <a:cubicBezTo>
                    <a:pt x="0" y="798"/>
                    <a:pt x="31" y="828"/>
                    <a:pt x="68" y="828"/>
                  </a:cubicBezTo>
                  <a:cubicBezTo>
                    <a:pt x="588" y="828"/>
                    <a:pt x="588" y="828"/>
                    <a:pt x="588" y="828"/>
                  </a:cubicBezTo>
                  <a:cubicBezTo>
                    <a:pt x="625" y="828"/>
                    <a:pt x="656" y="798"/>
                    <a:pt x="656" y="760"/>
                  </a:cubicBezTo>
                  <a:cubicBezTo>
                    <a:pt x="656" y="757"/>
                    <a:pt x="656" y="757"/>
                    <a:pt x="656" y="757"/>
                  </a:cubicBezTo>
                  <a:cubicBezTo>
                    <a:pt x="654" y="757"/>
                    <a:pt x="651" y="757"/>
                    <a:pt x="649" y="757"/>
                  </a:cubicBezTo>
                  <a:moveTo>
                    <a:pt x="501" y="48"/>
                  </a:moveTo>
                  <a:cubicBezTo>
                    <a:pt x="607" y="151"/>
                    <a:pt x="607" y="151"/>
                    <a:pt x="607" y="151"/>
                  </a:cubicBezTo>
                  <a:cubicBezTo>
                    <a:pt x="516" y="151"/>
                    <a:pt x="516" y="151"/>
                    <a:pt x="516" y="151"/>
                  </a:cubicBezTo>
                  <a:cubicBezTo>
                    <a:pt x="507" y="151"/>
                    <a:pt x="501" y="145"/>
                    <a:pt x="501" y="136"/>
                  </a:cubicBezTo>
                  <a:lnTo>
                    <a:pt x="501"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71" name="Freeform 35">
              <a:extLst>
                <a:ext uri="{FF2B5EF4-FFF2-40B4-BE49-F238E27FC236}">
                  <a16:creationId xmlns:a16="http://schemas.microsoft.com/office/drawing/2014/main" id="{9D3D7F84-C843-44A8-BE52-B82A9CD149EB}"/>
                </a:ext>
              </a:extLst>
            </p:cNvPr>
            <p:cNvSpPr>
              <a:spLocks/>
            </p:cNvSpPr>
            <p:nvPr/>
          </p:nvSpPr>
          <p:spPr bwMode="auto">
            <a:xfrm>
              <a:off x="6804" y="325"/>
              <a:ext cx="305" cy="94"/>
            </a:xfrm>
            <a:custGeom>
              <a:avLst/>
              <a:gdLst/>
              <a:ahLst/>
              <a:cxnLst>
                <a:cxn ang="0">
                  <a:pos x="0" y="40"/>
                </a:cxn>
                <a:cxn ang="0">
                  <a:pos x="116" y="40"/>
                </a:cxn>
                <a:cxn ang="0">
                  <a:pos x="129" y="0"/>
                </a:cxn>
                <a:cxn ang="0">
                  <a:pos x="0" y="0"/>
                </a:cxn>
                <a:cxn ang="0">
                  <a:pos x="0" y="40"/>
                </a:cxn>
              </a:cxnLst>
              <a:rect l="0" t="0" r="r" b="b"/>
              <a:pathLst>
                <a:path w="129" h="40">
                  <a:moveTo>
                    <a:pt x="0" y="40"/>
                  </a:moveTo>
                  <a:cubicBezTo>
                    <a:pt x="116" y="40"/>
                    <a:pt x="116" y="40"/>
                    <a:pt x="116" y="40"/>
                  </a:cubicBezTo>
                  <a:cubicBezTo>
                    <a:pt x="119" y="26"/>
                    <a:pt x="124" y="13"/>
                    <a:pt x="129" y="0"/>
                  </a:cubicBezTo>
                  <a:cubicBezTo>
                    <a:pt x="0" y="0"/>
                    <a:pt x="0" y="0"/>
                    <a:pt x="0" y="0"/>
                  </a:cubicBezTo>
                  <a:lnTo>
                    <a:pt x="0"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72" name="Freeform 36">
              <a:extLst>
                <a:ext uri="{FF2B5EF4-FFF2-40B4-BE49-F238E27FC236}">
                  <a16:creationId xmlns:a16="http://schemas.microsoft.com/office/drawing/2014/main" id="{59F4C5EC-C85A-40AD-A1F3-02C73AE3B4E3}"/>
                </a:ext>
              </a:extLst>
            </p:cNvPr>
            <p:cNvSpPr>
              <a:spLocks/>
            </p:cNvSpPr>
            <p:nvPr/>
          </p:nvSpPr>
          <p:spPr bwMode="auto">
            <a:xfrm>
              <a:off x="6804" y="712"/>
              <a:ext cx="305" cy="97"/>
            </a:xfrm>
            <a:custGeom>
              <a:avLst/>
              <a:gdLst/>
              <a:ahLst/>
              <a:cxnLst>
                <a:cxn ang="0">
                  <a:pos x="0" y="41"/>
                </a:cxn>
                <a:cxn ang="0">
                  <a:pos x="129" y="41"/>
                </a:cxn>
                <a:cxn ang="0">
                  <a:pos x="116" y="0"/>
                </a:cxn>
                <a:cxn ang="0">
                  <a:pos x="0" y="0"/>
                </a:cxn>
                <a:cxn ang="0">
                  <a:pos x="0" y="41"/>
                </a:cxn>
              </a:cxnLst>
              <a:rect l="0" t="0" r="r" b="b"/>
              <a:pathLst>
                <a:path w="129" h="41">
                  <a:moveTo>
                    <a:pt x="0" y="41"/>
                  </a:moveTo>
                  <a:cubicBezTo>
                    <a:pt x="129" y="41"/>
                    <a:pt x="129" y="41"/>
                    <a:pt x="129" y="41"/>
                  </a:cubicBezTo>
                  <a:cubicBezTo>
                    <a:pt x="124" y="28"/>
                    <a:pt x="119" y="15"/>
                    <a:pt x="116" y="0"/>
                  </a:cubicBezTo>
                  <a:cubicBezTo>
                    <a:pt x="0" y="0"/>
                    <a:pt x="0" y="0"/>
                    <a:pt x="0" y="0"/>
                  </a:cubicBezTo>
                  <a:lnTo>
                    <a:pt x="0" y="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73" name="Freeform 37">
              <a:extLst>
                <a:ext uri="{FF2B5EF4-FFF2-40B4-BE49-F238E27FC236}">
                  <a16:creationId xmlns:a16="http://schemas.microsoft.com/office/drawing/2014/main" id="{0540602C-389E-493F-B5DA-31705FB1E54A}"/>
                </a:ext>
              </a:extLst>
            </p:cNvPr>
            <p:cNvSpPr>
              <a:spLocks/>
            </p:cNvSpPr>
            <p:nvPr/>
          </p:nvSpPr>
          <p:spPr bwMode="auto">
            <a:xfrm>
              <a:off x="6469" y="129"/>
              <a:ext cx="772" cy="97"/>
            </a:xfrm>
            <a:custGeom>
              <a:avLst/>
              <a:gdLst/>
              <a:ahLst/>
              <a:cxnLst>
                <a:cxn ang="0">
                  <a:pos x="327" y="0"/>
                </a:cxn>
                <a:cxn ang="0">
                  <a:pos x="0" y="0"/>
                </a:cxn>
                <a:cxn ang="0">
                  <a:pos x="0" y="41"/>
                </a:cxn>
                <a:cxn ang="0">
                  <a:pos x="294" y="41"/>
                </a:cxn>
                <a:cxn ang="0">
                  <a:pos x="327" y="0"/>
                </a:cxn>
              </a:cxnLst>
              <a:rect l="0" t="0" r="r" b="b"/>
              <a:pathLst>
                <a:path w="327" h="41">
                  <a:moveTo>
                    <a:pt x="327" y="0"/>
                  </a:moveTo>
                  <a:cubicBezTo>
                    <a:pt x="0" y="0"/>
                    <a:pt x="0" y="0"/>
                    <a:pt x="0" y="0"/>
                  </a:cubicBezTo>
                  <a:cubicBezTo>
                    <a:pt x="0" y="41"/>
                    <a:pt x="0" y="41"/>
                    <a:pt x="0" y="41"/>
                  </a:cubicBezTo>
                  <a:cubicBezTo>
                    <a:pt x="294" y="41"/>
                    <a:pt x="294" y="41"/>
                    <a:pt x="294" y="41"/>
                  </a:cubicBezTo>
                  <a:cubicBezTo>
                    <a:pt x="304" y="26"/>
                    <a:pt x="315" y="13"/>
                    <a:pt x="32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74" name="Freeform 38">
              <a:extLst>
                <a:ext uri="{FF2B5EF4-FFF2-40B4-BE49-F238E27FC236}">
                  <a16:creationId xmlns:a16="http://schemas.microsoft.com/office/drawing/2014/main" id="{750A191F-867D-4225-9D2A-8324EBF9EC8A}"/>
                </a:ext>
              </a:extLst>
            </p:cNvPr>
            <p:cNvSpPr>
              <a:spLocks/>
            </p:cNvSpPr>
            <p:nvPr/>
          </p:nvSpPr>
          <p:spPr bwMode="auto">
            <a:xfrm>
              <a:off x="6804" y="519"/>
              <a:ext cx="258" cy="96"/>
            </a:xfrm>
            <a:custGeom>
              <a:avLst/>
              <a:gdLst/>
              <a:ahLst/>
              <a:cxnLst>
                <a:cxn ang="0">
                  <a:pos x="0" y="0"/>
                </a:cxn>
                <a:cxn ang="0">
                  <a:pos x="0" y="41"/>
                </a:cxn>
                <a:cxn ang="0">
                  <a:pos x="109" y="41"/>
                </a:cxn>
                <a:cxn ang="0">
                  <a:pos x="108" y="20"/>
                </a:cxn>
                <a:cxn ang="0">
                  <a:pos x="109" y="0"/>
                </a:cxn>
                <a:cxn ang="0">
                  <a:pos x="0" y="0"/>
                </a:cxn>
              </a:cxnLst>
              <a:rect l="0" t="0" r="r" b="b"/>
              <a:pathLst>
                <a:path w="109" h="41">
                  <a:moveTo>
                    <a:pt x="0" y="0"/>
                  </a:moveTo>
                  <a:cubicBezTo>
                    <a:pt x="0" y="41"/>
                    <a:pt x="0" y="41"/>
                    <a:pt x="0" y="41"/>
                  </a:cubicBezTo>
                  <a:cubicBezTo>
                    <a:pt x="109" y="41"/>
                    <a:pt x="109" y="41"/>
                    <a:pt x="109" y="41"/>
                  </a:cubicBezTo>
                  <a:cubicBezTo>
                    <a:pt x="109" y="34"/>
                    <a:pt x="108" y="27"/>
                    <a:pt x="108" y="20"/>
                  </a:cubicBezTo>
                  <a:cubicBezTo>
                    <a:pt x="108" y="14"/>
                    <a:pt x="109" y="7"/>
                    <a:pt x="109" y="0"/>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75" name="Rectangle 39">
              <a:extLst>
                <a:ext uri="{FF2B5EF4-FFF2-40B4-BE49-F238E27FC236}">
                  <a16:creationId xmlns:a16="http://schemas.microsoft.com/office/drawing/2014/main" id="{33BFEF5F-6A42-47A0-B3DC-F1FB2DD14697}"/>
                </a:ext>
              </a:extLst>
            </p:cNvPr>
            <p:cNvSpPr>
              <a:spLocks noChangeArrowheads="1"/>
            </p:cNvSpPr>
            <p:nvPr/>
          </p:nvSpPr>
          <p:spPr bwMode="auto">
            <a:xfrm>
              <a:off x="6469" y="908"/>
              <a:ext cx="682" cy="9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700"/>
            </a:p>
          </p:txBody>
        </p:sp>
        <p:sp>
          <p:nvSpPr>
            <p:cNvPr id="276" name="Rectangle 40">
              <a:extLst>
                <a:ext uri="{FF2B5EF4-FFF2-40B4-BE49-F238E27FC236}">
                  <a16:creationId xmlns:a16="http://schemas.microsoft.com/office/drawing/2014/main" id="{7071ACF9-A65A-4691-BFC3-01CD609DECAB}"/>
                </a:ext>
              </a:extLst>
            </p:cNvPr>
            <p:cNvSpPr>
              <a:spLocks noChangeArrowheads="1"/>
            </p:cNvSpPr>
            <p:nvPr/>
          </p:nvSpPr>
          <p:spPr bwMode="auto">
            <a:xfrm>
              <a:off x="6469" y="325"/>
              <a:ext cx="276" cy="9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700"/>
            </a:p>
          </p:txBody>
        </p:sp>
        <p:sp>
          <p:nvSpPr>
            <p:cNvPr id="277" name="Rectangle 41">
              <a:extLst>
                <a:ext uri="{FF2B5EF4-FFF2-40B4-BE49-F238E27FC236}">
                  <a16:creationId xmlns:a16="http://schemas.microsoft.com/office/drawing/2014/main" id="{D422C183-965D-49A8-A0F3-71EA9419C73B}"/>
                </a:ext>
              </a:extLst>
            </p:cNvPr>
            <p:cNvSpPr>
              <a:spLocks noChangeArrowheads="1"/>
            </p:cNvSpPr>
            <p:nvPr/>
          </p:nvSpPr>
          <p:spPr bwMode="auto">
            <a:xfrm>
              <a:off x="6469" y="712"/>
              <a:ext cx="276" cy="9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700"/>
            </a:p>
          </p:txBody>
        </p:sp>
        <p:sp>
          <p:nvSpPr>
            <p:cNvPr id="278" name="Rectangle 42">
              <a:extLst>
                <a:ext uri="{FF2B5EF4-FFF2-40B4-BE49-F238E27FC236}">
                  <a16:creationId xmlns:a16="http://schemas.microsoft.com/office/drawing/2014/main" id="{AF140053-8980-4DBC-A60A-C364F71AA15C}"/>
                </a:ext>
              </a:extLst>
            </p:cNvPr>
            <p:cNvSpPr>
              <a:spLocks noChangeArrowheads="1"/>
            </p:cNvSpPr>
            <p:nvPr/>
          </p:nvSpPr>
          <p:spPr bwMode="auto">
            <a:xfrm>
              <a:off x="6469" y="519"/>
              <a:ext cx="276" cy="9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700"/>
            </a:p>
          </p:txBody>
        </p:sp>
        <p:sp>
          <p:nvSpPr>
            <p:cNvPr id="279" name="Freeform 43">
              <a:extLst>
                <a:ext uri="{FF2B5EF4-FFF2-40B4-BE49-F238E27FC236}">
                  <a16:creationId xmlns:a16="http://schemas.microsoft.com/office/drawing/2014/main" id="{0E88A1AE-43F4-4B1B-8C0D-5795041853B7}"/>
                </a:ext>
              </a:extLst>
            </p:cNvPr>
            <p:cNvSpPr>
              <a:spLocks/>
            </p:cNvSpPr>
            <p:nvPr/>
          </p:nvSpPr>
          <p:spPr bwMode="auto">
            <a:xfrm>
              <a:off x="7688" y="252"/>
              <a:ext cx="368" cy="630"/>
            </a:xfrm>
            <a:custGeom>
              <a:avLst/>
              <a:gdLst/>
              <a:ahLst/>
              <a:cxnLst>
                <a:cxn ang="0">
                  <a:pos x="0" y="30"/>
                </a:cxn>
                <a:cxn ang="0">
                  <a:pos x="6" y="30"/>
                </a:cxn>
                <a:cxn ang="0">
                  <a:pos x="97" y="82"/>
                </a:cxn>
                <a:cxn ang="0">
                  <a:pos x="82" y="206"/>
                </a:cxn>
                <a:cxn ang="0">
                  <a:pos x="70" y="186"/>
                </a:cxn>
                <a:cxn ang="0">
                  <a:pos x="27" y="267"/>
                </a:cxn>
                <a:cxn ang="0">
                  <a:pos x="111" y="255"/>
                </a:cxn>
                <a:cxn ang="0">
                  <a:pos x="97" y="233"/>
                </a:cxn>
                <a:cxn ang="0">
                  <a:pos x="124" y="67"/>
                </a:cxn>
                <a:cxn ang="0">
                  <a:pos x="15" y="0"/>
                </a:cxn>
                <a:cxn ang="0">
                  <a:pos x="0" y="30"/>
                </a:cxn>
              </a:cxnLst>
              <a:rect l="0" t="0" r="r" b="b"/>
              <a:pathLst>
                <a:path w="156" h="267">
                  <a:moveTo>
                    <a:pt x="0" y="30"/>
                  </a:moveTo>
                  <a:cubicBezTo>
                    <a:pt x="2" y="30"/>
                    <a:pt x="4" y="30"/>
                    <a:pt x="6" y="30"/>
                  </a:cubicBezTo>
                  <a:cubicBezTo>
                    <a:pt x="43" y="30"/>
                    <a:pt x="78" y="49"/>
                    <a:pt x="97" y="82"/>
                  </a:cubicBezTo>
                  <a:cubicBezTo>
                    <a:pt x="121" y="122"/>
                    <a:pt x="114" y="173"/>
                    <a:pt x="82" y="206"/>
                  </a:cubicBezTo>
                  <a:cubicBezTo>
                    <a:pt x="70" y="186"/>
                    <a:pt x="70" y="186"/>
                    <a:pt x="70" y="186"/>
                  </a:cubicBezTo>
                  <a:cubicBezTo>
                    <a:pt x="27" y="267"/>
                    <a:pt x="27" y="267"/>
                    <a:pt x="27" y="267"/>
                  </a:cubicBezTo>
                  <a:cubicBezTo>
                    <a:pt x="111" y="255"/>
                    <a:pt x="111" y="255"/>
                    <a:pt x="111" y="255"/>
                  </a:cubicBezTo>
                  <a:cubicBezTo>
                    <a:pt x="97" y="233"/>
                    <a:pt x="97" y="233"/>
                    <a:pt x="97" y="233"/>
                  </a:cubicBezTo>
                  <a:cubicBezTo>
                    <a:pt x="145" y="190"/>
                    <a:pt x="156" y="121"/>
                    <a:pt x="124" y="67"/>
                  </a:cubicBezTo>
                  <a:cubicBezTo>
                    <a:pt x="101" y="28"/>
                    <a:pt x="60" y="3"/>
                    <a:pt x="15" y="0"/>
                  </a:cubicBezTo>
                  <a:cubicBezTo>
                    <a:pt x="0" y="30"/>
                    <a:pt x="0" y="30"/>
                    <a:pt x="0"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sp>
          <p:nvSpPr>
            <p:cNvPr id="280" name="Freeform 44">
              <a:extLst>
                <a:ext uri="{FF2B5EF4-FFF2-40B4-BE49-F238E27FC236}">
                  <a16:creationId xmlns:a16="http://schemas.microsoft.com/office/drawing/2014/main" id="{4B481C5F-DFEB-4035-8817-72B5BD7BA7D3}"/>
                </a:ext>
              </a:extLst>
            </p:cNvPr>
            <p:cNvSpPr>
              <a:spLocks/>
            </p:cNvSpPr>
            <p:nvPr/>
          </p:nvSpPr>
          <p:spPr bwMode="auto">
            <a:xfrm>
              <a:off x="7350" y="254"/>
              <a:ext cx="345" cy="626"/>
            </a:xfrm>
            <a:custGeom>
              <a:avLst/>
              <a:gdLst/>
              <a:ahLst/>
              <a:cxnLst>
                <a:cxn ang="0">
                  <a:pos x="126" y="0"/>
                </a:cxn>
                <a:cxn ang="0">
                  <a:pos x="40" y="16"/>
                </a:cxn>
                <a:cxn ang="0">
                  <a:pos x="53" y="38"/>
                </a:cxn>
                <a:cxn ang="0">
                  <a:pos x="31" y="200"/>
                </a:cxn>
                <a:cxn ang="0">
                  <a:pos x="132" y="265"/>
                </a:cxn>
                <a:cxn ang="0">
                  <a:pos x="146" y="236"/>
                </a:cxn>
                <a:cxn ang="0">
                  <a:pos x="57" y="185"/>
                </a:cxn>
                <a:cxn ang="0">
                  <a:pos x="69" y="65"/>
                </a:cxn>
                <a:cxn ang="0">
                  <a:pos x="80" y="85"/>
                </a:cxn>
                <a:cxn ang="0">
                  <a:pos x="126" y="0"/>
                </a:cxn>
              </a:cxnLst>
              <a:rect l="0" t="0" r="r" b="b"/>
              <a:pathLst>
                <a:path w="146" h="265">
                  <a:moveTo>
                    <a:pt x="126" y="0"/>
                  </a:moveTo>
                  <a:cubicBezTo>
                    <a:pt x="40" y="16"/>
                    <a:pt x="40" y="16"/>
                    <a:pt x="40" y="16"/>
                  </a:cubicBezTo>
                  <a:cubicBezTo>
                    <a:pt x="53" y="38"/>
                    <a:pt x="53" y="38"/>
                    <a:pt x="53" y="38"/>
                  </a:cubicBezTo>
                  <a:cubicBezTo>
                    <a:pt x="9" y="80"/>
                    <a:pt x="0" y="147"/>
                    <a:pt x="31" y="200"/>
                  </a:cubicBezTo>
                  <a:cubicBezTo>
                    <a:pt x="53" y="236"/>
                    <a:pt x="90" y="260"/>
                    <a:pt x="132" y="265"/>
                  </a:cubicBezTo>
                  <a:cubicBezTo>
                    <a:pt x="146" y="236"/>
                    <a:pt x="146" y="236"/>
                    <a:pt x="146" y="236"/>
                  </a:cubicBezTo>
                  <a:cubicBezTo>
                    <a:pt x="110" y="235"/>
                    <a:pt x="76" y="216"/>
                    <a:pt x="57" y="185"/>
                  </a:cubicBezTo>
                  <a:cubicBezTo>
                    <a:pt x="35" y="146"/>
                    <a:pt x="40" y="98"/>
                    <a:pt x="69" y="65"/>
                  </a:cubicBezTo>
                  <a:cubicBezTo>
                    <a:pt x="80" y="85"/>
                    <a:pt x="80" y="85"/>
                    <a:pt x="80" y="85"/>
                  </a:cubicBezTo>
                  <a:cubicBezTo>
                    <a:pt x="126" y="0"/>
                    <a:pt x="126" y="0"/>
                    <a:pt x="1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a:p>
          </p:txBody>
        </p:sp>
      </p:grpSp>
      <p:sp>
        <p:nvSpPr>
          <p:cNvPr id="281" name="Arrow: Right 280">
            <a:extLst>
              <a:ext uri="{FF2B5EF4-FFF2-40B4-BE49-F238E27FC236}">
                <a16:creationId xmlns:a16="http://schemas.microsoft.com/office/drawing/2014/main" id="{25E69600-294D-4943-9A5D-6C43D30682F7}"/>
              </a:ext>
            </a:extLst>
          </p:cNvPr>
          <p:cNvSpPr/>
          <p:nvPr/>
        </p:nvSpPr>
        <p:spPr>
          <a:xfrm>
            <a:off x="6926366" y="3136088"/>
            <a:ext cx="237067" cy="462844"/>
          </a:xfrm>
          <a:prstGeom prst="rightArrow">
            <a:avLst>
              <a:gd name="adj1" fmla="val 80869"/>
              <a:gd name="adj2" fmla="val 54018"/>
            </a:avLst>
          </a:prstGeom>
          <a:solidFill>
            <a:srgbClr val="1E49E2"/>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a:ln>
                <a:noFill/>
              </a:ln>
              <a:solidFill>
                <a:srgbClr val="FFFFFF"/>
              </a:solidFill>
              <a:effectLst/>
              <a:uLnTx/>
              <a:uFillTx/>
              <a:ea typeface="+mn-ea"/>
              <a:cs typeface="+mn-cs"/>
            </a:endParaRPr>
          </a:p>
        </p:txBody>
      </p:sp>
      <p:grpSp>
        <p:nvGrpSpPr>
          <p:cNvPr id="282" name="Group 281">
            <a:extLst>
              <a:ext uri="{FF2B5EF4-FFF2-40B4-BE49-F238E27FC236}">
                <a16:creationId xmlns:a16="http://schemas.microsoft.com/office/drawing/2014/main" id="{515972A6-AF88-4A34-9D47-C49F35D0C61D}"/>
              </a:ext>
            </a:extLst>
          </p:cNvPr>
          <p:cNvGrpSpPr/>
          <p:nvPr/>
        </p:nvGrpSpPr>
        <p:grpSpPr>
          <a:xfrm>
            <a:off x="5477393" y="1781911"/>
            <a:ext cx="381292" cy="381292"/>
            <a:chOff x="4977063" y="3745706"/>
            <a:chExt cx="573088" cy="573088"/>
          </a:xfrm>
        </p:grpSpPr>
        <p:sp>
          <p:nvSpPr>
            <p:cNvPr id="283" name="Oval 1810">
              <a:extLst>
                <a:ext uri="{FF2B5EF4-FFF2-40B4-BE49-F238E27FC236}">
                  <a16:creationId xmlns:a16="http://schemas.microsoft.com/office/drawing/2014/main" id="{3DAF560B-BD5E-446D-8F02-D6B1C0E74419}"/>
                </a:ext>
              </a:extLst>
            </p:cNvPr>
            <p:cNvSpPr>
              <a:spLocks noChangeArrowheads="1"/>
            </p:cNvSpPr>
            <p:nvPr/>
          </p:nvSpPr>
          <p:spPr bwMode="auto">
            <a:xfrm>
              <a:off x="5051676" y="3818731"/>
              <a:ext cx="423863" cy="42545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84" name="Oval 1811">
              <a:extLst>
                <a:ext uri="{FF2B5EF4-FFF2-40B4-BE49-F238E27FC236}">
                  <a16:creationId xmlns:a16="http://schemas.microsoft.com/office/drawing/2014/main" id="{81B491C1-A67E-4086-9CA4-C936E0DB3284}"/>
                </a:ext>
              </a:extLst>
            </p:cNvPr>
            <p:cNvSpPr>
              <a:spLocks noChangeArrowheads="1"/>
            </p:cNvSpPr>
            <p:nvPr/>
          </p:nvSpPr>
          <p:spPr bwMode="auto">
            <a:xfrm>
              <a:off x="4977063" y="3745706"/>
              <a:ext cx="573088" cy="573088"/>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85" name="Line 1812">
              <a:extLst>
                <a:ext uri="{FF2B5EF4-FFF2-40B4-BE49-F238E27FC236}">
                  <a16:creationId xmlns:a16="http://schemas.microsoft.com/office/drawing/2014/main" id="{57246DF1-DFB2-435C-BDB7-82F05DB01B80}"/>
                </a:ext>
              </a:extLst>
            </p:cNvPr>
            <p:cNvSpPr>
              <a:spLocks noChangeShapeType="1"/>
            </p:cNvSpPr>
            <p:nvPr/>
          </p:nvSpPr>
          <p:spPr bwMode="auto">
            <a:xfrm>
              <a:off x="5264401" y="3745706"/>
              <a:ext cx="0" cy="7302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86" name="Line 1813">
              <a:extLst>
                <a:ext uri="{FF2B5EF4-FFF2-40B4-BE49-F238E27FC236}">
                  <a16:creationId xmlns:a16="http://schemas.microsoft.com/office/drawing/2014/main" id="{924D892E-E5AA-4D03-BDD0-C01E883A0E16}"/>
                </a:ext>
              </a:extLst>
            </p:cNvPr>
            <p:cNvSpPr>
              <a:spLocks noChangeShapeType="1"/>
            </p:cNvSpPr>
            <p:nvPr/>
          </p:nvSpPr>
          <p:spPr bwMode="auto">
            <a:xfrm flipH="1">
              <a:off x="5061201" y="4179093"/>
              <a:ext cx="53975" cy="555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87" name="Line 1814">
              <a:extLst>
                <a:ext uri="{FF2B5EF4-FFF2-40B4-BE49-F238E27FC236}">
                  <a16:creationId xmlns:a16="http://schemas.microsoft.com/office/drawing/2014/main" id="{F3607548-E5D7-493C-8762-99E20836E993}"/>
                </a:ext>
              </a:extLst>
            </p:cNvPr>
            <p:cNvSpPr>
              <a:spLocks noChangeShapeType="1"/>
            </p:cNvSpPr>
            <p:nvPr/>
          </p:nvSpPr>
          <p:spPr bwMode="auto">
            <a:xfrm>
              <a:off x="5061201" y="3828256"/>
              <a:ext cx="53975" cy="555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88" name="Line 1824">
              <a:extLst>
                <a:ext uri="{FF2B5EF4-FFF2-40B4-BE49-F238E27FC236}">
                  <a16:creationId xmlns:a16="http://schemas.microsoft.com/office/drawing/2014/main" id="{9E53C143-DFF8-431C-B7DD-C53AAEA245AC}"/>
                </a:ext>
              </a:extLst>
            </p:cNvPr>
            <p:cNvSpPr>
              <a:spLocks noChangeShapeType="1"/>
            </p:cNvSpPr>
            <p:nvPr/>
          </p:nvSpPr>
          <p:spPr bwMode="auto">
            <a:xfrm>
              <a:off x="5475538" y="4031456"/>
              <a:ext cx="7461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89" name="Line 1825">
              <a:extLst>
                <a:ext uri="{FF2B5EF4-FFF2-40B4-BE49-F238E27FC236}">
                  <a16:creationId xmlns:a16="http://schemas.microsoft.com/office/drawing/2014/main" id="{B0727388-718C-42D6-A094-D81323552D90}"/>
                </a:ext>
              </a:extLst>
            </p:cNvPr>
            <p:cNvSpPr>
              <a:spLocks noChangeShapeType="1"/>
            </p:cNvSpPr>
            <p:nvPr/>
          </p:nvSpPr>
          <p:spPr bwMode="auto">
            <a:xfrm>
              <a:off x="5412038" y="4179093"/>
              <a:ext cx="55563" cy="555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90" name="Oval 1826">
              <a:extLst>
                <a:ext uri="{FF2B5EF4-FFF2-40B4-BE49-F238E27FC236}">
                  <a16:creationId xmlns:a16="http://schemas.microsoft.com/office/drawing/2014/main" id="{FFE68176-A291-413B-BE2A-644C1CFE830F}"/>
                </a:ext>
              </a:extLst>
            </p:cNvPr>
            <p:cNvSpPr>
              <a:spLocks noChangeArrowheads="1"/>
            </p:cNvSpPr>
            <p:nvPr/>
          </p:nvSpPr>
          <p:spPr bwMode="auto">
            <a:xfrm>
              <a:off x="5180263" y="3948906"/>
              <a:ext cx="166688" cy="16510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sp>
          <p:nvSpPr>
            <p:cNvPr id="291" name="Freeform 1827">
              <a:extLst>
                <a:ext uri="{FF2B5EF4-FFF2-40B4-BE49-F238E27FC236}">
                  <a16:creationId xmlns:a16="http://schemas.microsoft.com/office/drawing/2014/main" id="{33B9C14A-984E-4D94-B1C1-77D171C9320A}"/>
                </a:ext>
              </a:extLst>
            </p:cNvPr>
            <p:cNvSpPr>
              <a:spLocks/>
            </p:cNvSpPr>
            <p:nvPr/>
          </p:nvSpPr>
          <p:spPr bwMode="auto">
            <a:xfrm>
              <a:off x="5108826" y="3874293"/>
              <a:ext cx="309563" cy="314325"/>
            </a:xfrm>
            <a:custGeom>
              <a:avLst/>
              <a:gdLst>
                <a:gd name="T0" fmla="*/ 127 w 134"/>
                <a:gd name="T1" fmla="*/ 68 h 136"/>
                <a:gd name="T2" fmla="*/ 127 w 134"/>
                <a:gd name="T3" fmla="*/ 61 h 136"/>
                <a:gd name="T4" fmla="*/ 134 w 134"/>
                <a:gd name="T5" fmla="*/ 56 h 136"/>
                <a:gd name="T6" fmla="*/ 128 w 134"/>
                <a:gd name="T7" fmla="*/ 38 h 136"/>
                <a:gd name="T8" fmla="*/ 119 w 134"/>
                <a:gd name="T9" fmla="*/ 39 h 136"/>
                <a:gd name="T10" fmla="*/ 111 w 134"/>
                <a:gd name="T11" fmla="*/ 27 h 136"/>
                <a:gd name="T12" fmla="*/ 114 w 134"/>
                <a:gd name="T13" fmla="*/ 19 h 136"/>
                <a:gd name="T14" fmla="*/ 99 w 134"/>
                <a:gd name="T15" fmla="*/ 8 h 136"/>
                <a:gd name="T16" fmla="*/ 92 w 134"/>
                <a:gd name="T17" fmla="*/ 14 h 136"/>
                <a:gd name="T18" fmla="*/ 79 w 134"/>
                <a:gd name="T19" fmla="*/ 9 h 136"/>
                <a:gd name="T20" fmla="*/ 76 w 134"/>
                <a:gd name="T21" fmla="*/ 1 h 136"/>
                <a:gd name="T22" fmla="*/ 67 w 134"/>
                <a:gd name="T23" fmla="*/ 0 h 136"/>
                <a:gd name="T24" fmla="*/ 58 w 134"/>
                <a:gd name="T25" fmla="*/ 1 h 136"/>
                <a:gd name="T26" fmla="*/ 55 w 134"/>
                <a:gd name="T27" fmla="*/ 9 h 136"/>
                <a:gd name="T28" fmla="*/ 42 w 134"/>
                <a:gd name="T29" fmla="*/ 14 h 136"/>
                <a:gd name="T30" fmla="*/ 35 w 134"/>
                <a:gd name="T31" fmla="*/ 8 h 136"/>
                <a:gd name="T32" fmla="*/ 20 w 134"/>
                <a:gd name="T33" fmla="*/ 19 h 136"/>
                <a:gd name="T34" fmla="*/ 23 w 134"/>
                <a:gd name="T35" fmla="*/ 27 h 136"/>
                <a:gd name="T36" fmla="*/ 15 w 134"/>
                <a:gd name="T37" fmla="*/ 39 h 136"/>
                <a:gd name="T38" fmla="*/ 6 w 134"/>
                <a:gd name="T39" fmla="*/ 38 h 136"/>
                <a:gd name="T40" fmla="*/ 0 w 134"/>
                <a:gd name="T41" fmla="*/ 56 h 136"/>
                <a:gd name="T42" fmla="*/ 7 w 134"/>
                <a:gd name="T43" fmla="*/ 61 h 136"/>
                <a:gd name="T44" fmla="*/ 7 w 134"/>
                <a:gd name="T45" fmla="*/ 68 h 136"/>
                <a:gd name="T46" fmla="*/ 7 w 134"/>
                <a:gd name="T47" fmla="*/ 75 h 136"/>
                <a:gd name="T48" fmla="*/ 0 w 134"/>
                <a:gd name="T49" fmla="*/ 80 h 136"/>
                <a:gd name="T50" fmla="*/ 6 w 134"/>
                <a:gd name="T51" fmla="*/ 98 h 136"/>
                <a:gd name="T52" fmla="*/ 15 w 134"/>
                <a:gd name="T53" fmla="*/ 97 h 136"/>
                <a:gd name="T54" fmla="*/ 23 w 134"/>
                <a:gd name="T55" fmla="*/ 109 h 136"/>
                <a:gd name="T56" fmla="*/ 20 w 134"/>
                <a:gd name="T57" fmla="*/ 117 h 136"/>
                <a:gd name="T58" fmla="*/ 35 w 134"/>
                <a:gd name="T59" fmla="*/ 128 h 136"/>
                <a:gd name="T60" fmla="*/ 42 w 134"/>
                <a:gd name="T61" fmla="*/ 122 h 136"/>
                <a:gd name="T62" fmla="*/ 55 w 134"/>
                <a:gd name="T63" fmla="*/ 127 h 136"/>
                <a:gd name="T64" fmla="*/ 58 w 134"/>
                <a:gd name="T65" fmla="*/ 135 h 136"/>
                <a:gd name="T66" fmla="*/ 67 w 134"/>
                <a:gd name="T67" fmla="*/ 136 h 136"/>
                <a:gd name="T68" fmla="*/ 76 w 134"/>
                <a:gd name="T69" fmla="*/ 135 h 136"/>
                <a:gd name="T70" fmla="*/ 79 w 134"/>
                <a:gd name="T71" fmla="*/ 127 h 136"/>
                <a:gd name="T72" fmla="*/ 92 w 134"/>
                <a:gd name="T73" fmla="*/ 122 h 136"/>
                <a:gd name="T74" fmla="*/ 99 w 134"/>
                <a:gd name="T75" fmla="*/ 128 h 136"/>
                <a:gd name="T76" fmla="*/ 114 w 134"/>
                <a:gd name="T77" fmla="*/ 117 h 136"/>
                <a:gd name="T78" fmla="*/ 111 w 134"/>
                <a:gd name="T79" fmla="*/ 109 h 136"/>
                <a:gd name="T80" fmla="*/ 119 w 134"/>
                <a:gd name="T81" fmla="*/ 97 h 136"/>
                <a:gd name="T82" fmla="*/ 128 w 134"/>
                <a:gd name="T83" fmla="*/ 98 h 136"/>
                <a:gd name="T84" fmla="*/ 134 w 134"/>
                <a:gd name="T85" fmla="*/ 80 h 136"/>
                <a:gd name="T86" fmla="*/ 127 w 134"/>
                <a:gd name="T87" fmla="*/ 75 h 136"/>
                <a:gd name="T88" fmla="*/ 127 w 134"/>
                <a:gd name="T8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36">
                  <a:moveTo>
                    <a:pt x="127" y="68"/>
                  </a:moveTo>
                  <a:cubicBezTo>
                    <a:pt x="127" y="66"/>
                    <a:pt x="127" y="63"/>
                    <a:pt x="127" y="61"/>
                  </a:cubicBezTo>
                  <a:cubicBezTo>
                    <a:pt x="134" y="56"/>
                    <a:pt x="134" y="56"/>
                    <a:pt x="134" y="56"/>
                  </a:cubicBezTo>
                  <a:cubicBezTo>
                    <a:pt x="133" y="50"/>
                    <a:pt x="131" y="44"/>
                    <a:pt x="128" y="38"/>
                  </a:cubicBezTo>
                  <a:cubicBezTo>
                    <a:pt x="119" y="39"/>
                    <a:pt x="119" y="39"/>
                    <a:pt x="119" y="39"/>
                  </a:cubicBezTo>
                  <a:cubicBezTo>
                    <a:pt x="117" y="35"/>
                    <a:pt x="114" y="31"/>
                    <a:pt x="111" y="27"/>
                  </a:cubicBezTo>
                  <a:cubicBezTo>
                    <a:pt x="114" y="19"/>
                    <a:pt x="114" y="19"/>
                    <a:pt x="114" y="19"/>
                  </a:cubicBezTo>
                  <a:cubicBezTo>
                    <a:pt x="110" y="15"/>
                    <a:pt x="105" y="11"/>
                    <a:pt x="99" y="8"/>
                  </a:cubicBezTo>
                  <a:cubicBezTo>
                    <a:pt x="92" y="14"/>
                    <a:pt x="92" y="14"/>
                    <a:pt x="92" y="14"/>
                  </a:cubicBezTo>
                  <a:cubicBezTo>
                    <a:pt x="88" y="12"/>
                    <a:pt x="83" y="10"/>
                    <a:pt x="79" y="9"/>
                  </a:cubicBezTo>
                  <a:cubicBezTo>
                    <a:pt x="76" y="1"/>
                    <a:pt x="76" y="1"/>
                    <a:pt x="76" y="1"/>
                  </a:cubicBezTo>
                  <a:cubicBezTo>
                    <a:pt x="73" y="0"/>
                    <a:pt x="70" y="0"/>
                    <a:pt x="67" y="0"/>
                  </a:cubicBezTo>
                  <a:cubicBezTo>
                    <a:pt x="64" y="0"/>
                    <a:pt x="61" y="0"/>
                    <a:pt x="58" y="1"/>
                  </a:cubicBezTo>
                  <a:cubicBezTo>
                    <a:pt x="55" y="9"/>
                    <a:pt x="55" y="9"/>
                    <a:pt x="55" y="9"/>
                  </a:cubicBezTo>
                  <a:cubicBezTo>
                    <a:pt x="51" y="10"/>
                    <a:pt x="46" y="12"/>
                    <a:pt x="42" y="14"/>
                  </a:cubicBezTo>
                  <a:cubicBezTo>
                    <a:pt x="35" y="8"/>
                    <a:pt x="35" y="8"/>
                    <a:pt x="35" y="8"/>
                  </a:cubicBezTo>
                  <a:cubicBezTo>
                    <a:pt x="29" y="11"/>
                    <a:pt x="24" y="15"/>
                    <a:pt x="20" y="19"/>
                  </a:cubicBezTo>
                  <a:cubicBezTo>
                    <a:pt x="23" y="27"/>
                    <a:pt x="23" y="27"/>
                    <a:pt x="23" y="27"/>
                  </a:cubicBezTo>
                  <a:cubicBezTo>
                    <a:pt x="20" y="31"/>
                    <a:pt x="17" y="35"/>
                    <a:pt x="15" y="39"/>
                  </a:cubicBezTo>
                  <a:cubicBezTo>
                    <a:pt x="6" y="38"/>
                    <a:pt x="6" y="38"/>
                    <a:pt x="6" y="38"/>
                  </a:cubicBezTo>
                  <a:cubicBezTo>
                    <a:pt x="3" y="44"/>
                    <a:pt x="1" y="50"/>
                    <a:pt x="0" y="56"/>
                  </a:cubicBezTo>
                  <a:cubicBezTo>
                    <a:pt x="7" y="61"/>
                    <a:pt x="7" y="61"/>
                    <a:pt x="7" y="61"/>
                  </a:cubicBezTo>
                  <a:cubicBezTo>
                    <a:pt x="7" y="63"/>
                    <a:pt x="7" y="66"/>
                    <a:pt x="7" y="68"/>
                  </a:cubicBezTo>
                  <a:cubicBezTo>
                    <a:pt x="7" y="70"/>
                    <a:pt x="7" y="73"/>
                    <a:pt x="7" y="75"/>
                  </a:cubicBezTo>
                  <a:cubicBezTo>
                    <a:pt x="0" y="80"/>
                    <a:pt x="0" y="80"/>
                    <a:pt x="0" y="80"/>
                  </a:cubicBezTo>
                  <a:cubicBezTo>
                    <a:pt x="1" y="86"/>
                    <a:pt x="3" y="92"/>
                    <a:pt x="6" y="98"/>
                  </a:cubicBezTo>
                  <a:cubicBezTo>
                    <a:pt x="15" y="97"/>
                    <a:pt x="15" y="97"/>
                    <a:pt x="15" y="97"/>
                  </a:cubicBezTo>
                  <a:cubicBezTo>
                    <a:pt x="17" y="101"/>
                    <a:pt x="20" y="105"/>
                    <a:pt x="23" y="109"/>
                  </a:cubicBezTo>
                  <a:cubicBezTo>
                    <a:pt x="20" y="117"/>
                    <a:pt x="20" y="117"/>
                    <a:pt x="20" y="117"/>
                  </a:cubicBezTo>
                  <a:cubicBezTo>
                    <a:pt x="24" y="121"/>
                    <a:pt x="29" y="125"/>
                    <a:pt x="35" y="128"/>
                  </a:cubicBezTo>
                  <a:cubicBezTo>
                    <a:pt x="42" y="122"/>
                    <a:pt x="42" y="122"/>
                    <a:pt x="42" y="122"/>
                  </a:cubicBezTo>
                  <a:cubicBezTo>
                    <a:pt x="46" y="124"/>
                    <a:pt x="51" y="126"/>
                    <a:pt x="55" y="127"/>
                  </a:cubicBezTo>
                  <a:cubicBezTo>
                    <a:pt x="58" y="135"/>
                    <a:pt x="58" y="135"/>
                    <a:pt x="58" y="135"/>
                  </a:cubicBezTo>
                  <a:cubicBezTo>
                    <a:pt x="61" y="136"/>
                    <a:pt x="64" y="136"/>
                    <a:pt x="67" y="136"/>
                  </a:cubicBezTo>
                  <a:cubicBezTo>
                    <a:pt x="70" y="136"/>
                    <a:pt x="73" y="136"/>
                    <a:pt x="76" y="135"/>
                  </a:cubicBezTo>
                  <a:cubicBezTo>
                    <a:pt x="79" y="127"/>
                    <a:pt x="79" y="127"/>
                    <a:pt x="79" y="127"/>
                  </a:cubicBezTo>
                  <a:cubicBezTo>
                    <a:pt x="83" y="126"/>
                    <a:pt x="88" y="124"/>
                    <a:pt x="92" y="122"/>
                  </a:cubicBezTo>
                  <a:cubicBezTo>
                    <a:pt x="99" y="128"/>
                    <a:pt x="99" y="128"/>
                    <a:pt x="99" y="128"/>
                  </a:cubicBezTo>
                  <a:cubicBezTo>
                    <a:pt x="105" y="125"/>
                    <a:pt x="110" y="121"/>
                    <a:pt x="114" y="117"/>
                  </a:cubicBezTo>
                  <a:cubicBezTo>
                    <a:pt x="111" y="109"/>
                    <a:pt x="111" y="109"/>
                    <a:pt x="111" y="109"/>
                  </a:cubicBezTo>
                  <a:cubicBezTo>
                    <a:pt x="114" y="105"/>
                    <a:pt x="117" y="101"/>
                    <a:pt x="119" y="97"/>
                  </a:cubicBezTo>
                  <a:cubicBezTo>
                    <a:pt x="128" y="98"/>
                    <a:pt x="128" y="98"/>
                    <a:pt x="128" y="98"/>
                  </a:cubicBezTo>
                  <a:cubicBezTo>
                    <a:pt x="131" y="92"/>
                    <a:pt x="133" y="86"/>
                    <a:pt x="134" y="80"/>
                  </a:cubicBezTo>
                  <a:cubicBezTo>
                    <a:pt x="127" y="75"/>
                    <a:pt x="127" y="75"/>
                    <a:pt x="127" y="75"/>
                  </a:cubicBezTo>
                  <a:cubicBezTo>
                    <a:pt x="127" y="73"/>
                    <a:pt x="127" y="70"/>
                    <a:pt x="127" y="68"/>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p>
          </p:txBody>
        </p:sp>
      </p:grpSp>
    </p:spTree>
    <p:custDataLst>
      <p:tags r:id="rId1"/>
    </p:custDataLst>
    <p:extLst>
      <p:ext uri="{BB962C8B-B14F-4D97-AF65-F5344CB8AC3E}">
        <p14:creationId xmlns:p14="http://schemas.microsoft.com/office/powerpoint/2010/main" val="2220046429"/>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95364" y="1330126"/>
            <a:ext cx="10204450" cy="415498"/>
          </a:xfrm>
        </p:spPr>
        <p:txBody>
          <a:bodyPr>
            <a:spAutoFit/>
          </a:bodyPr>
          <a:lstStyle/>
          <a:p>
            <a:pPr lvl="1"/>
            <a:r>
              <a:rPr lang="en-US" sz="900"/>
              <a:t>It is no surprise that Cigna and KPMG work so well together. We both share a deep, powerful commitment to the highest principles of corporate values and culture. It is about doing good—for our people, our communities, the environment, and the future. We do not just talk about these principles—we live them each and every day. And we are proud to work with Cigna, who shares these same corporate values.</a:t>
            </a:r>
          </a:p>
        </p:txBody>
      </p:sp>
      <p:sp>
        <p:nvSpPr>
          <p:cNvPr id="3" name="Title 2">
            <a:extLst>
              <a:ext uri="{FF2B5EF4-FFF2-40B4-BE49-F238E27FC236}">
                <a16:creationId xmlns:a16="http://schemas.microsoft.com/office/drawing/2014/main" id="{7917FC82-1466-4DB5-817D-AE5AD0A914AD}"/>
              </a:ext>
            </a:extLst>
          </p:cNvPr>
          <p:cNvSpPr>
            <a:spLocks noGrp="1"/>
          </p:cNvSpPr>
          <p:nvPr>
            <p:ph type="title"/>
          </p:nvPr>
        </p:nvSpPr>
        <p:spPr/>
        <p:txBody>
          <a:bodyPr/>
          <a:lstStyle/>
          <a:p>
            <a:r>
              <a:rPr lang="en-US"/>
              <a:t>Shared focus and commitment to diversity</a:t>
            </a:r>
            <a:endParaRPr lang="en-GB"/>
          </a:p>
        </p:txBody>
      </p:sp>
      <p:sp>
        <p:nvSpPr>
          <p:cNvPr id="292" name="object 4">
            <a:extLst>
              <a:ext uri="{FF2B5EF4-FFF2-40B4-BE49-F238E27FC236}">
                <a16:creationId xmlns:a16="http://schemas.microsoft.com/office/drawing/2014/main" id="{4EAD93DE-2D60-47EC-BB59-0816718D328B}"/>
              </a:ext>
            </a:extLst>
          </p:cNvPr>
          <p:cNvSpPr txBox="1"/>
          <p:nvPr/>
        </p:nvSpPr>
        <p:spPr>
          <a:xfrm>
            <a:off x="1659592" y="3429783"/>
            <a:ext cx="1589289" cy="895117"/>
          </a:xfrm>
          <a:prstGeom prst="rect">
            <a:avLst/>
          </a:prstGeom>
        </p:spPr>
        <p:txBody>
          <a:bodyPr vert="horz" wrap="square" lIns="0" tIns="0" rIns="0" bIns="0" rtlCol="0">
            <a:spAutoFit/>
          </a:bodyPr>
          <a:lstStyle/>
          <a:p>
            <a:pPr>
              <a:spcAft>
                <a:spcPts val="200"/>
              </a:spcAft>
            </a:pPr>
            <a:r>
              <a:rPr lang="en-US" sz="900" b="1">
                <a:solidFill>
                  <a:srgbClr val="00B8F5"/>
                </a:solidFill>
              </a:rPr>
              <a:t>Core values</a:t>
            </a:r>
          </a:p>
          <a:p>
            <a:pPr marL="118872" marR="38100" indent="-118872">
              <a:lnSpc>
                <a:spcPct val="100000"/>
              </a:lnSpc>
              <a:spcAft>
                <a:spcPts val="300"/>
              </a:spcAft>
              <a:buClr>
                <a:srgbClr val="00338D"/>
              </a:buClr>
              <a:buFont typeface="Arial" panose="020B0604020202020204" pitchFamily="34" charset="0"/>
              <a:buChar char="•"/>
            </a:pPr>
            <a:r>
              <a:rPr lang="en-US" sz="900"/>
              <a:t>We care deeply about our customers, patients, and coworkers</a:t>
            </a:r>
          </a:p>
          <a:p>
            <a:pPr marL="118872" indent="-118872">
              <a:lnSpc>
                <a:spcPct val="100000"/>
              </a:lnSpc>
              <a:spcAft>
                <a:spcPts val="300"/>
              </a:spcAft>
              <a:buClr>
                <a:srgbClr val="00338D"/>
              </a:buClr>
              <a:buFont typeface="Arial" panose="020B0604020202020204" pitchFamily="34" charset="0"/>
              <a:buChar char="•"/>
            </a:pPr>
            <a:r>
              <a:rPr lang="en-US" sz="900"/>
              <a:t>We partner, collaborate, and keep our promises</a:t>
            </a:r>
          </a:p>
        </p:txBody>
      </p:sp>
      <p:sp>
        <p:nvSpPr>
          <p:cNvPr id="293" name="object 5">
            <a:extLst>
              <a:ext uri="{FF2B5EF4-FFF2-40B4-BE49-F238E27FC236}">
                <a16:creationId xmlns:a16="http://schemas.microsoft.com/office/drawing/2014/main" id="{69F4B991-5B5A-4057-97DB-99D437C65073}"/>
              </a:ext>
            </a:extLst>
          </p:cNvPr>
          <p:cNvSpPr txBox="1"/>
          <p:nvPr/>
        </p:nvSpPr>
        <p:spPr>
          <a:xfrm>
            <a:off x="3440662" y="3698329"/>
            <a:ext cx="2352468" cy="492443"/>
          </a:xfrm>
          <a:prstGeom prst="rect">
            <a:avLst/>
          </a:prstGeom>
        </p:spPr>
        <p:txBody>
          <a:bodyPr vert="horz" wrap="square" lIns="0" tIns="0" rIns="0" bIns="0" rtlCol="0">
            <a:spAutoFit/>
          </a:bodyPr>
          <a:lstStyle/>
          <a:p>
            <a:pPr marL="118872" marR="38100" indent="-118872">
              <a:spcAft>
                <a:spcPts val="300"/>
              </a:spcAft>
              <a:buClr>
                <a:srgbClr val="00338D"/>
              </a:buClr>
              <a:buFont typeface="Arial" panose="020B0604020202020204" pitchFamily="34" charset="0"/>
              <a:buChar char="•"/>
            </a:pPr>
            <a:r>
              <a:rPr lang="en-US" sz="900"/>
              <a:t>We create a better future—together</a:t>
            </a:r>
          </a:p>
          <a:p>
            <a:pPr marL="118872" marR="38100" indent="-118872">
              <a:spcAft>
                <a:spcPts val="300"/>
              </a:spcAft>
              <a:buClr>
                <a:srgbClr val="00338D"/>
              </a:buClr>
              <a:buFont typeface="Arial" panose="020B0604020202020204" pitchFamily="34" charset="0"/>
              <a:buChar char="•"/>
              <a:tabLst>
                <a:tab pos="243204" algn="l"/>
              </a:tabLst>
            </a:pPr>
            <a:r>
              <a:rPr lang="en-US" sz="900"/>
              <a:t>We act with speed and purpose</a:t>
            </a:r>
          </a:p>
          <a:p>
            <a:pPr marL="118872" marR="38100" indent="-118872">
              <a:spcAft>
                <a:spcPts val="300"/>
              </a:spcAft>
              <a:buClr>
                <a:srgbClr val="00338D"/>
              </a:buClr>
              <a:buFont typeface="Arial" panose="020B0604020202020204" pitchFamily="34" charset="0"/>
              <a:buChar char="•"/>
              <a:tabLst>
                <a:tab pos="243204" algn="l"/>
              </a:tabLst>
            </a:pPr>
            <a:r>
              <a:rPr lang="en-US" sz="900"/>
              <a:t>We innovate and adapt</a:t>
            </a:r>
          </a:p>
        </p:txBody>
      </p:sp>
      <p:sp>
        <p:nvSpPr>
          <p:cNvPr id="294" name="object 6">
            <a:extLst>
              <a:ext uri="{FF2B5EF4-FFF2-40B4-BE49-F238E27FC236}">
                <a16:creationId xmlns:a16="http://schemas.microsoft.com/office/drawing/2014/main" id="{F1667632-302B-4296-8665-063BDFECF565}"/>
              </a:ext>
            </a:extLst>
          </p:cNvPr>
          <p:cNvSpPr txBox="1"/>
          <p:nvPr/>
        </p:nvSpPr>
        <p:spPr>
          <a:xfrm>
            <a:off x="1644353" y="2136378"/>
            <a:ext cx="1626870" cy="151965"/>
          </a:xfrm>
          <a:prstGeom prst="rect">
            <a:avLst/>
          </a:prstGeom>
        </p:spPr>
        <p:txBody>
          <a:bodyPr vert="horz" wrap="square" lIns="0" tIns="13335" rIns="0" bIns="0" rtlCol="0">
            <a:spAutoFit/>
          </a:bodyPr>
          <a:lstStyle/>
          <a:p>
            <a:pPr marL="12700">
              <a:lnSpc>
                <a:spcPct val="100000"/>
              </a:lnSpc>
              <a:spcBef>
                <a:spcPts val="105"/>
              </a:spcBef>
            </a:pPr>
            <a:r>
              <a:rPr lang="en-US" sz="900" b="1">
                <a:solidFill>
                  <a:srgbClr val="00B8F5"/>
                </a:solidFill>
                <a:cs typeface="Arial" panose="020B0604020202020204" pitchFamily="34" charset="0"/>
              </a:rPr>
              <a:t>Diversity</a:t>
            </a:r>
            <a:r>
              <a:rPr lang="en-US" sz="900" b="1" spc="-85">
                <a:solidFill>
                  <a:srgbClr val="00B8F5"/>
                </a:solidFill>
                <a:cs typeface="Arial" panose="020B0604020202020204" pitchFamily="34" charset="0"/>
              </a:rPr>
              <a:t> </a:t>
            </a:r>
            <a:r>
              <a:rPr lang="en-US" sz="900" b="1" spc="-5">
                <a:solidFill>
                  <a:srgbClr val="00B8F5"/>
                </a:solidFill>
                <a:cs typeface="Arial" panose="020B0604020202020204" pitchFamily="34" charset="0"/>
              </a:rPr>
              <a:t>networks</a:t>
            </a:r>
            <a:endParaRPr lang="en-US" sz="900">
              <a:solidFill>
                <a:srgbClr val="00B8F5"/>
              </a:solidFill>
              <a:cs typeface="Arial" panose="020B0604020202020204" pitchFamily="34" charset="0"/>
            </a:endParaRPr>
          </a:p>
        </p:txBody>
      </p:sp>
      <p:sp>
        <p:nvSpPr>
          <p:cNvPr id="295" name="object 10">
            <a:extLst>
              <a:ext uri="{FF2B5EF4-FFF2-40B4-BE49-F238E27FC236}">
                <a16:creationId xmlns:a16="http://schemas.microsoft.com/office/drawing/2014/main" id="{06C5A49A-8C7D-4D50-B5D1-74181E0845A2}"/>
              </a:ext>
            </a:extLst>
          </p:cNvPr>
          <p:cNvSpPr/>
          <p:nvPr/>
        </p:nvSpPr>
        <p:spPr>
          <a:xfrm>
            <a:off x="1003269" y="1819627"/>
            <a:ext cx="4559127" cy="200944"/>
          </a:xfrm>
          <a:custGeom>
            <a:avLst/>
            <a:gdLst/>
            <a:ahLst/>
            <a:cxnLst/>
            <a:rect l="l" t="t" r="r" b="b"/>
            <a:pathLst>
              <a:path w="6373495" h="584200">
                <a:moveTo>
                  <a:pt x="0" y="583691"/>
                </a:moveTo>
                <a:lnTo>
                  <a:pt x="6373368" y="583691"/>
                </a:lnTo>
                <a:lnTo>
                  <a:pt x="6373368" y="0"/>
                </a:lnTo>
                <a:lnTo>
                  <a:pt x="0" y="0"/>
                </a:lnTo>
                <a:lnTo>
                  <a:pt x="0" y="583691"/>
                </a:lnTo>
                <a:close/>
              </a:path>
            </a:pathLst>
          </a:custGeom>
          <a:solidFill>
            <a:schemeClr val="accent4"/>
          </a:solidFill>
        </p:spPr>
        <p:txBody>
          <a:bodyPr wrap="square" lIns="54864" tIns="54864" rIns="54864" bIns="54864" rtlCol="0" anchor="ctr" anchorCtr="0"/>
          <a:lstStyle/>
          <a:p>
            <a:pPr algn="ctr"/>
            <a:r>
              <a:rPr lang="en-US" sz="900" b="1">
                <a:solidFill>
                  <a:srgbClr val="00338D"/>
                </a:solidFill>
              </a:rPr>
              <a:t>Cigna</a:t>
            </a:r>
          </a:p>
        </p:txBody>
      </p:sp>
      <p:sp>
        <p:nvSpPr>
          <p:cNvPr id="296" name="object 11">
            <a:extLst>
              <a:ext uri="{FF2B5EF4-FFF2-40B4-BE49-F238E27FC236}">
                <a16:creationId xmlns:a16="http://schemas.microsoft.com/office/drawing/2014/main" id="{EA09F532-947A-4A27-8DFF-4725246263B2}"/>
              </a:ext>
            </a:extLst>
          </p:cNvPr>
          <p:cNvSpPr txBox="1"/>
          <p:nvPr/>
        </p:nvSpPr>
        <p:spPr>
          <a:xfrm>
            <a:off x="1659592" y="2351044"/>
            <a:ext cx="1589289" cy="933589"/>
          </a:xfrm>
          <a:prstGeom prst="rect">
            <a:avLst/>
          </a:prstGeom>
        </p:spPr>
        <p:txBody>
          <a:bodyPr vert="horz" wrap="square" lIns="0" tIns="0" rIns="0" bIns="0" rtlCol="0">
            <a:spAutoFit/>
          </a:bodyPr>
          <a:lstStyle/>
          <a:p>
            <a:pPr marL="118872" indent="-118872">
              <a:spcAft>
                <a:spcPts val="200"/>
              </a:spcAft>
              <a:buClr>
                <a:srgbClr val="00338D"/>
              </a:buClr>
              <a:buFont typeface="Arial" panose="020B0604020202020204" pitchFamily="34" charset="0"/>
              <a:buChar char="•"/>
            </a:pPr>
            <a:r>
              <a:rPr lang="en-US" sz="900"/>
              <a:t>African American/Black</a:t>
            </a:r>
          </a:p>
          <a:p>
            <a:pPr marL="118872" indent="-118872">
              <a:spcAft>
                <a:spcPts val="200"/>
              </a:spcAft>
              <a:buClr>
                <a:srgbClr val="00338D"/>
              </a:buClr>
              <a:buFont typeface="Arial" panose="020B0604020202020204" pitchFamily="34" charset="0"/>
              <a:buChar char="•"/>
            </a:pPr>
            <a:r>
              <a:rPr lang="en-US" sz="900"/>
              <a:t>Aspire (Asian/South Asian)</a:t>
            </a:r>
          </a:p>
          <a:p>
            <a:pPr marL="118872" indent="-118872">
              <a:spcAft>
                <a:spcPts val="200"/>
              </a:spcAft>
              <a:buClr>
                <a:srgbClr val="00338D"/>
              </a:buClr>
              <a:buFont typeface="Arial" panose="020B0604020202020204" pitchFamily="34" charset="0"/>
              <a:buChar char="•"/>
            </a:pPr>
            <a:r>
              <a:rPr lang="en-US" sz="900"/>
              <a:t>Juntos (Hispanic/Latino)</a:t>
            </a:r>
          </a:p>
          <a:p>
            <a:pPr marL="118872" indent="-118872">
              <a:spcAft>
                <a:spcPts val="200"/>
              </a:spcAft>
              <a:buClr>
                <a:srgbClr val="00338D"/>
              </a:buClr>
              <a:buFont typeface="Arial" panose="020B0604020202020204" pitchFamily="34" charset="0"/>
              <a:buChar char="•"/>
            </a:pPr>
            <a:r>
              <a:rPr lang="en-US" sz="900"/>
              <a:t>Generations (Multigenerational)</a:t>
            </a:r>
          </a:p>
          <a:p>
            <a:pPr marL="118872" indent="-118872">
              <a:spcAft>
                <a:spcPts val="200"/>
              </a:spcAft>
              <a:buClr>
                <a:srgbClr val="00338D"/>
              </a:buClr>
              <a:buFont typeface="Arial" panose="020B0604020202020204" pitchFamily="34" charset="0"/>
              <a:buChar char="•"/>
            </a:pPr>
            <a:r>
              <a:rPr lang="en-US" sz="900"/>
              <a:t>Pride (LGBTQ+)</a:t>
            </a:r>
          </a:p>
        </p:txBody>
      </p:sp>
      <p:sp>
        <p:nvSpPr>
          <p:cNvPr id="297" name="object 12">
            <a:extLst>
              <a:ext uri="{FF2B5EF4-FFF2-40B4-BE49-F238E27FC236}">
                <a16:creationId xmlns:a16="http://schemas.microsoft.com/office/drawing/2014/main" id="{71E57547-BB6A-44C2-AC67-6D462F08B0FA}"/>
              </a:ext>
            </a:extLst>
          </p:cNvPr>
          <p:cNvSpPr txBox="1"/>
          <p:nvPr/>
        </p:nvSpPr>
        <p:spPr>
          <a:xfrm>
            <a:off x="3440660" y="2351044"/>
            <a:ext cx="2400127" cy="1023357"/>
          </a:xfrm>
          <a:prstGeom prst="rect">
            <a:avLst/>
          </a:prstGeom>
        </p:spPr>
        <p:txBody>
          <a:bodyPr vert="horz" wrap="square" lIns="0" tIns="0" rIns="0" bIns="0" rtlCol="0">
            <a:spAutoFit/>
          </a:bodyPr>
          <a:lstStyle/>
          <a:p>
            <a:pPr marL="118872" indent="-118872">
              <a:lnSpc>
                <a:spcPct val="100000"/>
              </a:lnSpc>
              <a:spcAft>
                <a:spcPts val="300"/>
              </a:spcAft>
              <a:buClr>
                <a:srgbClr val="00338D"/>
              </a:buClr>
              <a:buFont typeface="Arial" panose="020B0604020202020204" pitchFamily="34" charset="0"/>
              <a:buChar char="•"/>
            </a:pPr>
            <a:r>
              <a:rPr sz="900">
                <a:cs typeface="Arial" panose="020B0604020202020204" pitchFamily="34" charset="0"/>
              </a:rPr>
              <a:t>ABLE </a:t>
            </a:r>
            <a:r>
              <a:rPr sz="900" spc="-5">
                <a:cs typeface="Arial" panose="020B0604020202020204" pitchFamily="34" charset="0"/>
              </a:rPr>
              <a:t>(Achieving </a:t>
            </a:r>
            <a:r>
              <a:rPr sz="900">
                <a:cs typeface="Arial" panose="020B0604020202020204" pitchFamily="34" charset="0"/>
              </a:rPr>
              <a:t>Better </a:t>
            </a:r>
            <a:r>
              <a:rPr sz="900" spc="-5">
                <a:cs typeface="Arial" panose="020B0604020202020204" pitchFamily="34" charset="0"/>
              </a:rPr>
              <a:t>Lives </a:t>
            </a:r>
            <a:r>
              <a:rPr sz="900">
                <a:cs typeface="Arial" panose="020B0604020202020204" pitchFamily="34" charset="0"/>
              </a:rPr>
              <a:t>for</a:t>
            </a:r>
            <a:r>
              <a:rPr sz="900" spc="-145">
                <a:cs typeface="Arial" panose="020B0604020202020204" pitchFamily="34" charset="0"/>
              </a:rPr>
              <a:t> </a:t>
            </a:r>
            <a:r>
              <a:rPr sz="900" spc="-5">
                <a:cs typeface="Arial" panose="020B0604020202020204" pitchFamily="34" charset="0"/>
              </a:rPr>
              <a:t>Everyone)</a:t>
            </a:r>
            <a:endParaRPr lang="en-US" sz="900">
              <a:cs typeface="Arial" panose="020B0604020202020204" pitchFamily="34" charset="0"/>
            </a:endParaRPr>
          </a:p>
          <a:p>
            <a:pPr marL="118872" indent="-118872">
              <a:lnSpc>
                <a:spcPct val="100000"/>
              </a:lnSpc>
              <a:spcAft>
                <a:spcPts val="300"/>
              </a:spcAft>
              <a:buClr>
                <a:srgbClr val="00338D"/>
              </a:buClr>
              <a:buFont typeface="Arial" panose="020B0604020202020204" pitchFamily="34" charset="0"/>
              <a:buChar char="•"/>
            </a:pPr>
            <a:r>
              <a:rPr sz="900" spc="-5">
                <a:cs typeface="Arial" panose="020B0604020202020204" pitchFamily="34" charset="0"/>
              </a:rPr>
              <a:t>Salute</a:t>
            </a:r>
            <a:r>
              <a:rPr sz="900" spc="-135">
                <a:cs typeface="Arial" panose="020B0604020202020204" pitchFamily="34" charset="0"/>
              </a:rPr>
              <a:t> </a:t>
            </a:r>
            <a:r>
              <a:rPr sz="900" spc="-5">
                <a:cs typeface="Arial" panose="020B0604020202020204" pitchFamily="34" charset="0"/>
              </a:rPr>
              <a:t>(Veterans)</a:t>
            </a:r>
            <a:endParaRPr lang="en-US" sz="900">
              <a:cs typeface="Arial" panose="020B0604020202020204" pitchFamily="34" charset="0"/>
            </a:endParaRPr>
          </a:p>
          <a:p>
            <a:pPr marL="118872" indent="-118872">
              <a:lnSpc>
                <a:spcPct val="100000"/>
              </a:lnSpc>
              <a:spcAft>
                <a:spcPts val="300"/>
              </a:spcAft>
              <a:buClr>
                <a:srgbClr val="00338D"/>
              </a:buClr>
              <a:buFont typeface="Arial" panose="020B0604020202020204" pitchFamily="34" charset="0"/>
              <a:buChar char="•"/>
            </a:pPr>
            <a:r>
              <a:rPr lang="en-US" sz="900">
                <a:cs typeface="Arial" panose="020B0604020202020204" pitchFamily="34" charset="0"/>
              </a:rPr>
              <a:t>UpLift</a:t>
            </a:r>
            <a:r>
              <a:rPr sz="900" spc="-150">
                <a:cs typeface="Arial" panose="020B0604020202020204" pitchFamily="34" charset="0"/>
              </a:rPr>
              <a:t> </a:t>
            </a:r>
            <a:r>
              <a:rPr sz="900" spc="-5">
                <a:cs typeface="Arial" panose="020B0604020202020204" pitchFamily="34" charset="0"/>
              </a:rPr>
              <a:t>(Interfaith)</a:t>
            </a:r>
            <a:endParaRPr lang="en-US" sz="900">
              <a:cs typeface="Arial" panose="020B0604020202020204" pitchFamily="34" charset="0"/>
            </a:endParaRPr>
          </a:p>
          <a:p>
            <a:pPr marL="118872" indent="-118872">
              <a:lnSpc>
                <a:spcPct val="100000"/>
              </a:lnSpc>
              <a:spcAft>
                <a:spcPts val="300"/>
              </a:spcAft>
              <a:buClr>
                <a:srgbClr val="00338D"/>
              </a:buClr>
              <a:buFont typeface="Arial" panose="020B0604020202020204" pitchFamily="34" charset="0"/>
              <a:buChar char="•"/>
            </a:pPr>
            <a:r>
              <a:rPr lang="en-US" sz="900" spc="-5">
                <a:cs typeface="Arial" panose="020B0604020202020204" pitchFamily="34" charset="0"/>
              </a:rPr>
              <a:t>UpNext</a:t>
            </a:r>
            <a:r>
              <a:rPr sz="900" spc="-5">
                <a:cs typeface="Arial" panose="020B0604020202020204" pitchFamily="34" charset="0"/>
              </a:rPr>
              <a:t> (Career</a:t>
            </a:r>
            <a:r>
              <a:rPr sz="900" spc="-100">
                <a:cs typeface="Arial" panose="020B0604020202020204" pitchFamily="34" charset="0"/>
              </a:rPr>
              <a:t> </a:t>
            </a:r>
            <a:r>
              <a:rPr sz="900" spc="-5">
                <a:cs typeface="Arial" panose="020B0604020202020204" pitchFamily="34" charset="0"/>
              </a:rPr>
              <a:t>Mobility)</a:t>
            </a:r>
            <a:endParaRPr lang="en-US" sz="900" spc="-5">
              <a:cs typeface="Arial" panose="020B0604020202020204" pitchFamily="34" charset="0"/>
            </a:endParaRPr>
          </a:p>
          <a:p>
            <a:pPr marL="118872" indent="-118872">
              <a:lnSpc>
                <a:spcPct val="100000"/>
              </a:lnSpc>
              <a:spcAft>
                <a:spcPts val="300"/>
              </a:spcAft>
              <a:buClr>
                <a:srgbClr val="00338D"/>
              </a:buClr>
              <a:buFont typeface="Arial" panose="020B0604020202020204" pitchFamily="34" charset="0"/>
              <a:buChar char="•"/>
            </a:pPr>
            <a:r>
              <a:rPr lang="en-US" sz="900" spc="-5">
                <a:cs typeface="Arial" panose="020B0604020202020204" pitchFamily="34" charset="0"/>
              </a:rPr>
              <a:t>V</a:t>
            </a:r>
            <a:r>
              <a:rPr sz="900" spc="-5">
                <a:cs typeface="Arial" panose="020B0604020202020204" pitchFamily="34" charset="0"/>
              </a:rPr>
              <a:t>irtual</a:t>
            </a:r>
            <a:endParaRPr lang="en-US" sz="900" spc="-5">
              <a:cs typeface="Arial" panose="020B0604020202020204" pitchFamily="34" charset="0"/>
            </a:endParaRPr>
          </a:p>
          <a:p>
            <a:pPr marL="118872" indent="-118872">
              <a:lnSpc>
                <a:spcPct val="100000"/>
              </a:lnSpc>
              <a:spcAft>
                <a:spcPts val="300"/>
              </a:spcAft>
              <a:buClr>
                <a:srgbClr val="00338D"/>
              </a:buClr>
              <a:buFont typeface="Arial" panose="020B0604020202020204" pitchFamily="34" charset="0"/>
              <a:buChar char="•"/>
            </a:pPr>
            <a:r>
              <a:rPr sz="900">
                <a:cs typeface="Arial" panose="020B0604020202020204" pitchFamily="34" charset="0"/>
              </a:rPr>
              <a:t>WIN (Women </a:t>
            </a:r>
            <a:r>
              <a:rPr sz="900" spc="-5">
                <a:cs typeface="Arial" panose="020B0604020202020204" pitchFamily="34" charset="0"/>
              </a:rPr>
              <a:t>Influencing and</a:t>
            </a:r>
            <a:r>
              <a:rPr sz="900" spc="-55">
                <a:cs typeface="Arial" panose="020B0604020202020204" pitchFamily="34" charset="0"/>
              </a:rPr>
              <a:t> </a:t>
            </a:r>
            <a:r>
              <a:rPr sz="900" spc="-5">
                <a:cs typeface="Arial" panose="020B0604020202020204" pitchFamily="34" charset="0"/>
              </a:rPr>
              <a:t>Networking)</a:t>
            </a:r>
            <a:endParaRPr lang="en-US" sz="900">
              <a:cs typeface="Arial" panose="020B0604020202020204" pitchFamily="34" charset="0"/>
            </a:endParaRPr>
          </a:p>
        </p:txBody>
      </p:sp>
      <p:sp>
        <p:nvSpPr>
          <p:cNvPr id="298" name="object 13">
            <a:extLst>
              <a:ext uri="{FF2B5EF4-FFF2-40B4-BE49-F238E27FC236}">
                <a16:creationId xmlns:a16="http://schemas.microsoft.com/office/drawing/2014/main" id="{7A9CC1CD-4BB2-497E-98AB-F648036521CE}"/>
              </a:ext>
            </a:extLst>
          </p:cNvPr>
          <p:cNvSpPr txBox="1"/>
          <p:nvPr/>
        </p:nvSpPr>
        <p:spPr>
          <a:xfrm>
            <a:off x="1659590" y="4441906"/>
            <a:ext cx="4172777" cy="882293"/>
          </a:xfrm>
          <a:prstGeom prst="rect">
            <a:avLst/>
          </a:prstGeom>
        </p:spPr>
        <p:txBody>
          <a:bodyPr vert="horz" wrap="square" lIns="0" tIns="0" rIns="0" bIns="0" rtlCol="0">
            <a:spAutoFit/>
          </a:bodyPr>
          <a:lstStyle/>
          <a:p>
            <a:pPr>
              <a:lnSpc>
                <a:spcPct val="100000"/>
              </a:lnSpc>
              <a:spcAft>
                <a:spcPts val="300"/>
              </a:spcAft>
            </a:pPr>
            <a:r>
              <a:rPr lang="en-US" sz="900" b="1">
                <a:solidFill>
                  <a:srgbClr val="00B8F5"/>
                </a:solidFill>
              </a:rPr>
              <a:t>Cigna Foundation and Piedmont Heart Institute</a:t>
            </a:r>
          </a:p>
          <a:p>
            <a:pPr marR="5080">
              <a:lnSpc>
                <a:spcPct val="100000"/>
              </a:lnSpc>
              <a:spcAft>
                <a:spcPts val="300"/>
              </a:spcAft>
            </a:pPr>
            <a:r>
              <a:rPr sz="900">
                <a:cs typeface="Arial" panose="020B0604020202020204" pitchFamily="34" charset="0"/>
              </a:rPr>
              <a:t>To help </a:t>
            </a:r>
            <a:r>
              <a:rPr sz="900" spc="-5">
                <a:cs typeface="Arial" panose="020B0604020202020204" pitchFamily="34" charset="0"/>
              </a:rPr>
              <a:t>raise awareness </a:t>
            </a:r>
            <a:r>
              <a:rPr sz="900">
                <a:cs typeface="Arial" panose="020B0604020202020204" pitchFamily="34" charset="0"/>
              </a:rPr>
              <a:t>of </a:t>
            </a:r>
            <a:r>
              <a:rPr sz="900" spc="-5">
                <a:cs typeface="Arial" panose="020B0604020202020204" pitchFamily="34" charset="0"/>
              </a:rPr>
              <a:t>heart health risks, especially among women, </a:t>
            </a:r>
            <a:r>
              <a:rPr sz="900">
                <a:cs typeface="Arial" panose="020B0604020202020204" pitchFamily="34" charset="0"/>
              </a:rPr>
              <a:t>the Cigna </a:t>
            </a:r>
            <a:r>
              <a:rPr sz="900" spc="-5">
                <a:cs typeface="Arial" panose="020B0604020202020204" pitchFamily="34" charset="0"/>
              </a:rPr>
              <a:t>Foundation has teamed </a:t>
            </a:r>
            <a:r>
              <a:rPr sz="900">
                <a:cs typeface="Arial" panose="020B0604020202020204" pitchFamily="34" charset="0"/>
              </a:rPr>
              <a:t>up</a:t>
            </a:r>
            <a:r>
              <a:rPr lang="en-US" sz="900">
                <a:cs typeface="Arial" panose="020B0604020202020204" pitchFamily="34" charset="0"/>
              </a:rPr>
              <a:t> </a:t>
            </a:r>
            <a:r>
              <a:rPr sz="900" spc="-5">
                <a:cs typeface="Arial" panose="020B0604020202020204" pitchFamily="34" charset="0"/>
              </a:rPr>
              <a:t>with </a:t>
            </a:r>
            <a:r>
              <a:rPr sz="900">
                <a:cs typeface="Arial" panose="020B0604020202020204" pitchFamily="34" charset="0"/>
              </a:rPr>
              <a:t>Piedmont </a:t>
            </a:r>
            <a:r>
              <a:rPr sz="900" spc="-5">
                <a:cs typeface="Arial" panose="020B0604020202020204" pitchFamily="34" charset="0"/>
              </a:rPr>
              <a:t>Heart Institute. </a:t>
            </a:r>
            <a:r>
              <a:rPr sz="900">
                <a:cs typeface="Arial" panose="020B0604020202020204" pitchFamily="34" charset="0"/>
              </a:rPr>
              <a:t>By </a:t>
            </a:r>
            <a:r>
              <a:rPr sz="900" spc="-5">
                <a:cs typeface="Arial" panose="020B0604020202020204" pitchFamily="34" charset="0"/>
              </a:rPr>
              <a:t>providing </a:t>
            </a:r>
            <a:r>
              <a:rPr sz="900">
                <a:cs typeface="Arial" panose="020B0604020202020204" pitchFamily="34" charset="0"/>
              </a:rPr>
              <a:t>a </a:t>
            </a:r>
            <a:r>
              <a:rPr sz="900" b="1">
                <a:cs typeface="Arial" panose="020B0604020202020204" pitchFamily="34" charset="0"/>
              </a:rPr>
              <a:t>$449,000 </a:t>
            </a:r>
            <a:r>
              <a:rPr sz="900" spc="-5">
                <a:cs typeface="Arial" panose="020B0604020202020204" pitchFamily="34" charset="0"/>
              </a:rPr>
              <a:t>grant, </a:t>
            </a:r>
            <a:r>
              <a:rPr sz="900">
                <a:cs typeface="Arial" panose="020B0604020202020204" pitchFamily="34" charset="0"/>
              </a:rPr>
              <a:t>the Cigna </a:t>
            </a:r>
            <a:r>
              <a:rPr sz="900" spc="-5">
                <a:cs typeface="Arial" panose="020B0604020202020204" pitchFamily="34" charset="0"/>
              </a:rPr>
              <a:t>Foundation </a:t>
            </a:r>
            <a:r>
              <a:rPr sz="900">
                <a:cs typeface="Arial" panose="020B0604020202020204" pitchFamily="34" charset="0"/>
              </a:rPr>
              <a:t>is helping Piedmont </a:t>
            </a:r>
            <a:r>
              <a:rPr sz="900" spc="-5">
                <a:cs typeface="Arial" panose="020B0604020202020204" pitchFamily="34" charset="0"/>
              </a:rPr>
              <a:t>Heart</a:t>
            </a:r>
            <a:r>
              <a:rPr lang="en-US" sz="900" spc="-5">
                <a:cs typeface="Arial" panose="020B0604020202020204" pitchFamily="34" charset="0"/>
              </a:rPr>
              <a:t> </a:t>
            </a:r>
            <a:r>
              <a:rPr sz="900" spc="-5">
                <a:cs typeface="Arial" panose="020B0604020202020204" pitchFamily="34" charset="0"/>
              </a:rPr>
              <a:t>Institute expand </a:t>
            </a:r>
            <a:r>
              <a:rPr sz="900">
                <a:cs typeface="Arial" panose="020B0604020202020204" pitchFamily="34" charset="0"/>
              </a:rPr>
              <a:t>its Women’s </a:t>
            </a:r>
            <a:r>
              <a:rPr sz="900" spc="-5">
                <a:cs typeface="Arial" panose="020B0604020202020204" pitchFamily="34" charset="0"/>
              </a:rPr>
              <a:t>Heart Program </a:t>
            </a:r>
            <a:r>
              <a:rPr sz="900">
                <a:cs typeface="Arial" panose="020B0604020202020204" pitchFamily="34" charset="0"/>
              </a:rPr>
              <a:t>to </a:t>
            </a:r>
            <a:r>
              <a:rPr sz="900" spc="-5">
                <a:cs typeface="Arial" panose="020B0604020202020204" pitchFamily="34" charset="0"/>
              </a:rPr>
              <a:t>additional communities </a:t>
            </a:r>
            <a:r>
              <a:rPr sz="900">
                <a:cs typeface="Arial" panose="020B0604020202020204" pitchFamily="34" charset="0"/>
              </a:rPr>
              <a:t>in </a:t>
            </a:r>
            <a:r>
              <a:rPr sz="900" spc="-5">
                <a:cs typeface="Arial" panose="020B0604020202020204" pitchFamily="34" charset="0"/>
              </a:rPr>
              <a:t>Georgia, allowing </a:t>
            </a:r>
            <a:r>
              <a:rPr sz="900">
                <a:cs typeface="Arial" panose="020B0604020202020204" pitchFamily="34" charset="0"/>
              </a:rPr>
              <a:t>more at-risk</a:t>
            </a:r>
            <a:r>
              <a:rPr lang="en-US" sz="900">
                <a:cs typeface="Arial" panose="020B0604020202020204" pitchFamily="34" charset="0"/>
              </a:rPr>
              <a:t> </a:t>
            </a:r>
            <a:r>
              <a:rPr sz="900" spc="-5">
                <a:cs typeface="Arial" panose="020B0604020202020204" pitchFamily="34" charset="0"/>
              </a:rPr>
              <a:t>women </a:t>
            </a:r>
            <a:r>
              <a:rPr sz="900">
                <a:cs typeface="Arial" panose="020B0604020202020204" pitchFamily="34" charset="0"/>
              </a:rPr>
              <a:t>to </a:t>
            </a:r>
            <a:r>
              <a:rPr sz="900" spc="-5">
                <a:cs typeface="Arial" panose="020B0604020202020204" pitchFamily="34" charset="0"/>
              </a:rPr>
              <a:t>access holistic cardiovascular</a:t>
            </a:r>
            <a:r>
              <a:rPr sz="900" spc="10">
                <a:cs typeface="Arial" panose="020B0604020202020204" pitchFamily="34" charset="0"/>
              </a:rPr>
              <a:t> </a:t>
            </a:r>
            <a:r>
              <a:rPr sz="900" spc="-5">
                <a:cs typeface="Arial" panose="020B0604020202020204" pitchFamily="34" charset="0"/>
              </a:rPr>
              <a:t>care.</a:t>
            </a:r>
            <a:endParaRPr sz="900">
              <a:cs typeface="Arial" panose="020B0604020202020204" pitchFamily="34" charset="0"/>
            </a:endParaRPr>
          </a:p>
        </p:txBody>
      </p:sp>
      <p:sp>
        <p:nvSpPr>
          <p:cNvPr id="299" name="object 15">
            <a:extLst>
              <a:ext uri="{FF2B5EF4-FFF2-40B4-BE49-F238E27FC236}">
                <a16:creationId xmlns:a16="http://schemas.microsoft.com/office/drawing/2014/main" id="{172747A0-E5D9-4C88-A833-FF06CD072C09}"/>
              </a:ext>
            </a:extLst>
          </p:cNvPr>
          <p:cNvSpPr txBox="1"/>
          <p:nvPr/>
        </p:nvSpPr>
        <p:spPr>
          <a:xfrm>
            <a:off x="6506495" y="2136378"/>
            <a:ext cx="4027363" cy="151965"/>
          </a:xfrm>
          <a:prstGeom prst="rect">
            <a:avLst/>
          </a:prstGeom>
        </p:spPr>
        <p:txBody>
          <a:bodyPr vert="horz" wrap="square" lIns="0" tIns="13335" rIns="0" bIns="0" rtlCol="0">
            <a:spAutoFit/>
          </a:bodyPr>
          <a:lstStyle/>
          <a:p>
            <a:pPr marL="12700">
              <a:lnSpc>
                <a:spcPct val="100000"/>
              </a:lnSpc>
              <a:spcBef>
                <a:spcPts val="105"/>
              </a:spcBef>
            </a:pPr>
            <a:r>
              <a:rPr lang="en-US" sz="900" b="1">
                <a:solidFill>
                  <a:srgbClr val="00338D"/>
                </a:solidFill>
                <a:cs typeface="Arial" panose="020B0604020202020204" pitchFamily="34" charset="0"/>
              </a:rPr>
              <a:t>Diversity </a:t>
            </a:r>
            <a:r>
              <a:rPr lang="en-US" sz="900" b="1" spc="-5">
                <a:solidFill>
                  <a:srgbClr val="00338D"/>
                </a:solidFill>
                <a:cs typeface="Arial" panose="020B0604020202020204" pitchFamily="34" charset="0"/>
              </a:rPr>
              <a:t>networks (Business Resource</a:t>
            </a:r>
            <a:r>
              <a:rPr lang="en-US" sz="900" b="1" spc="-105">
                <a:solidFill>
                  <a:srgbClr val="00338D"/>
                </a:solidFill>
                <a:cs typeface="Arial" panose="020B0604020202020204" pitchFamily="34" charset="0"/>
              </a:rPr>
              <a:t> </a:t>
            </a:r>
            <a:r>
              <a:rPr lang="en-US" sz="900" b="1" spc="-5">
                <a:solidFill>
                  <a:srgbClr val="00338D"/>
                </a:solidFill>
                <a:cs typeface="Arial" panose="020B0604020202020204" pitchFamily="34" charset="0"/>
              </a:rPr>
              <a:t>Groups (BRGs)) </a:t>
            </a:r>
            <a:endParaRPr lang="en-US" sz="900">
              <a:cs typeface="Arial" panose="020B0604020202020204" pitchFamily="34" charset="0"/>
            </a:endParaRPr>
          </a:p>
        </p:txBody>
      </p:sp>
      <p:sp>
        <p:nvSpPr>
          <p:cNvPr id="300" name="object 16">
            <a:extLst>
              <a:ext uri="{FF2B5EF4-FFF2-40B4-BE49-F238E27FC236}">
                <a16:creationId xmlns:a16="http://schemas.microsoft.com/office/drawing/2014/main" id="{7FCB2634-15BB-4D23-A27E-8F7D73869388}"/>
              </a:ext>
            </a:extLst>
          </p:cNvPr>
          <p:cNvSpPr txBox="1"/>
          <p:nvPr/>
        </p:nvSpPr>
        <p:spPr>
          <a:xfrm>
            <a:off x="6526553" y="2351044"/>
            <a:ext cx="1693800" cy="807913"/>
          </a:xfrm>
          <a:prstGeom prst="rect">
            <a:avLst/>
          </a:prstGeom>
        </p:spPr>
        <p:txBody>
          <a:bodyPr vert="horz" wrap="square" lIns="0" tIns="0" rIns="0" bIns="0" rtlCol="0">
            <a:spAutoFit/>
          </a:bodyPr>
          <a:lstStyle/>
          <a:p>
            <a:pPr marL="118872" indent="-118872">
              <a:lnSpc>
                <a:spcPct val="100000"/>
              </a:lnSpc>
              <a:spcAft>
                <a:spcPts val="300"/>
              </a:spcAft>
              <a:buClr>
                <a:srgbClr val="00338D"/>
              </a:buClr>
              <a:buFont typeface="Arial" panose="020B0604020202020204" pitchFamily="34" charset="0"/>
              <a:buChar char="•"/>
            </a:pPr>
            <a:r>
              <a:rPr lang="en-US" sz="900"/>
              <a:t>K</a:t>
            </a:r>
            <a:r>
              <a:rPr sz="900"/>
              <a:t>PMG</a:t>
            </a:r>
            <a:r>
              <a:rPr lang="en-US" sz="900"/>
              <a:t> </a:t>
            </a:r>
            <a:r>
              <a:rPr sz="900"/>
              <a:t>Network of Women (KNOW)</a:t>
            </a:r>
            <a:endParaRPr lang="en-US" sz="900"/>
          </a:p>
          <a:p>
            <a:pPr marL="118872" indent="-118872">
              <a:lnSpc>
                <a:spcPct val="100000"/>
              </a:lnSpc>
              <a:spcAft>
                <a:spcPts val="300"/>
              </a:spcAft>
              <a:buClr>
                <a:srgbClr val="00338D"/>
              </a:buClr>
              <a:buFont typeface="Arial" panose="020B0604020202020204" pitchFamily="34" charset="0"/>
              <a:buChar char="•"/>
            </a:pPr>
            <a:r>
              <a:rPr lang="sv-SE" sz="900"/>
              <a:t>Veterans</a:t>
            </a:r>
          </a:p>
          <a:p>
            <a:pPr marL="118872" indent="-118872">
              <a:lnSpc>
                <a:spcPct val="100000"/>
              </a:lnSpc>
              <a:spcAft>
                <a:spcPts val="300"/>
              </a:spcAft>
              <a:buClr>
                <a:srgbClr val="00338D"/>
              </a:buClr>
              <a:buFont typeface="Arial" panose="020B0604020202020204" pitchFamily="34" charset="0"/>
              <a:buChar char="•"/>
            </a:pPr>
            <a:r>
              <a:rPr lang="sv-SE" sz="900"/>
              <a:t>Pride</a:t>
            </a:r>
          </a:p>
          <a:p>
            <a:pPr marL="118872" indent="-118872">
              <a:lnSpc>
                <a:spcPct val="100000"/>
              </a:lnSpc>
              <a:spcAft>
                <a:spcPts val="300"/>
              </a:spcAft>
              <a:buClr>
                <a:srgbClr val="00338D"/>
              </a:buClr>
              <a:buFont typeface="Arial" panose="020B0604020202020204" pitchFamily="34" charset="0"/>
              <a:buChar char="•"/>
            </a:pPr>
            <a:r>
              <a:rPr lang="sv-SE" sz="900"/>
              <a:t>Asian Pacific Islander</a:t>
            </a:r>
          </a:p>
        </p:txBody>
      </p:sp>
      <p:sp>
        <p:nvSpPr>
          <p:cNvPr id="301" name="object 17">
            <a:extLst>
              <a:ext uri="{FF2B5EF4-FFF2-40B4-BE49-F238E27FC236}">
                <a16:creationId xmlns:a16="http://schemas.microsoft.com/office/drawing/2014/main" id="{3DDDB4AF-6E41-4DF6-878A-CF3CED3E3EDD}"/>
              </a:ext>
            </a:extLst>
          </p:cNvPr>
          <p:cNvSpPr txBox="1"/>
          <p:nvPr/>
        </p:nvSpPr>
        <p:spPr>
          <a:xfrm>
            <a:off x="8620275" y="2351044"/>
            <a:ext cx="1171575" cy="669414"/>
          </a:xfrm>
          <a:prstGeom prst="rect">
            <a:avLst/>
          </a:prstGeom>
        </p:spPr>
        <p:txBody>
          <a:bodyPr vert="horz" wrap="square" lIns="0" tIns="0" rIns="0" bIns="0" rtlCol="0">
            <a:spAutoFit/>
          </a:bodyPr>
          <a:lstStyle/>
          <a:p>
            <a:pPr marL="118872" indent="-118872">
              <a:spcAft>
                <a:spcPts val="300"/>
              </a:spcAft>
              <a:buClr>
                <a:srgbClr val="00338D"/>
              </a:buClr>
              <a:buFont typeface="Arial" panose="020B0604020202020204" pitchFamily="34" charset="0"/>
              <a:buChar char="•"/>
            </a:pPr>
            <a:r>
              <a:rPr lang="en-US" sz="900"/>
              <a:t>Abilities in Motion</a:t>
            </a:r>
          </a:p>
          <a:p>
            <a:pPr marL="118872" indent="-118872">
              <a:spcAft>
                <a:spcPts val="300"/>
              </a:spcAft>
              <a:buClr>
                <a:srgbClr val="00338D"/>
              </a:buClr>
              <a:buFont typeface="Arial" panose="020B0604020202020204" pitchFamily="34" charset="0"/>
              <a:buChar char="•"/>
            </a:pPr>
            <a:r>
              <a:rPr lang="en-US" sz="900"/>
              <a:t>African Ancestry</a:t>
            </a:r>
          </a:p>
          <a:p>
            <a:pPr marL="118872" indent="-118872">
              <a:spcAft>
                <a:spcPts val="300"/>
              </a:spcAft>
              <a:buClr>
                <a:srgbClr val="00338D"/>
              </a:buClr>
              <a:buFont typeface="Arial" panose="020B0604020202020204" pitchFamily="34" charset="0"/>
              <a:buChar char="•"/>
            </a:pPr>
            <a:r>
              <a:rPr lang="en-US" sz="900"/>
              <a:t>Hispanic Latino</a:t>
            </a:r>
          </a:p>
          <a:p>
            <a:pPr marL="118872" indent="-118872">
              <a:spcAft>
                <a:spcPts val="300"/>
              </a:spcAft>
              <a:buClr>
                <a:srgbClr val="00338D"/>
              </a:buClr>
              <a:buFont typeface="Arial" panose="020B0604020202020204" pitchFamily="34" charset="0"/>
              <a:buChar char="•"/>
            </a:pPr>
            <a:r>
              <a:rPr lang="en-US" sz="900"/>
              <a:t>Inclusion Councils</a:t>
            </a:r>
          </a:p>
        </p:txBody>
      </p:sp>
      <p:sp>
        <p:nvSpPr>
          <p:cNvPr id="302" name="object 18">
            <a:extLst>
              <a:ext uri="{FF2B5EF4-FFF2-40B4-BE49-F238E27FC236}">
                <a16:creationId xmlns:a16="http://schemas.microsoft.com/office/drawing/2014/main" id="{61082F6F-0CC0-4F92-A4BC-BEE2A1ECDC87}"/>
              </a:ext>
            </a:extLst>
          </p:cNvPr>
          <p:cNvSpPr txBox="1"/>
          <p:nvPr/>
        </p:nvSpPr>
        <p:spPr>
          <a:xfrm>
            <a:off x="6521736" y="3631512"/>
            <a:ext cx="1934037" cy="630942"/>
          </a:xfrm>
          <a:prstGeom prst="rect">
            <a:avLst/>
          </a:prstGeom>
        </p:spPr>
        <p:txBody>
          <a:bodyPr vert="horz" wrap="square" lIns="0" tIns="0" rIns="0" bIns="0" rtlCol="0">
            <a:spAutoFit/>
          </a:bodyPr>
          <a:lstStyle/>
          <a:p>
            <a:pPr marL="118872" indent="-118872">
              <a:spcAft>
                <a:spcPts val="300"/>
              </a:spcAft>
              <a:buClr>
                <a:srgbClr val="00338D"/>
              </a:buClr>
              <a:buFont typeface="Arial" panose="020B0604020202020204" pitchFamily="34" charset="0"/>
              <a:buChar char="•"/>
            </a:pPr>
            <a:r>
              <a:rPr lang="en-US" sz="900"/>
              <a:t>Integrity: We do what is right</a:t>
            </a:r>
          </a:p>
          <a:p>
            <a:pPr marL="118872" indent="-118872">
              <a:spcAft>
                <a:spcPts val="300"/>
              </a:spcAft>
              <a:buClr>
                <a:srgbClr val="00338D"/>
              </a:buClr>
              <a:buFont typeface="Arial" panose="020B0604020202020204" pitchFamily="34" charset="0"/>
              <a:buChar char="•"/>
              <a:tabLst>
                <a:tab pos="243204" algn="l"/>
              </a:tabLst>
            </a:pPr>
            <a:r>
              <a:rPr lang="en-US" sz="900"/>
              <a:t>Excellence: We never stop learning and improving</a:t>
            </a:r>
          </a:p>
          <a:p>
            <a:pPr marL="118872" indent="-118872">
              <a:spcAft>
                <a:spcPts val="300"/>
              </a:spcAft>
              <a:buClr>
                <a:srgbClr val="00338D"/>
              </a:buClr>
              <a:buFont typeface="Arial" panose="020B0604020202020204" pitchFamily="34" charset="0"/>
              <a:buChar char="•"/>
              <a:tabLst>
                <a:tab pos="243204" algn="l"/>
              </a:tabLst>
            </a:pPr>
            <a:r>
              <a:rPr lang="en-US" sz="900"/>
              <a:t>Courage: We think and act boldly</a:t>
            </a:r>
          </a:p>
        </p:txBody>
      </p:sp>
      <p:sp>
        <p:nvSpPr>
          <p:cNvPr id="303" name="object 19">
            <a:extLst>
              <a:ext uri="{FF2B5EF4-FFF2-40B4-BE49-F238E27FC236}">
                <a16:creationId xmlns:a16="http://schemas.microsoft.com/office/drawing/2014/main" id="{EE7CCF9A-BD9F-42F0-AC9C-0CE7056D7380}"/>
              </a:ext>
            </a:extLst>
          </p:cNvPr>
          <p:cNvSpPr txBox="1"/>
          <p:nvPr/>
        </p:nvSpPr>
        <p:spPr>
          <a:xfrm>
            <a:off x="6521736" y="3429783"/>
            <a:ext cx="1469390" cy="151323"/>
          </a:xfrm>
          <a:prstGeom prst="rect">
            <a:avLst/>
          </a:prstGeom>
        </p:spPr>
        <p:txBody>
          <a:bodyPr vert="horz" wrap="square" lIns="0" tIns="12700" rIns="0" bIns="0" rtlCol="0">
            <a:spAutoFit/>
          </a:bodyPr>
          <a:lstStyle/>
          <a:p>
            <a:pPr marL="12700">
              <a:spcBef>
                <a:spcPts val="105"/>
              </a:spcBef>
            </a:pPr>
            <a:r>
              <a:rPr lang="en-US" sz="900" b="1">
                <a:solidFill>
                  <a:srgbClr val="00338D"/>
                </a:solidFill>
              </a:rPr>
              <a:t>Corporate values</a:t>
            </a:r>
          </a:p>
        </p:txBody>
      </p:sp>
      <p:sp>
        <p:nvSpPr>
          <p:cNvPr id="304" name="object 20">
            <a:extLst>
              <a:ext uri="{FF2B5EF4-FFF2-40B4-BE49-F238E27FC236}">
                <a16:creationId xmlns:a16="http://schemas.microsoft.com/office/drawing/2014/main" id="{71EABBFD-0E28-4712-B27B-FD0EF0B516C6}"/>
              </a:ext>
            </a:extLst>
          </p:cNvPr>
          <p:cNvSpPr txBox="1"/>
          <p:nvPr/>
        </p:nvSpPr>
        <p:spPr>
          <a:xfrm>
            <a:off x="8620276" y="3636368"/>
            <a:ext cx="2116602" cy="466794"/>
          </a:xfrm>
          <a:prstGeom prst="rect">
            <a:avLst/>
          </a:prstGeom>
        </p:spPr>
        <p:txBody>
          <a:bodyPr vert="horz" wrap="square" lIns="0" tIns="0" rIns="0" bIns="0" rtlCol="0">
            <a:spAutoFit/>
          </a:bodyPr>
          <a:lstStyle/>
          <a:p>
            <a:pPr marL="118872" marR="5080" indent="-118872">
              <a:lnSpc>
                <a:spcPct val="100000"/>
              </a:lnSpc>
              <a:spcAft>
                <a:spcPts val="300"/>
              </a:spcAft>
              <a:buClr>
                <a:srgbClr val="00338D"/>
              </a:buClr>
              <a:buFont typeface="Arial" panose="020B0604020202020204" pitchFamily="34" charset="0"/>
              <a:buChar char="•"/>
              <a:tabLst>
                <a:tab pos="243204" algn="l"/>
              </a:tabLst>
            </a:pPr>
            <a:r>
              <a:rPr lang="en-US" sz="900"/>
              <a:t>Together: We respect each other and draw strength from our differences</a:t>
            </a:r>
          </a:p>
          <a:p>
            <a:pPr marL="118872" indent="-118872">
              <a:lnSpc>
                <a:spcPct val="100000"/>
              </a:lnSpc>
              <a:spcAft>
                <a:spcPts val="300"/>
              </a:spcAft>
              <a:buClr>
                <a:srgbClr val="00338D"/>
              </a:buClr>
              <a:buFont typeface="Arial" panose="020B0604020202020204" pitchFamily="34" charset="0"/>
              <a:buChar char="•"/>
              <a:tabLst>
                <a:tab pos="243204" algn="l"/>
              </a:tabLst>
            </a:pPr>
            <a:r>
              <a:rPr lang="en-US" sz="900"/>
              <a:t>For Better: We do what matters</a:t>
            </a:r>
          </a:p>
        </p:txBody>
      </p:sp>
      <p:sp>
        <p:nvSpPr>
          <p:cNvPr id="305" name="object 24">
            <a:extLst>
              <a:ext uri="{FF2B5EF4-FFF2-40B4-BE49-F238E27FC236}">
                <a16:creationId xmlns:a16="http://schemas.microsoft.com/office/drawing/2014/main" id="{AE637AAE-254D-4E96-A5B1-5371BF39E0D1}"/>
              </a:ext>
            </a:extLst>
          </p:cNvPr>
          <p:cNvSpPr txBox="1"/>
          <p:nvPr/>
        </p:nvSpPr>
        <p:spPr>
          <a:xfrm>
            <a:off x="6521737" y="4421606"/>
            <a:ext cx="4545726" cy="743793"/>
          </a:xfrm>
          <a:prstGeom prst="rect">
            <a:avLst/>
          </a:prstGeom>
        </p:spPr>
        <p:txBody>
          <a:bodyPr vert="horz" wrap="square" lIns="0" tIns="0" rIns="0" bIns="0" rtlCol="0">
            <a:spAutoFit/>
          </a:bodyPr>
          <a:lstStyle/>
          <a:p>
            <a:pPr>
              <a:lnSpc>
                <a:spcPct val="100000"/>
              </a:lnSpc>
              <a:spcAft>
                <a:spcPts val="300"/>
              </a:spcAft>
            </a:pPr>
            <a:r>
              <a:rPr lang="en-US" sz="900" b="1">
                <a:solidFill>
                  <a:schemeClr val="tx2"/>
                </a:solidFill>
              </a:rPr>
              <a:t>KPMG and American Heart Association</a:t>
            </a:r>
          </a:p>
          <a:p>
            <a:pPr marR="5080">
              <a:lnSpc>
                <a:spcPct val="100000"/>
              </a:lnSpc>
              <a:spcAft>
                <a:spcPts val="300"/>
              </a:spcAft>
            </a:pPr>
            <a:r>
              <a:rPr sz="900">
                <a:cs typeface="Arial" panose="020B0604020202020204" pitchFamily="34" charset="0"/>
              </a:rPr>
              <a:t>KPMG is proud to </a:t>
            </a:r>
            <a:r>
              <a:rPr sz="900" spc="-5">
                <a:cs typeface="Arial" panose="020B0604020202020204" pitchFamily="34" charset="0"/>
              </a:rPr>
              <a:t>support </a:t>
            </a:r>
            <a:r>
              <a:rPr sz="900">
                <a:cs typeface="Arial" panose="020B0604020202020204" pitchFamily="34" charset="0"/>
              </a:rPr>
              <a:t>the </a:t>
            </a:r>
            <a:r>
              <a:rPr sz="900" spc="-5">
                <a:cs typeface="Arial" panose="020B0604020202020204" pitchFamily="34" charset="0"/>
              </a:rPr>
              <a:t>American Heart Association </a:t>
            </a:r>
            <a:r>
              <a:rPr sz="900">
                <a:cs typeface="Arial" panose="020B0604020202020204" pitchFamily="34" charset="0"/>
              </a:rPr>
              <a:t>(AHA) </a:t>
            </a:r>
            <a:r>
              <a:rPr sz="900" spc="-5">
                <a:cs typeface="Arial" panose="020B0604020202020204" pitchFamily="34" charset="0"/>
              </a:rPr>
              <a:t>and </a:t>
            </a:r>
            <a:r>
              <a:rPr sz="900">
                <a:cs typeface="Arial" panose="020B0604020202020204" pitchFamily="34" charset="0"/>
              </a:rPr>
              <a:t>its </a:t>
            </a:r>
            <a:r>
              <a:rPr sz="900" spc="-5">
                <a:cs typeface="Arial" panose="020B0604020202020204" pitchFamily="34" charset="0"/>
              </a:rPr>
              <a:t>work </a:t>
            </a:r>
            <a:r>
              <a:rPr sz="900">
                <a:cs typeface="Arial" panose="020B0604020202020204" pitchFamily="34" charset="0"/>
              </a:rPr>
              <a:t>to help us </a:t>
            </a:r>
            <a:r>
              <a:rPr sz="900" spc="-5">
                <a:cs typeface="Arial" panose="020B0604020202020204" pitchFamily="34" charset="0"/>
              </a:rPr>
              <a:t>all live healthier</a:t>
            </a:r>
            <a:r>
              <a:rPr lang="en-US" sz="900" spc="-5">
                <a:cs typeface="Arial" panose="020B0604020202020204" pitchFamily="34" charset="0"/>
              </a:rPr>
              <a:t> </a:t>
            </a:r>
            <a:r>
              <a:rPr sz="900" spc="-5">
                <a:cs typeface="Arial" panose="020B0604020202020204" pitchFamily="34" charset="0"/>
              </a:rPr>
              <a:t>lives </a:t>
            </a:r>
            <a:r>
              <a:rPr sz="900">
                <a:cs typeface="Arial" panose="020B0604020202020204" pitchFamily="34" charset="0"/>
              </a:rPr>
              <a:t>free of </a:t>
            </a:r>
            <a:r>
              <a:rPr sz="900" spc="-5">
                <a:cs typeface="Arial" panose="020B0604020202020204" pitchFamily="34" charset="0"/>
              </a:rPr>
              <a:t>cardiovascular diseases and stroke. </a:t>
            </a:r>
            <a:r>
              <a:rPr sz="900">
                <a:cs typeface="Arial" panose="020B0604020202020204" pitchFamily="34" charset="0"/>
              </a:rPr>
              <a:t>KPMG </a:t>
            </a:r>
            <a:r>
              <a:rPr sz="900" spc="-5">
                <a:cs typeface="Arial" panose="020B0604020202020204" pitchFamily="34" charset="0"/>
              </a:rPr>
              <a:t>partners and employees support </a:t>
            </a:r>
            <a:r>
              <a:rPr sz="900">
                <a:cs typeface="Arial" panose="020B0604020202020204" pitchFamily="34" charset="0"/>
              </a:rPr>
              <a:t>the AHA</a:t>
            </a:r>
            <a:r>
              <a:rPr lang="en-US" sz="900">
                <a:cs typeface="Arial" panose="020B0604020202020204" pitchFamily="34" charset="0"/>
              </a:rPr>
              <a:t> </a:t>
            </a:r>
            <a:r>
              <a:rPr sz="900">
                <a:cs typeface="Arial" panose="020B0604020202020204" pitchFamily="34" charset="0"/>
              </a:rPr>
              <a:t>through </a:t>
            </a:r>
            <a:r>
              <a:rPr sz="900" spc="-5">
                <a:cs typeface="Arial" panose="020B0604020202020204" pitchFamily="34" charset="0"/>
              </a:rPr>
              <a:t>Heart Walks, </a:t>
            </a:r>
            <a:r>
              <a:rPr sz="900">
                <a:cs typeface="Arial" panose="020B0604020202020204" pitchFamily="34" charset="0"/>
              </a:rPr>
              <a:t>Go Red for Women, </a:t>
            </a:r>
            <a:r>
              <a:rPr sz="900" spc="-5">
                <a:cs typeface="Arial" panose="020B0604020202020204" pitchFamily="34" charset="0"/>
              </a:rPr>
              <a:t>Heart Balls, </a:t>
            </a:r>
            <a:r>
              <a:rPr sz="900">
                <a:cs typeface="Arial" panose="020B0604020202020204" pitchFamily="34" charset="0"/>
              </a:rPr>
              <a:t>Little </a:t>
            </a:r>
            <a:r>
              <a:rPr sz="900" spc="-5">
                <a:cs typeface="Arial" panose="020B0604020202020204" pitchFamily="34" charset="0"/>
              </a:rPr>
              <a:t>Hats </a:t>
            </a:r>
            <a:r>
              <a:rPr sz="900">
                <a:cs typeface="Arial" panose="020B0604020202020204" pitchFamily="34" charset="0"/>
              </a:rPr>
              <a:t>Big </a:t>
            </a:r>
            <a:r>
              <a:rPr sz="900" spc="-5">
                <a:cs typeface="Arial" panose="020B0604020202020204" pitchFamily="34" charset="0"/>
              </a:rPr>
              <a:t>Hearts, and Cycle Nation with</a:t>
            </a:r>
            <a:r>
              <a:rPr lang="en-US" sz="900" spc="-5">
                <a:cs typeface="Arial" panose="020B0604020202020204" pitchFamily="34" charset="0"/>
              </a:rPr>
              <a:t> </a:t>
            </a:r>
            <a:r>
              <a:rPr sz="900" spc="-5">
                <a:cs typeface="Arial" panose="020B0604020202020204" pitchFamily="34" charset="0"/>
              </a:rPr>
              <a:t>over </a:t>
            </a:r>
            <a:r>
              <a:rPr sz="900" b="1">
                <a:cs typeface="Arial" panose="020B0604020202020204" pitchFamily="34" charset="0"/>
              </a:rPr>
              <a:t>$787,012 </a:t>
            </a:r>
            <a:r>
              <a:rPr sz="900" spc="-5">
                <a:cs typeface="Arial" panose="020B0604020202020204" pitchFamily="34" charset="0"/>
              </a:rPr>
              <a:t>total</a:t>
            </a:r>
            <a:r>
              <a:rPr sz="900" spc="-25">
                <a:cs typeface="Arial" panose="020B0604020202020204" pitchFamily="34" charset="0"/>
              </a:rPr>
              <a:t> </a:t>
            </a:r>
            <a:r>
              <a:rPr sz="900" spc="-5">
                <a:cs typeface="Arial" panose="020B0604020202020204" pitchFamily="34" charset="0"/>
              </a:rPr>
              <a:t>contributions.</a:t>
            </a:r>
            <a:endParaRPr sz="900">
              <a:cs typeface="Arial" panose="020B0604020202020204" pitchFamily="34" charset="0"/>
            </a:endParaRPr>
          </a:p>
        </p:txBody>
      </p:sp>
      <p:sp>
        <p:nvSpPr>
          <p:cNvPr id="308" name="object 32">
            <a:extLst>
              <a:ext uri="{FF2B5EF4-FFF2-40B4-BE49-F238E27FC236}">
                <a16:creationId xmlns:a16="http://schemas.microsoft.com/office/drawing/2014/main" id="{C35C60A8-4452-404A-8087-FB640632E43C}"/>
              </a:ext>
            </a:extLst>
          </p:cNvPr>
          <p:cNvSpPr/>
          <p:nvPr/>
        </p:nvSpPr>
        <p:spPr>
          <a:xfrm>
            <a:off x="1003269" y="2028464"/>
            <a:ext cx="481965" cy="484632"/>
          </a:xfrm>
          <a:prstGeom prst="ellipse">
            <a:avLst/>
          </a:prstGeom>
          <a:solidFill>
            <a:srgbClr val="00B8F5"/>
          </a:solidFill>
        </p:spPr>
        <p:txBody>
          <a:bodyPr wrap="square" lIns="0" tIns="0" rIns="0" bIns="0" rtlCol="0"/>
          <a:lstStyle/>
          <a:p>
            <a:endParaRPr sz="900"/>
          </a:p>
        </p:txBody>
      </p:sp>
      <p:sp>
        <p:nvSpPr>
          <p:cNvPr id="312" name="object 36">
            <a:extLst>
              <a:ext uri="{FF2B5EF4-FFF2-40B4-BE49-F238E27FC236}">
                <a16:creationId xmlns:a16="http://schemas.microsoft.com/office/drawing/2014/main" id="{A53EC0B4-FBBA-4526-AD54-70065B5363F8}"/>
              </a:ext>
            </a:extLst>
          </p:cNvPr>
          <p:cNvSpPr/>
          <p:nvPr/>
        </p:nvSpPr>
        <p:spPr>
          <a:xfrm>
            <a:off x="5904025" y="2028464"/>
            <a:ext cx="481965" cy="484632"/>
          </a:xfrm>
          <a:prstGeom prst="ellipse">
            <a:avLst/>
          </a:prstGeom>
          <a:solidFill>
            <a:srgbClr val="00338D"/>
          </a:solidFill>
        </p:spPr>
        <p:txBody>
          <a:bodyPr wrap="square" lIns="0" tIns="0" rIns="0" bIns="0" rtlCol="0"/>
          <a:lstStyle/>
          <a:p>
            <a:endParaRPr sz="900"/>
          </a:p>
        </p:txBody>
      </p:sp>
      <p:sp>
        <p:nvSpPr>
          <p:cNvPr id="322" name="object 10">
            <a:extLst>
              <a:ext uri="{FF2B5EF4-FFF2-40B4-BE49-F238E27FC236}">
                <a16:creationId xmlns:a16="http://schemas.microsoft.com/office/drawing/2014/main" id="{00314CA7-6231-4B07-997C-3E28FFE57D9C}"/>
              </a:ext>
            </a:extLst>
          </p:cNvPr>
          <p:cNvSpPr/>
          <p:nvPr/>
        </p:nvSpPr>
        <p:spPr>
          <a:xfrm>
            <a:off x="5892769" y="1819627"/>
            <a:ext cx="4737562" cy="200944"/>
          </a:xfrm>
          <a:custGeom>
            <a:avLst/>
            <a:gdLst/>
            <a:ahLst/>
            <a:cxnLst/>
            <a:rect l="l" t="t" r="r" b="b"/>
            <a:pathLst>
              <a:path w="6373495" h="584200">
                <a:moveTo>
                  <a:pt x="0" y="583691"/>
                </a:moveTo>
                <a:lnTo>
                  <a:pt x="6373368" y="583691"/>
                </a:lnTo>
                <a:lnTo>
                  <a:pt x="6373368" y="0"/>
                </a:lnTo>
                <a:lnTo>
                  <a:pt x="0" y="0"/>
                </a:lnTo>
                <a:lnTo>
                  <a:pt x="0" y="583691"/>
                </a:lnTo>
                <a:close/>
              </a:path>
            </a:pathLst>
          </a:custGeom>
          <a:solidFill>
            <a:srgbClr val="00338D"/>
          </a:solidFill>
        </p:spPr>
        <p:txBody>
          <a:bodyPr wrap="square" lIns="54864" tIns="54864" rIns="54864" bIns="54864" rtlCol="0" anchor="ctr" anchorCtr="0"/>
          <a:lstStyle/>
          <a:p>
            <a:pPr algn="ctr"/>
            <a:r>
              <a:rPr lang="en-US" sz="900" b="1">
                <a:solidFill>
                  <a:schemeClr val="bg1"/>
                </a:solidFill>
              </a:rPr>
              <a:t>KPMG</a:t>
            </a:r>
            <a:endParaRPr sz="900" b="1">
              <a:solidFill>
                <a:schemeClr val="bg1"/>
              </a:solidFill>
            </a:endParaRPr>
          </a:p>
        </p:txBody>
      </p:sp>
      <p:sp>
        <p:nvSpPr>
          <p:cNvPr id="323" name="object 10">
            <a:extLst>
              <a:ext uri="{FF2B5EF4-FFF2-40B4-BE49-F238E27FC236}">
                <a16:creationId xmlns:a16="http://schemas.microsoft.com/office/drawing/2014/main" id="{ACBA5869-DEF9-4981-A295-CFEA24FB112F}"/>
              </a:ext>
            </a:extLst>
          </p:cNvPr>
          <p:cNvSpPr/>
          <p:nvPr/>
        </p:nvSpPr>
        <p:spPr>
          <a:xfrm>
            <a:off x="1003270" y="5409318"/>
            <a:ext cx="2898485" cy="640080"/>
          </a:xfrm>
          <a:custGeom>
            <a:avLst/>
            <a:gdLst/>
            <a:ahLst/>
            <a:cxnLst/>
            <a:rect l="l" t="t" r="r" b="b"/>
            <a:pathLst>
              <a:path w="6373495" h="584200">
                <a:moveTo>
                  <a:pt x="0" y="583691"/>
                </a:moveTo>
                <a:lnTo>
                  <a:pt x="6373368" y="583691"/>
                </a:lnTo>
                <a:lnTo>
                  <a:pt x="6373368" y="0"/>
                </a:lnTo>
                <a:lnTo>
                  <a:pt x="0" y="0"/>
                </a:lnTo>
                <a:lnTo>
                  <a:pt x="0" y="583691"/>
                </a:lnTo>
                <a:close/>
              </a:path>
            </a:pathLst>
          </a:custGeom>
          <a:solidFill>
            <a:schemeClr val="accent1"/>
          </a:solidFill>
        </p:spPr>
        <p:txBody>
          <a:bodyPr wrap="square" lIns="45720" tIns="45720" rIns="45720" bIns="45720" rtlCol="0" anchor="t" anchorCtr="0"/>
          <a:lstStyle/>
          <a:p>
            <a:pPr marL="12700">
              <a:lnSpc>
                <a:spcPct val="100000"/>
              </a:lnSpc>
              <a:spcBef>
                <a:spcPts val="470"/>
              </a:spcBef>
            </a:pPr>
            <a:r>
              <a:rPr lang="en-US" sz="900" b="1" spc="-20">
                <a:solidFill>
                  <a:schemeClr val="bg1"/>
                </a:solidFill>
                <a:cs typeface="Arial" panose="020B0604020202020204" pitchFamily="34" charset="0"/>
              </a:rPr>
              <a:t>Awards and achievements</a:t>
            </a:r>
          </a:p>
          <a:p>
            <a:pPr marL="12700"/>
            <a:r>
              <a:rPr lang="en-US" sz="900">
                <a:solidFill>
                  <a:schemeClr val="bg1"/>
                </a:solidFill>
                <a:cs typeface="Arial" panose="020B0604020202020204" pitchFamily="34" charset="0"/>
              </a:rPr>
              <a:t>KPMG is proud of the </a:t>
            </a:r>
            <a:r>
              <a:rPr lang="en-US" sz="900" spc="-10">
                <a:solidFill>
                  <a:schemeClr val="bg1"/>
                </a:solidFill>
                <a:cs typeface="Arial" panose="020B0604020202020204" pitchFamily="34" charset="0"/>
              </a:rPr>
              <a:t>awards we </a:t>
            </a:r>
            <a:r>
              <a:rPr lang="en-US" sz="900" spc="-5">
                <a:solidFill>
                  <a:schemeClr val="bg1"/>
                </a:solidFill>
                <a:cs typeface="Arial" panose="020B0604020202020204" pitchFamily="34" charset="0"/>
              </a:rPr>
              <a:t>receive </a:t>
            </a:r>
            <a:r>
              <a:rPr lang="en-US" sz="900" spc="-15">
                <a:solidFill>
                  <a:schemeClr val="bg1"/>
                </a:solidFill>
                <a:cs typeface="Arial" panose="020B0604020202020204" pitchFamily="34" charset="0"/>
              </a:rPr>
              <a:t>each </a:t>
            </a:r>
            <a:r>
              <a:rPr lang="en-US" sz="900" spc="-5">
                <a:solidFill>
                  <a:schemeClr val="bg1"/>
                </a:solidFill>
                <a:cs typeface="Arial" panose="020B0604020202020204" pitchFamily="34" charset="0"/>
              </a:rPr>
              <a:t>year </a:t>
            </a:r>
            <a:r>
              <a:rPr lang="en-US" sz="900">
                <a:solidFill>
                  <a:schemeClr val="bg1"/>
                </a:solidFill>
                <a:cs typeface="Arial" panose="020B0604020202020204" pitchFamily="34" charset="0"/>
              </a:rPr>
              <a:t>in recognition of our continued commitment to our people and driving </a:t>
            </a:r>
            <a:r>
              <a:rPr lang="en-US" sz="900" spc="-5">
                <a:solidFill>
                  <a:schemeClr val="bg1"/>
                </a:solidFill>
                <a:cs typeface="Arial" panose="020B0604020202020204" pitchFamily="34" charset="0"/>
              </a:rPr>
              <a:t>inclusive</a:t>
            </a:r>
            <a:r>
              <a:rPr lang="en-US" sz="900" spc="-10">
                <a:solidFill>
                  <a:schemeClr val="bg1"/>
                </a:solidFill>
                <a:cs typeface="Arial" panose="020B0604020202020204" pitchFamily="34" charset="0"/>
              </a:rPr>
              <a:t> </a:t>
            </a:r>
            <a:r>
              <a:rPr lang="en-US" sz="900" spc="-5">
                <a:solidFill>
                  <a:schemeClr val="bg1"/>
                </a:solidFill>
                <a:cs typeface="Arial" panose="020B0604020202020204" pitchFamily="34" charset="0"/>
              </a:rPr>
              <a:t>growth.</a:t>
            </a:r>
            <a:endParaRPr lang="en-US" sz="900">
              <a:solidFill>
                <a:schemeClr val="bg1"/>
              </a:solidFill>
              <a:cs typeface="Arial" panose="020B0604020202020204" pitchFamily="34" charset="0"/>
            </a:endParaRPr>
          </a:p>
        </p:txBody>
      </p:sp>
      <p:sp>
        <p:nvSpPr>
          <p:cNvPr id="324" name="object 10">
            <a:extLst>
              <a:ext uri="{FF2B5EF4-FFF2-40B4-BE49-F238E27FC236}">
                <a16:creationId xmlns:a16="http://schemas.microsoft.com/office/drawing/2014/main" id="{61B77A5B-BDF9-41B3-B22D-2B70A44F20FC}"/>
              </a:ext>
            </a:extLst>
          </p:cNvPr>
          <p:cNvSpPr/>
          <p:nvPr/>
        </p:nvSpPr>
        <p:spPr>
          <a:xfrm>
            <a:off x="3901756" y="5418980"/>
            <a:ext cx="7298058" cy="640080"/>
          </a:xfrm>
          <a:custGeom>
            <a:avLst/>
            <a:gdLst/>
            <a:ahLst/>
            <a:cxnLst/>
            <a:rect l="l" t="t" r="r" b="b"/>
            <a:pathLst>
              <a:path w="6373495" h="584200">
                <a:moveTo>
                  <a:pt x="0" y="583691"/>
                </a:moveTo>
                <a:lnTo>
                  <a:pt x="6373368" y="583691"/>
                </a:lnTo>
                <a:lnTo>
                  <a:pt x="6373368" y="0"/>
                </a:lnTo>
                <a:lnTo>
                  <a:pt x="0" y="0"/>
                </a:lnTo>
                <a:lnTo>
                  <a:pt x="0" y="583691"/>
                </a:lnTo>
                <a:close/>
              </a:path>
            </a:pathLst>
          </a:custGeom>
          <a:solidFill>
            <a:srgbClr val="E5E5E5">
              <a:alpha val="28000"/>
            </a:srgbClr>
          </a:solidFill>
        </p:spPr>
        <p:txBody>
          <a:bodyPr wrap="square" lIns="45720" tIns="45720" rIns="45720" bIns="45720" rtlCol="0" anchor="t" anchorCtr="0"/>
          <a:lstStyle/>
          <a:p>
            <a:pPr marL="12700">
              <a:lnSpc>
                <a:spcPct val="100000"/>
              </a:lnSpc>
              <a:spcBef>
                <a:spcPts val="470"/>
              </a:spcBef>
            </a:pPr>
            <a:endParaRPr lang="en-US" sz="900">
              <a:solidFill>
                <a:schemeClr val="bg1"/>
              </a:solidFill>
              <a:cs typeface="Arial" panose="020B0604020202020204" pitchFamily="34" charset="0"/>
            </a:endParaRPr>
          </a:p>
        </p:txBody>
      </p:sp>
      <p:sp>
        <p:nvSpPr>
          <p:cNvPr id="325" name="object 87">
            <a:extLst>
              <a:ext uri="{FF2B5EF4-FFF2-40B4-BE49-F238E27FC236}">
                <a16:creationId xmlns:a16="http://schemas.microsoft.com/office/drawing/2014/main" id="{BE8DA37A-71CB-48EC-8163-941A942571F1}"/>
              </a:ext>
            </a:extLst>
          </p:cNvPr>
          <p:cNvSpPr/>
          <p:nvPr/>
        </p:nvSpPr>
        <p:spPr>
          <a:xfrm>
            <a:off x="4049466" y="5575241"/>
            <a:ext cx="524624" cy="327558"/>
          </a:xfrm>
          <a:prstGeom prst="rect">
            <a:avLst/>
          </a:prstGeom>
          <a:blipFill>
            <a:blip r:embed="rId3" cstate="print"/>
            <a:stretch>
              <a:fillRect/>
            </a:stretch>
          </a:blipFill>
        </p:spPr>
        <p:txBody>
          <a:bodyPr wrap="square" lIns="0" tIns="0" rIns="0" bIns="0" rtlCol="0"/>
          <a:lstStyle/>
          <a:p>
            <a:endParaRPr sz="900"/>
          </a:p>
        </p:txBody>
      </p:sp>
      <p:sp>
        <p:nvSpPr>
          <p:cNvPr id="326" name="object 88">
            <a:extLst>
              <a:ext uri="{FF2B5EF4-FFF2-40B4-BE49-F238E27FC236}">
                <a16:creationId xmlns:a16="http://schemas.microsoft.com/office/drawing/2014/main" id="{68CC3257-EB19-4881-85FD-C82B9ED71408}"/>
              </a:ext>
            </a:extLst>
          </p:cNvPr>
          <p:cNvSpPr/>
          <p:nvPr/>
        </p:nvSpPr>
        <p:spPr>
          <a:xfrm>
            <a:off x="9514759" y="5508136"/>
            <a:ext cx="470915" cy="461768"/>
          </a:xfrm>
          <a:prstGeom prst="rect">
            <a:avLst/>
          </a:prstGeom>
          <a:blipFill>
            <a:blip r:embed="rId4" cstate="print"/>
            <a:stretch>
              <a:fillRect/>
            </a:stretch>
          </a:blipFill>
        </p:spPr>
        <p:txBody>
          <a:bodyPr wrap="square" lIns="0" tIns="0" rIns="0" bIns="0" rtlCol="0"/>
          <a:lstStyle/>
          <a:p>
            <a:endParaRPr sz="900"/>
          </a:p>
        </p:txBody>
      </p:sp>
      <p:sp>
        <p:nvSpPr>
          <p:cNvPr id="327" name="object 89">
            <a:extLst>
              <a:ext uri="{FF2B5EF4-FFF2-40B4-BE49-F238E27FC236}">
                <a16:creationId xmlns:a16="http://schemas.microsoft.com/office/drawing/2014/main" id="{30640032-913E-4E22-9113-9A60747A00FD}"/>
              </a:ext>
            </a:extLst>
          </p:cNvPr>
          <p:cNvSpPr/>
          <p:nvPr/>
        </p:nvSpPr>
        <p:spPr>
          <a:xfrm>
            <a:off x="10095279" y="5501277"/>
            <a:ext cx="475487" cy="475487"/>
          </a:xfrm>
          <a:prstGeom prst="rect">
            <a:avLst/>
          </a:prstGeom>
          <a:blipFill>
            <a:blip r:embed="rId5" cstate="print"/>
            <a:stretch>
              <a:fillRect/>
            </a:stretch>
          </a:blipFill>
        </p:spPr>
        <p:txBody>
          <a:bodyPr wrap="square" lIns="0" tIns="0" rIns="0" bIns="0" rtlCol="0"/>
          <a:lstStyle/>
          <a:p>
            <a:endParaRPr sz="900"/>
          </a:p>
        </p:txBody>
      </p:sp>
      <p:sp>
        <p:nvSpPr>
          <p:cNvPr id="328" name="object 90">
            <a:extLst>
              <a:ext uri="{FF2B5EF4-FFF2-40B4-BE49-F238E27FC236}">
                <a16:creationId xmlns:a16="http://schemas.microsoft.com/office/drawing/2014/main" id="{0256924D-C42F-43AE-9AC6-ABD0C98E3C8F}"/>
              </a:ext>
            </a:extLst>
          </p:cNvPr>
          <p:cNvSpPr/>
          <p:nvPr/>
        </p:nvSpPr>
        <p:spPr>
          <a:xfrm>
            <a:off x="6451165" y="5570366"/>
            <a:ext cx="584193" cy="337308"/>
          </a:xfrm>
          <a:prstGeom prst="rect">
            <a:avLst/>
          </a:prstGeom>
          <a:blipFill>
            <a:blip r:embed="rId6" cstate="print"/>
            <a:stretch>
              <a:fillRect/>
            </a:stretch>
          </a:blipFill>
        </p:spPr>
        <p:txBody>
          <a:bodyPr wrap="square" lIns="0" tIns="0" rIns="0" bIns="0" rtlCol="0"/>
          <a:lstStyle/>
          <a:p>
            <a:endParaRPr sz="900"/>
          </a:p>
        </p:txBody>
      </p:sp>
      <p:sp>
        <p:nvSpPr>
          <p:cNvPr id="329" name="object 91">
            <a:extLst>
              <a:ext uri="{FF2B5EF4-FFF2-40B4-BE49-F238E27FC236}">
                <a16:creationId xmlns:a16="http://schemas.microsoft.com/office/drawing/2014/main" id="{07759EBD-00C1-465D-97B8-02E7DA580C5B}"/>
              </a:ext>
            </a:extLst>
          </p:cNvPr>
          <p:cNvSpPr/>
          <p:nvPr/>
        </p:nvSpPr>
        <p:spPr>
          <a:xfrm>
            <a:off x="8462310" y="5485276"/>
            <a:ext cx="463413" cy="507488"/>
          </a:xfrm>
          <a:prstGeom prst="rect">
            <a:avLst/>
          </a:prstGeom>
          <a:blipFill>
            <a:blip r:embed="rId7" cstate="print"/>
            <a:stretch>
              <a:fillRect/>
            </a:stretch>
          </a:blipFill>
        </p:spPr>
        <p:txBody>
          <a:bodyPr wrap="square" lIns="0" tIns="0" rIns="0" bIns="0" rtlCol="0"/>
          <a:lstStyle/>
          <a:p>
            <a:endParaRPr sz="900"/>
          </a:p>
        </p:txBody>
      </p:sp>
      <p:sp>
        <p:nvSpPr>
          <p:cNvPr id="330" name="object 92">
            <a:extLst>
              <a:ext uri="{FF2B5EF4-FFF2-40B4-BE49-F238E27FC236}">
                <a16:creationId xmlns:a16="http://schemas.microsoft.com/office/drawing/2014/main" id="{BF20E337-A30B-4DD1-8D9B-9D97932B3C7C}"/>
              </a:ext>
            </a:extLst>
          </p:cNvPr>
          <p:cNvSpPr/>
          <p:nvPr/>
        </p:nvSpPr>
        <p:spPr>
          <a:xfrm>
            <a:off x="9035329" y="5481068"/>
            <a:ext cx="369824" cy="515904"/>
          </a:xfrm>
          <a:prstGeom prst="rect">
            <a:avLst/>
          </a:prstGeom>
          <a:blipFill>
            <a:blip r:embed="rId8" cstate="print"/>
            <a:stretch>
              <a:fillRect/>
            </a:stretch>
          </a:blipFill>
        </p:spPr>
        <p:txBody>
          <a:bodyPr wrap="square" lIns="0" tIns="0" rIns="0" bIns="0" rtlCol="0"/>
          <a:lstStyle/>
          <a:p>
            <a:endParaRPr sz="900"/>
          </a:p>
        </p:txBody>
      </p:sp>
      <p:sp>
        <p:nvSpPr>
          <p:cNvPr id="331" name="object 93">
            <a:extLst>
              <a:ext uri="{FF2B5EF4-FFF2-40B4-BE49-F238E27FC236}">
                <a16:creationId xmlns:a16="http://schemas.microsoft.com/office/drawing/2014/main" id="{AB1D2D16-F622-409C-8A8C-4E0D12372D5E}"/>
              </a:ext>
            </a:extLst>
          </p:cNvPr>
          <p:cNvSpPr/>
          <p:nvPr/>
        </p:nvSpPr>
        <p:spPr>
          <a:xfrm>
            <a:off x="7144964" y="5562999"/>
            <a:ext cx="644641" cy="352043"/>
          </a:xfrm>
          <a:prstGeom prst="rect">
            <a:avLst/>
          </a:prstGeom>
          <a:blipFill>
            <a:blip r:embed="rId9" cstate="print"/>
            <a:stretch>
              <a:fillRect/>
            </a:stretch>
          </a:blipFill>
        </p:spPr>
        <p:txBody>
          <a:bodyPr wrap="square" lIns="0" tIns="0" rIns="0" bIns="0" rtlCol="0"/>
          <a:lstStyle/>
          <a:p>
            <a:endParaRPr sz="900"/>
          </a:p>
        </p:txBody>
      </p:sp>
      <p:sp>
        <p:nvSpPr>
          <p:cNvPr id="332" name="object 94">
            <a:extLst>
              <a:ext uri="{FF2B5EF4-FFF2-40B4-BE49-F238E27FC236}">
                <a16:creationId xmlns:a16="http://schemas.microsoft.com/office/drawing/2014/main" id="{8C2BDB7D-7926-4777-A009-DAE80F946B80}"/>
              </a:ext>
            </a:extLst>
          </p:cNvPr>
          <p:cNvSpPr/>
          <p:nvPr/>
        </p:nvSpPr>
        <p:spPr>
          <a:xfrm>
            <a:off x="4683696" y="5516777"/>
            <a:ext cx="522729" cy="444487"/>
          </a:xfrm>
          <a:prstGeom prst="rect">
            <a:avLst/>
          </a:prstGeom>
          <a:blipFill>
            <a:blip r:embed="rId10" cstate="print"/>
            <a:stretch>
              <a:fillRect/>
            </a:stretch>
          </a:blipFill>
        </p:spPr>
        <p:txBody>
          <a:bodyPr wrap="square" lIns="0" tIns="0" rIns="0" bIns="0" rtlCol="0"/>
          <a:lstStyle/>
          <a:p>
            <a:endParaRPr sz="900"/>
          </a:p>
        </p:txBody>
      </p:sp>
      <p:sp>
        <p:nvSpPr>
          <p:cNvPr id="333" name="object 95">
            <a:extLst>
              <a:ext uri="{FF2B5EF4-FFF2-40B4-BE49-F238E27FC236}">
                <a16:creationId xmlns:a16="http://schemas.microsoft.com/office/drawing/2014/main" id="{071550A9-1135-4B4C-B332-285503F5B63B}"/>
              </a:ext>
            </a:extLst>
          </p:cNvPr>
          <p:cNvSpPr/>
          <p:nvPr/>
        </p:nvSpPr>
        <p:spPr>
          <a:xfrm>
            <a:off x="7899211" y="5511518"/>
            <a:ext cx="453493" cy="455004"/>
          </a:xfrm>
          <a:prstGeom prst="rect">
            <a:avLst/>
          </a:prstGeom>
          <a:blipFill>
            <a:blip r:embed="rId11" cstate="print"/>
            <a:stretch>
              <a:fillRect/>
            </a:stretch>
          </a:blipFill>
        </p:spPr>
        <p:txBody>
          <a:bodyPr wrap="square" lIns="0" tIns="0" rIns="0" bIns="0" rtlCol="0"/>
          <a:lstStyle/>
          <a:p>
            <a:endParaRPr sz="900"/>
          </a:p>
        </p:txBody>
      </p:sp>
      <p:sp>
        <p:nvSpPr>
          <p:cNvPr id="334" name="object 96">
            <a:extLst>
              <a:ext uri="{FF2B5EF4-FFF2-40B4-BE49-F238E27FC236}">
                <a16:creationId xmlns:a16="http://schemas.microsoft.com/office/drawing/2014/main" id="{727B1AEC-6CFB-4D28-8EB7-5BBC337330BE}"/>
              </a:ext>
            </a:extLst>
          </p:cNvPr>
          <p:cNvSpPr/>
          <p:nvPr/>
        </p:nvSpPr>
        <p:spPr>
          <a:xfrm>
            <a:off x="5316031" y="5525661"/>
            <a:ext cx="426719" cy="426719"/>
          </a:xfrm>
          <a:prstGeom prst="rect">
            <a:avLst/>
          </a:prstGeom>
          <a:blipFill>
            <a:blip r:embed="rId12" cstate="print"/>
            <a:stretch>
              <a:fillRect/>
            </a:stretch>
          </a:blipFill>
        </p:spPr>
        <p:txBody>
          <a:bodyPr wrap="square" lIns="0" tIns="0" rIns="0" bIns="0" rtlCol="0"/>
          <a:lstStyle/>
          <a:p>
            <a:endParaRPr sz="900"/>
          </a:p>
        </p:txBody>
      </p:sp>
      <p:sp>
        <p:nvSpPr>
          <p:cNvPr id="335" name="object 97">
            <a:extLst>
              <a:ext uri="{FF2B5EF4-FFF2-40B4-BE49-F238E27FC236}">
                <a16:creationId xmlns:a16="http://schemas.microsoft.com/office/drawing/2014/main" id="{60D767DC-DC63-47C1-B03C-4DB02AC4F513}"/>
              </a:ext>
            </a:extLst>
          </p:cNvPr>
          <p:cNvSpPr/>
          <p:nvPr/>
        </p:nvSpPr>
        <p:spPr>
          <a:xfrm>
            <a:off x="5852356" y="5464700"/>
            <a:ext cx="489203" cy="548640"/>
          </a:xfrm>
          <a:prstGeom prst="rect">
            <a:avLst/>
          </a:prstGeom>
          <a:blipFill>
            <a:blip r:embed="rId13" cstate="print"/>
            <a:stretch>
              <a:fillRect/>
            </a:stretch>
          </a:blipFill>
        </p:spPr>
        <p:txBody>
          <a:bodyPr wrap="square" lIns="0" tIns="0" rIns="0" bIns="0" rtlCol="0"/>
          <a:lstStyle/>
          <a:p>
            <a:endParaRPr sz="900"/>
          </a:p>
        </p:txBody>
      </p:sp>
      <p:grpSp>
        <p:nvGrpSpPr>
          <p:cNvPr id="49" name="Group 48"/>
          <p:cNvGrpSpPr>
            <a:grpSpLocks noChangeAspect="1"/>
          </p:cNvGrpSpPr>
          <p:nvPr/>
        </p:nvGrpSpPr>
        <p:grpSpPr>
          <a:xfrm>
            <a:off x="1052517" y="2161071"/>
            <a:ext cx="383468" cy="214846"/>
            <a:chOff x="1384300" y="6086476"/>
            <a:chExt cx="935038" cy="523875"/>
          </a:xfrm>
        </p:grpSpPr>
        <p:sp>
          <p:nvSpPr>
            <p:cNvPr id="50" name="Freeform 49"/>
            <p:cNvSpPr>
              <a:spLocks/>
            </p:cNvSpPr>
            <p:nvPr/>
          </p:nvSpPr>
          <p:spPr bwMode="auto">
            <a:xfrm>
              <a:off x="1597025" y="6086476"/>
              <a:ext cx="468313" cy="523875"/>
            </a:xfrm>
            <a:custGeom>
              <a:avLst/>
              <a:gdLst>
                <a:gd name="T0" fmla="*/ 147 w 147"/>
                <a:gd name="T1" fmla="*/ 165 h 165"/>
                <a:gd name="T2" fmla="*/ 141 w 147"/>
                <a:gd name="T3" fmla="*/ 126 h 165"/>
                <a:gd name="T4" fmla="*/ 132 w 147"/>
                <a:gd name="T5" fmla="*/ 109 h 165"/>
                <a:gd name="T6" fmla="*/ 125 w 147"/>
                <a:gd name="T7" fmla="*/ 110 h 165"/>
                <a:gd name="T8" fmla="*/ 104 w 147"/>
                <a:gd name="T9" fmla="*/ 103 h 165"/>
                <a:gd name="T10" fmla="*/ 96 w 147"/>
                <a:gd name="T11" fmla="*/ 97 h 165"/>
                <a:gd name="T12" fmla="*/ 95 w 147"/>
                <a:gd name="T13" fmla="*/ 98 h 165"/>
                <a:gd name="T14" fmla="*/ 98 w 147"/>
                <a:gd name="T15" fmla="*/ 111 h 165"/>
                <a:gd name="T16" fmla="*/ 86 w 147"/>
                <a:gd name="T17" fmla="*/ 140 h 165"/>
                <a:gd name="T18" fmla="*/ 82 w 147"/>
                <a:gd name="T19" fmla="*/ 146 h 165"/>
                <a:gd name="T20" fmla="*/ 80 w 147"/>
                <a:gd name="T21" fmla="*/ 132 h 165"/>
                <a:gd name="T22" fmla="*/ 77 w 147"/>
                <a:gd name="T23" fmla="*/ 125 h 165"/>
                <a:gd name="T24" fmla="*/ 81 w 147"/>
                <a:gd name="T25" fmla="*/ 120 h 165"/>
                <a:gd name="T26" fmla="*/ 73 w 147"/>
                <a:gd name="T27" fmla="*/ 112 h 165"/>
                <a:gd name="T28" fmla="*/ 73 w 147"/>
                <a:gd name="T29" fmla="*/ 112 h 165"/>
                <a:gd name="T30" fmla="*/ 92 w 147"/>
                <a:gd name="T31" fmla="*/ 91 h 165"/>
                <a:gd name="T32" fmla="*/ 94 w 147"/>
                <a:gd name="T33" fmla="*/ 75 h 165"/>
                <a:gd name="T34" fmla="*/ 97 w 147"/>
                <a:gd name="T35" fmla="*/ 67 h 165"/>
                <a:gd name="T36" fmla="*/ 104 w 147"/>
                <a:gd name="T37" fmla="*/ 55 h 165"/>
                <a:gd name="T38" fmla="*/ 101 w 147"/>
                <a:gd name="T39" fmla="*/ 47 h 165"/>
                <a:gd name="T40" fmla="*/ 101 w 147"/>
                <a:gd name="T41" fmla="*/ 40 h 165"/>
                <a:gd name="T42" fmla="*/ 103 w 147"/>
                <a:gd name="T43" fmla="*/ 38 h 165"/>
                <a:gd name="T44" fmla="*/ 98 w 147"/>
                <a:gd name="T45" fmla="*/ 25 h 165"/>
                <a:gd name="T46" fmla="*/ 100 w 147"/>
                <a:gd name="T47" fmla="*/ 24 h 165"/>
                <a:gd name="T48" fmla="*/ 82 w 147"/>
                <a:gd name="T49" fmla="*/ 11 h 165"/>
                <a:gd name="T50" fmla="*/ 85 w 147"/>
                <a:gd name="T51" fmla="*/ 9 h 165"/>
                <a:gd name="T52" fmla="*/ 49 w 147"/>
                <a:gd name="T53" fmla="*/ 24 h 165"/>
                <a:gd name="T54" fmla="*/ 46 w 147"/>
                <a:gd name="T55" fmla="*/ 47 h 165"/>
                <a:gd name="T56" fmla="*/ 42 w 147"/>
                <a:gd name="T57" fmla="*/ 55 h 165"/>
                <a:gd name="T58" fmla="*/ 49 w 147"/>
                <a:gd name="T59" fmla="*/ 67 h 165"/>
                <a:gd name="T60" fmla="*/ 53 w 147"/>
                <a:gd name="T61" fmla="*/ 75 h 165"/>
                <a:gd name="T62" fmla="*/ 54 w 147"/>
                <a:gd name="T63" fmla="*/ 91 h 165"/>
                <a:gd name="T64" fmla="*/ 73 w 147"/>
                <a:gd name="T65" fmla="*/ 112 h 165"/>
                <a:gd name="T66" fmla="*/ 65 w 147"/>
                <a:gd name="T67" fmla="*/ 120 h 165"/>
                <a:gd name="T68" fmla="*/ 69 w 147"/>
                <a:gd name="T69" fmla="*/ 124 h 165"/>
                <a:gd name="T70" fmla="*/ 66 w 147"/>
                <a:gd name="T71" fmla="*/ 132 h 165"/>
                <a:gd name="T72" fmla="*/ 64 w 147"/>
                <a:gd name="T73" fmla="*/ 146 h 165"/>
                <a:gd name="T74" fmla="*/ 61 w 147"/>
                <a:gd name="T75" fmla="*/ 140 h 165"/>
                <a:gd name="T76" fmla="*/ 49 w 147"/>
                <a:gd name="T77" fmla="*/ 111 h 165"/>
                <a:gd name="T78" fmla="*/ 52 w 147"/>
                <a:gd name="T79" fmla="*/ 98 h 165"/>
                <a:gd name="T80" fmla="*/ 51 w 147"/>
                <a:gd name="T81" fmla="*/ 97 h 165"/>
                <a:gd name="T82" fmla="*/ 42 w 147"/>
                <a:gd name="T83" fmla="*/ 103 h 165"/>
                <a:gd name="T84" fmla="*/ 22 w 147"/>
                <a:gd name="T85" fmla="*/ 110 h 165"/>
                <a:gd name="T86" fmla="*/ 14 w 147"/>
                <a:gd name="T87" fmla="*/ 109 h 165"/>
                <a:gd name="T88" fmla="*/ 6 w 147"/>
                <a:gd name="T89" fmla="*/ 126 h 165"/>
                <a:gd name="T90" fmla="*/ 0 w 147"/>
                <a:gd name="T91"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65">
                  <a:moveTo>
                    <a:pt x="147" y="165"/>
                  </a:moveTo>
                  <a:cubicBezTo>
                    <a:pt x="141" y="126"/>
                    <a:pt x="141" y="126"/>
                    <a:pt x="141" y="126"/>
                  </a:cubicBezTo>
                  <a:cubicBezTo>
                    <a:pt x="141" y="126"/>
                    <a:pt x="139" y="110"/>
                    <a:pt x="132" y="109"/>
                  </a:cubicBezTo>
                  <a:cubicBezTo>
                    <a:pt x="130" y="109"/>
                    <a:pt x="126" y="110"/>
                    <a:pt x="125" y="110"/>
                  </a:cubicBezTo>
                  <a:cubicBezTo>
                    <a:pt x="125" y="110"/>
                    <a:pt x="108" y="104"/>
                    <a:pt x="104" y="103"/>
                  </a:cubicBezTo>
                  <a:cubicBezTo>
                    <a:pt x="102" y="102"/>
                    <a:pt x="99" y="99"/>
                    <a:pt x="96" y="97"/>
                  </a:cubicBezTo>
                  <a:cubicBezTo>
                    <a:pt x="93" y="94"/>
                    <a:pt x="93" y="95"/>
                    <a:pt x="95" y="98"/>
                  </a:cubicBezTo>
                  <a:cubicBezTo>
                    <a:pt x="97" y="103"/>
                    <a:pt x="98" y="108"/>
                    <a:pt x="98" y="111"/>
                  </a:cubicBezTo>
                  <a:cubicBezTo>
                    <a:pt x="93" y="128"/>
                    <a:pt x="90" y="134"/>
                    <a:pt x="86" y="140"/>
                  </a:cubicBezTo>
                  <a:cubicBezTo>
                    <a:pt x="85" y="142"/>
                    <a:pt x="84" y="144"/>
                    <a:pt x="82" y="146"/>
                  </a:cubicBezTo>
                  <a:cubicBezTo>
                    <a:pt x="81" y="140"/>
                    <a:pt x="80" y="133"/>
                    <a:pt x="80" y="132"/>
                  </a:cubicBezTo>
                  <a:cubicBezTo>
                    <a:pt x="80" y="129"/>
                    <a:pt x="78" y="126"/>
                    <a:pt x="77" y="125"/>
                  </a:cubicBezTo>
                  <a:cubicBezTo>
                    <a:pt x="79" y="123"/>
                    <a:pt x="81" y="121"/>
                    <a:pt x="81" y="120"/>
                  </a:cubicBezTo>
                  <a:cubicBezTo>
                    <a:pt x="81" y="119"/>
                    <a:pt x="76" y="112"/>
                    <a:pt x="73" y="112"/>
                  </a:cubicBezTo>
                  <a:cubicBezTo>
                    <a:pt x="73" y="112"/>
                    <a:pt x="73" y="112"/>
                    <a:pt x="73" y="112"/>
                  </a:cubicBezTo>
                  <a:cubicBezTo>
                    <a:pt x="74" y="112"/>
                    <a:pt x="92" y="99"/>
                    <a:pt x="92" y="91"/>
                  </a:cubicBezTo>
                  <a:cubicBezTo>
                    <a:pt x="93" y="83"/>
                    <a:pt x="92" y="81"/>
                    <a:pt x="94" y="75"/>
                  </a:cubicBezTo>
                  <a:cubicBezTo>
                    <a:pt x="95" y="71"/>
                    <a:pt x="96" y="71"/>
                    <a:pt x="97" y="67"/>
                  </a:cubicBezTo>
                  <a:cubicBezTo>
                    <a:pt x="100" y="67"/>
                    <a:pt x="103" y="60"/>
                    <a:pt x="104" y="55"/>
                  </a:cubicBezTo>
                  <a:cubicBezTo>
                    <a:pt x="105" y="50"/>
                    <a:pt x="103" y="48"/>
                    <a:pt x="101" y="47"/>
                  </a:cubicBezTo>
                  <a:cubicBezTo>
                    <a:pt x="101" y="46"/>
                    <a:pt x="101" y="41"/>
                    <a:pt x="101" y="40"/>
                  </a:cubicBezTo>
                  <a:cubicBezTo>
                    <a:pt x="101" y="39"/>
                    <a:pt x="103" y="39"/>
                    <a:pt x="103" y="38"/>
                  </a:cubicBezTo>
                  <a:cubicBezTo>
                    <a:pt x="103" y="34"/>
                    <a:pt x="100" y="30"/>
                    <a:pt x="98" y="25"/>
                  </a:cubicBezTo>
                  <a:cubicBezTo>
                    <a:pt x="98" y="25"/>
                    <a:pt x="100" y="24"/>
                    <a:pt x="100" y="24"/>
                  </a:cubicBezTo>
                  <a:cubicBezTo>
                    <a:pt x="97" y="18"/>
                    <a:pt x="89" y="13"/>
                    <a:pt x="82" y="11"/>
                  </a:cubicBezTo>
                  <a:cubicBezTo>
                    <a:pt x="82" y="10"/>
                    <a:pt x="85" y="9"/>
                    <a:pt x="85" y="9"/>
                  </a:cubicBezTo>
                  <a:cubicBezTo>
                    <a:pt x="63" y="0"/>
                    <a:pt x="46" y="17"/>
                    <a:pt x="49" y="24"/>
                  </a:cubicBezTo>
                  <a:cubicBezTo>
                    <a:pt x="42" y="25"/>
                    <a:pt x="46" y="47"/>
                    <a:pt x="46" y="47"/>
                  </a:cubicBezTo>
                  <a:cubicBezTo>
                    <a:pt x="43" y="48"/>
                    <a:pt x="41" y="50"/>
                    <a:pt x="42" y="55"/>
                  </a:cubicBezTo>
                  <a:cubicBezTo>
                    <a:pt x="43" y="60"/>
                    <a:pt x="46" y="67"/>
                    <a:pt x="49" y="67"/>
                  </a:cubicBezTo>
                  <a:cubicBezTo>
                    <a:pt x="50" y="71"/>
                    <a:pt x="51" y="71"/>
                    <a:pt x="53" y="75"/>
                  </a:cubicBezTo>
                  <a:cubicBezTo>
                    <a:pt x="54" y="81"/>
                    <a:pt x="54" y="83"/>
                    <a:pt x="54" y="91"/>
                  </a:cubicBezTo>
                  <a:cubicBezTo>
                    <a:pt x="53" y="99"/>
                    <a:pt x="72" y="112"/>
                    <a:pt x="73" y="112"/>
                  </a:cubicBezTo>
                  <a:cubicBezTo>
                    <a:pt x="70" y="113"/>
                    <a:pt x="65" y="119"/>
                    <a:pt x="65" y="120"/>
                  </a:cubicBezTo>
                  <a:cubicBezTo>
                    <a:pt x="65" y="121"/>
                    <a:pt x="67" y="123"/>
                    <a:pt x="69" y="124"/>
                  </a:cubicBezTo>
                  <a:cubicBezTo>
                    <a:pt x="68" y="125"/>
                    <a:pt x="66" y="128"/>
                    <a:pt x="66" y="132"/>
                  </a:cubicBezTo>
                  <a:cubicBezTo>
                    <a:pt x="66" y="133"/>
                    <a:pt x="65" y="140"/>
                    <a:pt x="64" y="146"/>
                  </a:cubicBezTo>
                  <a:cubicBezTo>
                    <a:pt x="63" y="144"/>
                    <a:pt x="62" y="142"/>
                    <a:pt x="61" y="140"/>
                  </a:cubicBezTo>
                  <a:cubicBezTo>
                    <a:pt x="57" y="134"/>
                    <a:pt x="54" y="128"/>
                    <a:pt x="49" y="111"/>
                  </a:cubicBezTo>
                  <a:cubicBezTo>
                    <a:pt x="48" y="108"/>
                    <a:pt x="50" y="103"/>
                    <a:pt x="52" y="98"/>
                  </a:cubicBezTo>
                  <a:cubicBezTo>
                    <a:pt x="54" y="95"/>
                    <a:pt x="53" y="94"/>
                    <a:pt x="51" y="97"/>
                  </a:cubicBezTo>
                  <a:cubicBezTo>
                    <a:pt x="48" y="99"/>
                    <a:pt x="45" y="102"/>
                    <a:pt x="42" y="103"/>
                  </a:cubicBezTo>
                  <a:cubicBezTo>
                    <a:pt x="39" y="104"/>
                    <a:pt x="22" y="110"/>
                    <a:pt x="22" y="110"/>
                  </a:cubicBezTo>
                  <a:cubicBezTo>
                    <a:pt x="21" y="110"/>
                    <a:pt x="17" y="109"/>
                    <a:pt x="14" y="109"/>
                  </a:cubicBezTo>
                  <a:cubicBezTo>
                    <a:pt x="8" y="110"/>
                    <a:pt x="6" y="126"/>
                    <a:pt x="6" y="126"/>
                  </a:cubicBezTo>
                  <a:cubicBezTo>
                    <a:pt x="0" y="165"/>
                    <a:pt x="0" y="165"/>
                    <a:pt x="0" y="165"/>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98"/>
            <p:cNvSpPr>
              <a:spLocks noChangeShapeType="1"/>
            </p:cNvSpPr>
            <p:nvPr/>
          </p:nvSpPr>
          <p:spPr bwMode="auto">
            <a:xfrm>
              <a:off x="2074863" y="6591301"/>
              <a:ext cx="0" cy="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1952625" y="6127751"/>
              <a:ext cx="366713" cy="422275"/>
            </a:xfrm>
            <a:custGeom>
              <a:avLst/>
              <a:gdLst>
                <a:gd name="T0" fmla="*/ 115 w 115"/>
                <a:gd name="T1" fmla="*/ 129 h 133"/>
                <a:gd name="T2" fmla="*/ 110 w 115"/>
                <a:gd name="T3" fmla="*/ 97 h 133"/>
                <a:gd name="T4" fmla="*/ 103 w 115"/>
                <a:gd name="T5" fmla="*/ 83 h 133"/>
                <a:gd name="T6" fmla="*/ 80 w 115"/>
                <a:gd name="T7" fmla="*/ 78 h 133"/>
                <a:gd name="T8" fmla="*/ 74 w 115"/>
                <a:gd name="T9" fmla="*/ 73 h 133"/>
                <a:gd name="T10" fmla="*/ 73 w 115"/>
                <a:gd name="T11" fmla="*/ 74 h 133"/>
                <a:gd name="T12" fmla="*/ 86 w 115"/>
                <a:gd name="T13" fmla="*/ 118 h 133"/>
                <a:gd name="T14" fmla="*/ 86 w 115"/>
                <a:gd name="T15" fmla="*/ 118 h 133"/>
                <a:gd name="T16" fmla="*/ 69 w 115"/>
                <a:gd name="T17" fmla="*/ 90 h 133"/>
                <a:gd name="T18" fmla="*/ 69 w 115"/>
                <a:gd name="T19" fmla="*/ 89 h 133"/>
                <a:gd name="T20" fmla="*/ 64 w 115"/>
                <a:gd name="T21" fmla="*/ 84 h 133"/>
                <a:gd name="T22" fmla="*/ 71 w 115"/>
                <a:gd name="T23" fmla="*/ 71 h 133"/>
                <a:gd name="T24" fmla="*/ 71 w 115"/>
                <a:gd name="T25" fmla="*/ 66 h 133"/>
                <a:gd name="T26" fmla="*/ 75 w 115"/>
                <a:gd name="T27" fmla="*/ 53 h 133"/>
                <a:gd name="T28" fmla="*/ 81 w 115"/>
                <a:gd name="T29" fmla="*/ 40 h 133"/>
                <a:gd name="T30" fmla="*/ 78 w 115"/>
                <a:gd name="T31" fmla="*/ 34 h 133"/>
                <a:gd name="T32" fmla="*/ 73 w 115"/>
                <a:gd name="T33" fmla="*/ 12 h 133"/>
                <a:gd name="T34" fmla="*/ 57 w 115"/>
                <a:gd name="T35" fmla="*/ 1 h 133"/>
                <a:gd name="T36" fmla="*/ 31 w 115"/>
                <a:gd name="T37" fmla="*/ 35 h 133"/>
                <a:gd name="T38" fmla="*/ 28 w 115"/>
                <a:gd name="T39" fmla="*/ 41 h 133"/>
                <a:gd name="T40" fmla="*/ 34 w 115"/>
                <a:gd name="T41" fmla="*/ 53 h 133"/>
                <a:gd name="T42" fmla="*/ 38 w 115"/>
                <a:gd name="T43" fmla="*/ 66 h 133"/>
                <a:gd name="T44" fmla="*/ 39 w 115"/>
                <a:gd name="T45" fmla="*/ 71 h 133"/>
                <a:gd name="T46" fmla="*/ 61 w 115"/>
                <a:gd name="T47" fmla="*/ 84 h 133"/>
                <a:gd name="T48" fmla="*/ 56 w 115"/>
                <a:gd name="T49" fmla="*/ 91 h 133"/>
                <a:gd name="T50" fmla="*/ 60 w 115"/>
                <a:gd name="T51" fmla="*/ 94 h 133"/>
                <a:gd name="T52" fmla="*/ 70 w 115"/>
                <a:gd name="T53" fmla="*/ 133 h 133"/>
                <a:gd name="T54" fmla="*/ 38 w 115"/>
                <a:gd name="T55" fmla="*/ 74 h 133"/>
                <a:gd name="T56" fmla="*/ 37 w 115"/>
                <a:gd name="T57" fmla="*/ 73 h 133"/>
                <a:gd name="T58" fmla="*/ 30 w 115"/>
                <a:gd name="T59" fmla="*/ 78 h 133"/>
                <a:gd name="T60" fmla="*/ 7 w 115"/>
                <a:gd name="T61" fmla="*/ 83 h 133"/>
                <a:gd name="T62" fmla="*/ 0 w 115"/>
                <a:gd name="T6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33">
                  <a:moveTo>
                    <a:pt x="115" y="129"/>
                  </a:moveTo>
                  <a:cubicBezTo>
                    <a:pt x="110" y="97"/>
                    <a:pt x="110" y="97"/>
                    <a:pt x="110" y="97"/>
                  </a:cubicBezTo>
                  <a:cubicBezTo>
                    <a:pt x="110" y="97"/>
                    <a:pt x="109" y="84"/>
                    <a:pt x="103" y="83"/>
                  </a:cubicBezTo>
                  <a:cubicBezTo>
                    <a:pt x="101" y="83"/>
                    <a:pt x="83" y="79"/>
                    <a:pt x="80" y="78"/>
                  </a:cubicBezTo>
                  <a:cubicBezTo>
                    <a:pt x="79" y="77"/>
                    <a:pt x="76" y="75"/>
                    <a:pt x="74" y="73"/>
                  </a:cubicBezTo>
                  <a:cubicBezTo>
                    <a:pt x="72" y="71"/>
                    <a:pt x="71" y="71"/>
                    <a:pt x="73" y="74"/>
                  </a:cubicBezTo>
                  <a:cubicBezTo>
                    <a:pt x="74" y="78"/>
                    <a:pt x="87" y="93"/>
                    <a:pt x="86" y="118"/>
                  </a:cubicBezTo>
                  <a:cubicBezTo>
                    <a:pt x="86" y="118"/>
                    <a:pt x="86" y="118"/>
                    <a:pt x="86" y="118"/>
                  </a:cubicBezTo>
                  <a:cubicBezTo>
                    <a:pt x="81" y="104"/>
                    <a:pt x="72" y="93"/>
                    <a:pt x="69" y="90"/>
                  </a:cubicBezTo>
                  <a:cubicBezTo>
                    <a:pt x="69" y="90"/>
                    <a:pt x="69" y="89"/>
                    <a:pt x="69" y="89"/>
                  </a:cubicBezTo>
                  <a:cubicBezTo>
                    <a:pt x="70" y="88"/>
                    <a:pt x="67" y="85"/>
                    <a:pt x="64" y="84"/>
                  </a:cubicBezTo>
                  <a:cubicBezTo>
                    <a:pt x="66" y="81"/>
                    <a:pt x="71" y="76"/>
                    <a:pt x="71" y="71"/>
                  </a:cubicBezTo>
                  <a:cubicBezTo>
                    <a:pt x="71" y="66"/>
                    <a:pt x="71" y="66"/>
                    <a:pt x="71" y="66"/>
                  </a:cubicBezTo>
                  <a:cubicBezTo>
                    <a:pt x="74" y="64"/>
                    <a:pt x="75" y="61"/>
                    <a:pt x="75" y="53"/>
                  </a:cubicBezTo>
                  <a:cubicBezTo>
                    <a:pt x="77" y="52"/>
                    <a:pt x="80" y="44"/>
                    <a:pt x="81" y="40"/>
                  </a:cubicBezTo>
                  <a:cubicBezTo>
                    <a:pt x="81" y="36"/>
                    <a:pt x="80" y="35"/>
                    <a:pt x="78" y="34"/>
                  </a:cubicBezTo>
                  <a:cubicBezTo>
                    <a:pt x="78" y="34"/>
                    <a:pt x="83" y="13"/>
                    <a:pt x="73" y="12"/>
                  </a:cubicBezTo>
                  <a:cubicBezTo>
                    <a:pt x="73" y="12"/>
                    <a:pt x="73" y="0"/>
                    <a:pt x="57" y="1"/>
                  </a:cubicBezTo>
                  <a:cubicBezTo>
                    <a:pt x="21" y="1"/>
                    <a:pt x="31" y="34"/>
                    <a:pt x="31" y="35"/>
                  </a:cubicBezTo>
                  <a:cubicBezTo>
                    <a:pt x="29" y="35"/>
                    <a:pt x="27" y="37"/>
                    <a:pt x="28" y="41"/>
                  </a:cubicBezTo>
                  <a:cubicBezTo>
                    <a:pt x="29" y="45"/>
                    <a:pt x="31" y="53"/>
                    <a:pt x="34" y="53"/>
                  </a:cubicBezTo>
                  <a:cubicBezTo>
                    <a:pt x="34" y="62"/>
                    <a:pt x="36" y="64"/>
                    <a:pt x="38" y="66"/>
                  </a:cubicBezTo>
                  <a:cubicBezTo>
                    <a:pt x="39" y="71"/>
                    <a:pt x="39" y="71"/>
                    <a:pt x="39" y="71"/>
                  </a:cubicBezTo>
                  <a:cubicBezTo>
                    <a:pt x="41" y="76"/>
                    <a:pt x="55" y="82"/>
                    <a:pt x="61" y="84"/>
                  </a:cubicBezTo>
                  <a:cubicBezTo>
                    <a:pt x="59" y="86"/>
                    <a:pt x="56" y="90"/>
                    <a:pt x="56" y="91"/>
                  </a:cubicBezTo>
                  <a:cubicBezTo>
                    <a:pt x="56" y="92"/>
                    <a:pt x="58" y="93"/>
                    <a:pt x="60" y="94"/>
                  </a:cubicBezTo>
                  <a:cubicBezTo>
                    <a:pt x="64" y="104"/>
                    <a:pt x="68" y="121"/>
                    <a:pt x="70" y="133"/>
                  </a:cubicBezTo>
                  <a:cubicBezTo>
                    <a:pt x="56" y="120"/>
                    <a:pt x="32" y="94"/>
                    <a:pt x="38" y="74"/>
                  </a:cubicBezTo>
                  <a:cubicBezTo>
                    <a:pt x="39" y="71"/>
                    <a:pt x="39" y="71"/>
                    <a:pt x="37" y="73"/>
                  </a:cubicBezTo>
                  <a:cubicBezTo>
                    <a:pt x="34" y="75"/>
                    <a:pt x="32" y="77"/>
                    <a:pt x="30" y="78"/>
                  </a:cubicBezTo>
                  <a:cubicBezTo>
                    <a:pt x="27" y="79"/>
                    <a:pt x="9" y="83"/>
                    <a:pt x="7" y="83"/>
                  </a:cubicBezTo>
                  <a:cubicBezTo>
                    <a:pt x="5" y="83"/>
                    <a:pt x="1" y="89"/>
                    <a:pt x="0" y="92"/>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1384300" y="6353176"/>
              <a:ext cx="355600" cy="184150"/>
            </a:xfrm>
            <a:custGeom>
              <a:avLst/>
              <a:gdLst>
                <a:gd name="T0" fmla="*/ 112 w 112"/>
                <a:gd name="T1" fmla="*/ 15 h 58"/>
                <a:gd name="T2" fmla="*/ 108 w 112"/>
                <a:gd name="T3" fmla="*/ 12 h 58"/>
                <a:gd name="T4" fmla="*/ 102 w 112"/>
                <a:gd name="T5" fmla="*/ 12 h 58"/>
                <a:gd name="T6" fmla="*/ 85 w 112"/>
                <a:gd name="T7" fmla="*/ 7 h 58"/>
                <a:gd name="T8" fmla="*/ 78 w 112"/>
                <a:gd name="T9" fmla="*/ 2 h 58"/>
                <a:gd name="T10" fmla="*/ 77 w 112"/>
                <a:gd name="T11" fmla="*/ 3 h 58"/>
                <a:gd name="T12" fmla="*/ 78 w 112"/>
                <a:gd name="T13" fmla="*/ 14 h 58"/>
                <a:gd name="T14" fmla="*/ 74 w 112"/>
                <a:gd name="T15" fmla="*/ 11 h 58"/>
                <a:gd name="T16" fmla="*/ 52 w 112"/>
                <a:gd name="T17" fmla="*/ 41 h 58"/>
                <a:gd name="T18" fmla="*/ 42 w 112"/>
                <a:gd name="T19" fmla="*/ 11 h 58"/>
                <a:gd name="T20" fmla="*/ 37 w 112"/>
                <a:gd name="T21" fmla="*/ 12 h 58"/>
                <a:gd name="T22" fmla="*/ 42 w 112"/>
                <a:gd name="T23" fmla="*/ 3 h 58"/>
                <a:gd name="T24" fmla="*/ 41 w 112"/>
                <a:gd name="T25" fmla="*/ 2 h 58"/>
                <a:gd name="T26" fmla="*/ 34 w 112"/>
                <a:gd name="T27" fmla="*/ 7 h 58"/>
                <a:gd name="T28" fmla="*/ 17 w 112"/>
                <a:gd name="T29" fmla="*/ 12 h 58"/>
                <a:gd name="T30" fmla="*/ 11 w 112"/>
                <a:gd name="T31" fmla="*/ 12 h 58"/>
                <a:gd name="T32" fmla="*/ 4 w 112"/>
                <a:gd name="T33" fmla="*/ 26 h 58"/>
                <a:gd name="T34" fmla="*/ 0 w 112"/>
                <a:gd name="T3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58">
                  <a:moveTo>
                    <a:pt x="112" y="15"/>
                  </a:moveTo>
                  <a:cubicBezTo>
                    <a:pt x="111" y="14"/>
                    <a:pt x="109" y="12"/>
                    <a:pt x="108" y="12"/>
                  </a:cubicBezTo>
                  <a:cubicBezTo>
                    <a:pt x="106" y="12"/>
                    <a:pt x="103" y="13"/>
                    <a:pt x="102" y="12"/>
                  </a:cubicBezTo>
                  <a:cubicBezTo>
                    <a:pt x="102" y="12"/>
                    <a:pt x="88" y="8"/>
                    <a:pt x="85" y="7"/>
                  </a:cubicBezTo>
                  <a:cubicBezTo>
                    <a:pt x="83" y="6"/>
                    <a:pt x="80" y="4"/>
                    <a:pt x="78" y="2"/>
                  </a:cubicBezTo>
                  <a:cubicBezTo>
                    <a:pt x="76" y="0"/>
                    <a:pt x="76" y="0"/>
                    <a:pt x="77" y="3"/>
                  </a:cubicBezTo>
                  <a:cubicBezTo>
                    <a:pt x="78" y="7"/>
                    <a:pt x="78" y="10"/>
                    <a:pt x="78" y="14"/>
                  </a:cubicBezTo>
                  <a:cubicBezTo>
                    <a:pt x="74" y="11"/>
                    <a:pt x="74" y="11"/>
                    <a:pt x="74" y="11"/>
                  </a:cubicBezTo>
                  <a:cubicBezTo>
                    <a:pt x="52" y="41"/>
                    <a:pt x="52" y="41"/>
                    <a:pt x="52" y="41"/>
                  </a:cubicBezTo>
                  <a:cubicBezTo>
                    <a:pt x="42" y="11"/>
                    <a:pt x="42" y="11"/>
                    <a:pt x="42" y="11"/>
                  </a:cubicBezTo>
                  <a:cubicBezTo>
                    <a:pt x="37" y="12"/>
                    <a:pt x="37" y="12"/>
                    <a:pt x="37" y="12"/>
                  </a:cubicBezTo>
                  <a:cubicBezTo>
                    <a:pt x="39" y="8"/>
                    <a:pt x="42" y="5"/>
                    <a:pt x="42" y="3"/>
                  </a:cubicBezTo>
                  <a:cubicBezTo>
                    <a:pt x="43" y="0"/>
                    <a:pt x="43" y="0"/>
                    <a:pt x="41" y="2"/>
                  </a:cubicBezTo>
                  <a:cubicBezTo>
                    <a:pt x="39" y="4"/>
                    <a:pt x="36" y="6"/>
                    <a:pt x="34" y="7"/>
                  </a:cubicBezTo>
                  <a:cubicBezTo>
                    <a:pt x="31" y="8"/>
                    <a:pt x="18" y="12"/>
                    <a:pt x="17" y="12"/>
                  </a:cubicBezTo>
                  <a:cubicBezTo>
                    <a:pt x="17" y="13"/>
                    <a:pt x="14" y="12"/>
                    <a:pt x="11" y="12"/>
                  </a:cubicBezTo>
                  <a:cubicBezTo>
                    <a:pt x="6" y="13"/>
                    <a:pt x="4" y="26"/>
                    <a:pt x="4" y="26"/>
                  </a:cubicBezTo>
                  <a:cubicBezTo>
                    <a:pt x="0" y="58"/>
                    <a:pt x="0" y="58"/>
                    <a:pt x="0" y="58"/>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101"/>
            <p:cNvSpPr>
              <a:spLocks noChangeShapeType="1"/>
            </p:cNvSpPr>
            <p:nvPr/>
          </p:nvSpPr>
          <p:spPr bwMode="auto">
            <a:xfrm>
              <a:off x="1641475" y="6419851"/>
              <a:ext cx="0" cy="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102"/>
            <p:cNvSpPr>
              <a:spLocks noChangeShapeType="1"/>
            </p:cNvSpPr>
            <p:nvPr/>
          </p:nvSpPr>
          <p:spPr bwMode="auto">
            <a:xfrm>
              <a:off x="1574800" y="6594476"/>
              <a:ext cx="0" cy="0"/>
            </a:xfrm>
            <a:prstGeom prst="line">
              <a:avLst/>
            </a:prstGeom>
            <a:noFill/>
            <a:ln w="6350" cap="rnd">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1454150" y="6111876"/>
              <a:ext cx="228600" cy="285750"/>
            </a:xfrm>
            <a:custGeom>
              <a:avLst/>
              <a:gdLst>
                <a:gd name="T0" fmla="*/ 21 w 72"/>
                <a:gd name="T1" fmla="*/ 75 h 90"/>
                <a:gd name="T2" fmla="*/ 32 w 72"/>
                <a:gd name="T3" fmla="*/ 90 h 90"/>
                <a:gd name="T4" fmla="*/ 52 w 72"/>
                <a:gd name="T5" fmla="*/ 75 h 90"/>
                <a:gd name="T6" fmla="*/ 72 w 72"/>
                <a:gd name="T7" fmla="*/ 67 h 90"/>
                <a:gd name="T8" fmla="*/ 62 w 72"/>
                <a:gd name="T9" fmla="*/ 25 h 90"/>
                <a:gd name="T10" fmla="*/ 37 w 72"/>
                <a:gd name="T11" fmla="*/ 0 h 90"/>
                <a:gd name="T12" fmla="*/ 20 w 72"/>
                <a:gd name="T13" fmla="*/ 10 h 90"/>
                <a:gd name="T14" fmla="*/ 11 w 72"/>
                <a:gd name="T15" fmla="*/ 25 h 90"/>
                <a:gd name="T16" fmla="*/ 0 w 72"/>
                <a:gd name="T17" fmla="*/ 67 h 90"/>
                <a:gd name="T18" fmla="*/ 21 w 72"/>
                <a:gd name="T19"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90">
                  <a:moveTo>
                    <a:pt x="21" y="75"/>
                  </a:moveTo>
                  <a:cubicBezTo>
                    <a:pt x="24" y="82"/>
                    <a:pt x="32" y="90"/>
                    <a:pt x="32" y="90"/>
                  </a:cubicBezTo>
                  <a:cubicBezTo>
                    <a:pt x="32" y="90"/>
                    <a:pt x="50" y="81"/>
                    <a:pt x="52" y="75"/>
                  </a:cubicBezTo>
                  <a:cubicBezTo>
                    <a:pt x="57" y="77"/>
                    <a:pt x="71" y="72"/>
                    <a:pt x="72" y="67"/>
                  </a:cubicBezTo>
                  <a:cubicBezTo>
                    <a:pt x="62" y="67"/>
                    <a:pt x="62" y="26"/>
                    <a:pt x="62" y="25"/>
                  </a:cubicBezTo>
                  <a:cubicBezTo>
                    <a:pt x="62" y="12"/>
                    <a:pt x="50" y="0"/>
                    <a:pt x="37" y="0"/>
                  </a:cubicBezTo>
                  <a:cubicBezTo>
                    <a:pt x="31" y="0"/>
                    <a:pt x="21" y="1"/>
                    <a:pt x="20" y="10"/>
                  </a:cubicBezTo>
                  <a:cubicBezTo>
                    <a:pt x="10" y="10"/>
                    <a:pt x="11" y="19"/>
                    <a:pt x="11" y="25"/>
                  </a:cubicBezTo>
                  <a:cubicBezTo>
                    <a:pt x="11" y="28"/>
                    <a:pt x="12" y="65"/>
                    <a:pt x="0" y="67"/>
                  </a:cubicBezTo>
                  <a:cubicBezTo>
                    <a:pt x="2" y="76"/>
                    <a:pt x="17" y="76"/>
                    <a:pt x="21" y="75"/>
                  </a:cubicBezTo>
                  <a:close/>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a:grpSpLocks noChangeAspect="1"/>
          </p:cNvGrpSpPr>
          <p:nvPr/>
        </p:nvGrpSpPr>
        <p:grpSpPr>
          <a:xfrm>
            <a:off x="5943124" y="2161071"/>
            <a:ext cx="383468" cy="214846"/>
            <a:chOff x="1384300" y="6086476"/>
            <a:chExt cx="935038" cy="523875"/>
          </a:xfrm>
        </p:grpSpPr>
        <p:sp>
          <p:nvSpPr>
            <p:cNvPr id="58" name="Freeform 57"/>
            <p:cNvSpPr>
              <a:spLocks/>
            </p:cNvSpPr>
            <p:nvPr/>
          </p:nvSpPr>
          <p:spPr bwMode="auto">
            <a:xfrm>
              <a:off x="1597025" y="6086476"/>
              <a:ext cx="468313" cy="523875"/>
            </a:xfrm>
            <a:custGeom>
              <a:avLst/>
              <a:gdLst>
                <a:gd name="T0" fmla="*/ 147 w 147"/>
                <a:gd name="T1" fmla="*/ 165 h 165"/>
                <a:gd name="T2" fmla="*/ 141 w 147"/>
                <a:gd name="T3" fmla="*/ 126 h 165"/>
                <a:gd name="T4" fmla="*/ 132 w 147"/>
                <a:gd name="T5" fmla="*/ 109 h 165"/>
                <a:gd name="T6" fmla="*/ 125 w 147"/>
                <a:gd name="T7" fmla="*/ 110 h 165"/>
                <a:gd name="T8" fmla="*/ 104 w 147"/>
                <a:gd name="T9" fmla="*/ 103 h 165"/>
                <a:gd name="T10" fmla="*/ 96 w 147"/>
                <a:gd name="T11" fmla="*/ 97 h 165"/>
                <a:gd name="T12" fmla="*/ 95 w 147"/>
                <a:gd name="T13" fmla="*/ 98 h 165"/>
                <a:gd name="T14" fmla="*/ 98 w 147"/>
                <a:gd name="T15" fmla="*/ 111 h 165"/>
                <a:gd name="T16" fmla="*/ 86 w 147"/>
                <a:gd name="T17" fmla="*/ 140 h 165"/>
                <a:gd name="T18" fmla="*/ 82 w 147"/>
                <a:gd name="T19" fmla="*/ 146 h 165"/>
                <a:gd name="T20" fmla="*/ 80 w 147"/>
                <a:gd name="T21" fmla="*/ 132 h 165"/>
                <a:gd name="T22" fmla="*/ 77 w 147"/>
                <a:gd name="T23" fmla="*/ 125 h 165"/>
                <a:gd name="T24" fmla="*/ 81 w 147"/>
                <a:gd name="T25" fmla="*/ 120 h 165"/>
                <a:gd name="T26" fmla="*/ 73 w 147"/>
                <a:gd name="T27" fmla="*/ 112 h 165"/>
                <a:gd name="T28" fmla="*/ 73 w 147"/>
                <a:gd name="T29" fmla="*/ 112 h 165"/>
                <a:gd name="T30" fmla="*/ 92 w 147"/>
                <a:gd name="T31" fmla="*/ 91 h 165"/>
                <a:gd name="T32" fmla="*/ 94 w 147"/>
                <a:gd name="T33" fmla="*/ 75 h 165"/>
                <a:gd name="T34" fmla="*/ 97 w 147"/>
                <a:gd name="T35" fmla="*/ 67 h 165"/>
                <a:gd name="T36" fmla="*/ 104 w 147"/>
                <a:gd name="T37" fmla="*/ 55 h 165"/>
                <a:gd name="T38" fmla="*/ 101 w 147"/>
                <a:gd name="T39" fmla="*/ 47 h 165"/>
                <a:gd name="T40" fmla="*/ 101 w 147"/>
                <a:gd name="T41" fmla="*/ 40 h 165"/>
                <a:gd name="T42" fmla="*/ 103 w 147"/>
                <a:gd name="T43" fmla="*/ 38 h 165"/>
                <a:gd name="T44" fmla="*/ 98 w 147"/>
                <a:gd name="T45" fmla="*/ 25 h 165"/>
                <a:gd name="T46" fmla="*/ 100 w 147"/>
                <a:gd name="T47" fmla="*/ 24 h 165"/>
                <a:gd name="T48" fmla="*/ 82 w 147"/>
                <a:gd name="T49" fmla="*/ 11 h 165"/>
                <a:gd name="T50" fmla="*/ 85 w 147"/>
                <a:gd name="T51" fmla="*/ 9 h 165"/>
                <a:gd name="T52" fmla="*/ 49 w 147"/>
                <a:gd name="T53" fmla="*/ 24 h 165"/>
                <a:gd name="T54" fmla="*/ 46 w 147"/>
                <a:gd name="T55" fmla="*/ 47 h 165"/>
                <a:gd name="T56" fmla="*/ 42 w 147"/>
                <a:gd name="T57" fmla="*/ 55 h 165"/>
                <a:gd name="T58" fmla="*/ 49 w 147"/>
                <a:gd name="T59" fmla="*/ 67 h 165"/>
                <a:gd name="T60" fmla="*/ 53 w 147"/>
                <a:gd name="T61" fmla="*/ 75 h 165"/>
                <a:gd name="T62" fmla="*/ 54 w 147"/>
                <a:gd name="T63" fmla="*/ 91 h 165"/>
                <a:gd name="T64" fmla="*/ 73 w 147"/>
                <a:gd name="T65" fmla="*/ 112 h 165"/>
                <a:gd name="T66" fmla="*/ 65 w 147"/>
                <a:gd name="T67" fmla="*/ 120 h 165"/>
                <a:gd name="T68" fmla="*/ 69 w 147"/>
                <a:gd name="T69" fmla="*/ 124 h 165"/>
                <a:gd name="T70" fmla="*/ 66 w 147"/>
                <a:gd name="T71" fmla="*/ 132 h 165"/>
                <a:gd name="T72" fmla="*/ 64 w 147"/>
                <a:gd name="T73" fmla="*/ 146 h 165"/>
                <a:gd name="T74" fmla="*/ 61 w 147"/>
                <a:gd name="T75" fmla="*/ 140 h 165"/>
                <a:gd name="T76" fmla="*/ 49 w 147"/>
                <a:gd name="T77" fmla="*/ 111 h 165"/>
                <a:gd name="T78" fmla="*/ 52 w 147"/>
                <a:gd name="T79" fmla="*/ 98 h 165"/>
                <a:gd name="T80" fmla="*/ 51 w 147"/>
                <a:gd name="T81" fmla="*/ 97 h 165"/>
                <a:gd name="T82" fmla="*/ 42 w 147"/>
                <a:gd name="T83" fmla="*/ 103 h 165"/>
                <a:gd name="T84" fmla="*/ 22 w 147"/>
                <a:gd name="T85" fmla="*/ 110 h 165"/>
                <a:gd name="T86" fmla="*/ 14 w 147"/>
                <a:gd name="T87" fmla="*/ 109 h 165"/>
                <a:gd name="T88" fmla="*/ 6 w 147"/>
                <a:gd name="T89" fmla="*/ 126 h 165"/>
                <a:gd name="T90" fmla="*/ 0 w 147"/>
                <a:gd name="T91"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65">
                  <a:moveTo>
                    <a:pt x="147" y="165"/>
                  </a:moveTo>
                  <a:cubicBezTo>
                    <a:pt x="141" y="126"/>
                    <a:pt x="141" y="126"/>
                    <a:pt x="141" y="126"/>
                  </a:cubicBezTo>
                  <a:cubicBezTo>
                    <a:pt x="141" y="126"/>
                    <a:pt x="139" y="110"/>
                    <a:pt x="132" y="109"/>
                  </a:cubicBezTo>
                  <a:cubicBezTo>
                    <a:pt x="130" y="109"/>
                    <a:pt x="126" y="110"/>
                    <a:pt x="125" y="110"/>
                  </a:cubicBezTo>
                  <a:cubicBezTo>
                    <a:pt x="125" y="110"/>
                    <a:pt x="108" y="104"/>
                    <a:pt x="104" y="103"/>
                  </a:cubicBezTo>
                  <a:cubicBezTo>
                    <a:pt x="102" y="102"/>
                    <a:pt x="99" y="99"/>
                    <a:pt x="96" y="97"/>
                  </a:cubicBezTo>
                  <a:cubicBezTo>
                    <a:pt x="93" y="94"/>
                    <a:pt x="93" y="95"/>
                    <a:pt x="95" y="98"/>
                  </a:cubicBezTo>
                  <a:cubicBezTo>
                    <a:pt x="97" y="103"/>
                    <a:pt x="98" y="108"/>
                    <a:pt x="98" y="111"/>
                  </a:cubicBezTo>
                  <a:cubicBezTo>
                    <a:pt x="93" y="128"/>
                    <a:pt x="90" y="134"/>
                    <a:pt x="86" y="140"/>
                  </a:cubicBezTo>
                  <a:cubicBezTo>
                    <a:pt x="85" y="142"/>
                    <a:pt x="84" y="144"/>
                    <a:pt x="82" y="146"/>
                  </a:cubicBezTo>
                  <a:cubicBezTo>
                    <a:pt x="81" y="140"/>
                    <a:pt x="80" y="133"/>
                    <a:pt x="80" y="132"/>
                  </a:cubicBezTo>
                  <a:cubicBezTo>
                    <a:pt x="80" y="129"/>
                    <a:pt x="78" y="126"/>
                    <a:pt x="77" y="125"/>
                  </a:cubicBezTo>
                  <a:cubicBezTo>
                    <a:pt x="79" y="123"/>
                    <a:pt x="81" y="121"/>
                    <a:pt x="81" y="120"/>
                  </a:cubicBezTo>
                  <a:cubicBezTo>
                    <a:pt x="81" y="119"/>
                    <a:pt x="76" y="112"/>
                    <a:pt x="73" y="112"/>
                  </a:cubicBezTo>
                  <a:cubicBezTo>
                    <a:pt x="73" y="112"/>
                    <a:pt x="73" y="112"/>
                    <a:pt x="73" y="112"/>
                  </a:cubicBezTo>
                  <a:cubicBezTo>
                    <a:pt x="74" y="112"/>
                    <a:pt x="92" y="99"/>
                    <a:pt x="92" y="91"/>
                  </a:cubicBezTo>
                  <a:cubicBezTo>
                    <a:pt x="93" y="83"/>
                    <a:pt x="92" y="81"/>
                    <a:pt x="94" y="75"/>
                  </a:cubicBezTo>
                  <a:cubicBezTo>
                    <a:pt x="95" y="71"/>
                    <a:pt x="96" y="71"/>
                    <a:pt x="97" y="67"/>
                  </a:cubicBezTo>
                  <a:cubicBezTo>
                    <a:pt x="100" y="67"/>
                    <a:pt x="103" y="60"/>
                    <a:pt x="104" y="55"/>
                  </a:cubicBezTo>
                  <a:cubicBezTo>
                    <a:pt x="105" y="50"/>
                    <a:pt x="103" y="48"/>
                    <a:pt x="101" y="47"/>
                  </a:cubicBezTo>
                  <a:cubicBezTo>
                    <a:pt x="101" y="46"/>
                    <a:pt x="101" y="41"/>
                    <a:pt x="101" y="40"/>
                  </a:cubicBezTo>
                  <a:cubicBezTo>
                    <a:pt x="101" y="39"/>
                    <a:pt x="103" y="39"/>
                    <a:pt x="103" y="38"/>
                  </a:cubicBezTo>
                  <a:cubicBezTo>
                    <a:pt x="103" y="34"/>
                    <a:pt x="100" y="30"/>
                    <a:pt x="98" y="25"/>
                  </a:cubicBezTo>
                  <a:cubicBezTo>
                    <a:pt x="98" y="25"/>
                    <a:pt x="100" y="24"/>
                    <a:pt x="100" y="24"/>
                  </a:cubicBezTo>
                  <a:cubicBezTo>
                    <a:pt x="97" y="18"/>
                    <a:pt x="89" y="13"/>
                    <a:pt x="82" y="11"/>
                  </a:cubicBezTo>
                  <a:cubicBezTo>
                    <a:pt x="82" y="10"/>
                    <a:pt x="85" y="9"/>
                    <a:pt x="85" y="9"/>
                  </a:cubicBezTo>
                  <a:cubicBezTo>
                    <a:pt x="63" y="0"/>
                    <a:pt x="46" y="17"/>
                    <a:pt x="49" y="24"/>
                  </a:cubicBezTo>
                  <a:cubicBezTo>
                    <a:pt x="42" y="25"/>
                    <a:pt x="46" y="47"/>
                    <a:pt x="46" y="47"/>
                  </a:cubicBezTo>
                  <a:cubicBezTo>
                    <a:pt x="43" y="48"/>
                    <a:pt x="41" y="50"/>
                    <a:pt x="42" y="55"/>
                  </a:cubicBezTo>
                  <a:cubicBezTo>
                    <a:pt x="43" y="60"/>
                    <a:pt x="46" y="67"/>
                    <a:pt x="49" y="67"/>
                  </a:cubicBezTo>
                  <a:cubicBezTo>
                    <a:pt x="50" y="71"/>
                    <a:pt x="51" y="71"/>
                    <a:pt x="53" y="75"/>
                  </a:cubicBezTo>
                  <a:cubicBezTo>
                    <a:pt x="54" y="81"/>
                    <a:pt x="54" y="83"/>
                    <a:pt x="54" y="91"/>
                  </a:cubicBezTo>
                  <a:cubicBezTo>
                    <a:pt x="53" y="99"/>
                    <a:pt x="72" y="112"/>
                    <a:pt x="73" y="112"/>
                  </a:cubicBezTo>
                  <a:cubicBezTo>
                    <a:pt x="70" y="113"/>
                    <a:pt x="65" y="119"/>
                    <a:pt x="65" y="120"/>
                  </a:cubicBezTo>
                  <a:cubicBezTo>
                    <a:pt x="65" y="121"/>
                    <a:pt x="67" y="123"/>
                    <a:pt x="69" y="124"/>
                  </a:cubicBezTo>
                  <a:cubicBezTo>
                    <a:pt x="68" y="125"/>
                    <a:pt x="66" y="128"/>
                    <a:pt x="66" y="132"/>
                  </a:cubicBezTo>
                  <a:cubicBezTo>
                    <a:pt x="66" y="133"/>
                    <a:pt x="65" y="140"/>
                    <a:pt x="64" y="146"/>
                  </a:cubicBezTo>
                  <a:cubicBezTo>
                    <a:pt x="63" y="144"/>
                    <a:pt x="62" y="142"/>
                    <a:pt x="61" y="140"/>
                  </a:cubicBezTo>
                  <a:cubicBezTo>
                    <a:pt x="57" y="134"/>
                    <a:pt x="54" y="128"/>
                    <a:pt x="49" y="111"/>
                  </a:cubicBezTo>
                  <a:cubicBezTo>
                    <a:pt x="48" y="108"/>
                    <a:pt x="50" y="103"/>
                    <a:pt x="52" y="98"/>
                  </a:cubicBezTo>
                  <a:cubicBezTo>
                    <a:pt x="54" y="95"/>
                    <a:pt x="53" y="94"/>
                    <a:pt x="51" y="97"/>
                  </a:cubicBezTo>
                  <a:cubicBezTo>
                    <a:pt x="48" y="99"/>
                    <a:pt x="45" y="102"/>
                    <a:pt x="42" y="103"/>
                  </a:cubicBezTo>
                  <a:cubicBezTo>
                    <a:pt x="39" y="104"/>
                    <a:pt x="22" y="110"/>
                    <a:pt x="22" y="110"/>
                  </a:cubicBezTo>
                  <a:cubicBezTo>
                    <a:pt x="21" y="110"/>
                    <a:pt x="17" y="109"/>
                    <a:pt x="14" y="109"/>
                  </a:cubicBezTo>
                  <a:cubicBezTo>
                    <a:pt x="8" y="110"/>
                    <a:pt x="6" y="126"/>
                    <a:pt x="6" y="126"/>
                  </a:cubicBezTo>
                  <a:cubicBezTo>
                    <a:pt x="0" y="165"/>
                    <a:pt x="0" y="165"/>
                    <a:pt x="0" y="165"/>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98"/>
            <p:cNvSpPr>
              <a:spLocks noChangeShapeType="1"/>
            </p:cNvSpPr>
            <p:nvPr/>
          </p:nvSpPr>
          <p:spPr bwMode="auto">
            <a:xfrm>
              <a:off x="2074863" y="6591301"/>
              <a:ext cx="0"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1952625" y="6127751"/>
              <a:ext cx="366713" cy="422275"/>
            </a:xfrm>
            <a:custGeom>
              <a:avLst/>
              <a:gdLst>
                <a:gd name="T0" fmla="*/ 115 w 115"/>
                <a:gd name="T1" fmla="*/ 129 h 133"/>
                <a:gd name="T2" fmla="*/ 110 w 115"/>
                <a:gd name="T3" fmla="*/ 97 h 133"/>
                <a:gd name="T4" fmla="*/ 103 w 115"/>
                <a:gd name="T5" fmla="*/ 83 h 133"/>
                <a:gd name="T6" fmla="*/ 80 w 115"/>
                <a:gd name="T7" fmla="*/ 78 h 133"/>
                <a:gd name="T8" fmla="*/ 74 w 115"/>
                <a:gd name="T9" fmla="*/ 73 h 133"/>
                <a:gd name="T10" fmla="*/ 73 w 115"/>
                <a:gd name="T11" fmla="*/ 74 h 133"/>
                <a:gd name="T12" fmla="*/ 86 w 115"/>
                <a:gd name="T13" fmla="*/ 118 h 133"/>
                <a:gd name="T14" fmla="*/ 86 w 115"/>
                <a:gd name="T15" fmla="*/ 118 h 133"/>
                <a:gd name="T16" fmla="*/ 69 w 115"/>
                <a:gd name="T17" fmla="*/ 90 h 133"/>
                <a:gd name="T18" fmla="*/ 69 w 115"/>
                <a:gd name="T19" fmla="*/ 89 h 133"/>
                <a:gd name="T20" fmla="*/ 64 w 115"/>
                <a:gd name="T21" fmla="*/ 84 h 133"/>
                <a:gd name="T22" fmla="*/ 71 w 115"/>
                <a:gd name="T23" fmla="*/ 71 h 133"/>
                <a:gd name="T24" fmla="*/ 71 w 115"/>
                <a:gd name="T25" fmla="*/ 66 h 133"/>
                <a:gd name="T26" fmla="*/ 75 w 115"/>
                <a:gd name="T27" fmla="*/ 53 h 133"/>
                <a:gd name="T28" fmla="*/ 81 w 115"/>
                <a:gd name="T29" fmla="*/ 40 h 133"/>
                <a:gd name="T30" fmla="*/ 78 w 115"/>
                <a:gd name="T31" fmla="*/ 34 h 133"/>
                <a:gd name="T32" fmla="*/ 73 w 115"/>
                <a:gd name="T33" fmla="*/ 12 h 133"/>
                <a:gd name="T34" fmla="*/ 57 w 115"/>
                <a:gd name="T35" fmla="*/ 1 h 133"/>
                <a:gd name="T36" fmla="*/ 31 w 115"/>
                <a:gd name="T37" fmla="*/ 35 h 133"/>
                <a:gd name="T38" fmla="*/ 28 w 115"/>
                <a:gd name="T39" fmla="*/ 41 h 133"/>
                <a:gd name="T40" fmla="*/ 34 w 115"/>
                <a:gd name="T41" fmla="*/ 53 h 133"/>
                <a:gd name="T42" fmla="*/ 38 w 115"/>
                <a:gd name="T43" fmla="*/ 66 h 133"/>
                <a:gd name="T44" fmla="*/ 39 w 115"/>
                <a:gd name="T45" fmla="*/ 71 h 133"/>
                <a:gd name="T46" fmla="*/ 61 w 115"/>
                <a:gd name="T47" fmla="*/ 84 h 133"/>
                <a:gd name="T48" fmla="*/ 56 w 115"/>
                <a:gd name="T49" fmla="*/ 91 h 133"/>
                <a:gd name="T50" fmla="*/ 60 w 115"/>
                <a:gd name="T51" fmla="*/ 94 h 133"/>
                <a:gd name="T52" fmla="*/ 70 w 115"/>
                <a:gd name="T53" fmla="*/ 133 h 133"/>
                <a:gd name="T54" fmla="*/ 38 w 115"/>
                <a:gd name="T55" fmla="*/ 74 h 133"/>
                <a:gd name="T56" fmla="*/ 37 w 115"/>
                <a:gd name="T57" fmla="*/ 73 h 133"/>
                <a:gd name="T58" fmla="*/ 30 w 115"/>
                <a:gd name="T59" fmla="*/ 78 h 133"/>
                <a:gd name="T60" fmla="*/ 7 w 115"/>
                <a:gd name="T61" fmla="*/ 83 h 133"/>
                <a:gd name="T62" fmla="*/ 0 w 115"/>
                <a:gd name="T6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33">
                  <a:moveTo>
                    <a:pt x="115" y="129"/>
                  </a:moveTo>
                  <a:cubicBezTo>
                    <a:pt x="110" y="97"/>
                    <a:pt x="110" y="97"/>
                    <a:pt x="110" y="97"/>
                  </a:cubicBezTo>
                  <a:cubicBezTo>
                    <a:pt x="110" y="97"/>
                    <a:pt x="109" y="84"/>
                    <a:pt x="103" y="83"/>
                  </a:cubicBezTo>
                  <a:cubicBezTo>
                    <a:pt x="101" y="83"/>
                    <a:pt x="83" y="79"/>
                    <a:pt x="80" y="78"/>
                  </a:cubicBezTo>
                  <a:cubicBezTo>
                    <a:pt x="79" y="77"/>
                    <a:pt x="76" y="75"/>
                    <a:pt x="74" y="73"/>
                  </a:cubicBezTo>
                  <a:cubicBezTo>
                    <a:pt x="72" y="71"/>
                    <a:pt x="71" y="71"/>
                    <a:pt x="73" y="74"/>
                  </a:cubicBezTo>
                  <a:cubicBezTo>
                    <a:pt x="74" y="78"/>
                    <a:pt x="87" y="93"/>
                    <a:pt x="86" y="118"/>
                  </a:cubicBezTo>
                  <a:cubicBezTo>
                    <a:pt x="86" y="118"/>
                    <a:pt x="86" y="118"/>
                    <a:pt x="86" y="118"/>
                  </a:cubicBezTo>
                  <a:cubicBezTo>
                    <a:pt x="81" y="104"/>
                    <a:pt x="72" y="93"/>
                    <a:pt x="69" y="90"/>
                  </a:cubicBezTo>
                  <a:cubicBezTo>
                    <a:pt x="69" y="90"/>
                    <a:pt x="69" y="89"/>
                    <a:pt x="69" y="89"/>
                  </a:cubicBezTo>
                  <a:cubicBezTo>
                    <a:pt x="70" y="88"/>
                    <a:pt x="67" y="85"/>
                    <a:pt x="64" y="84"/>
                  </a:cubicBezTo>
                  <a:cubicBezTo>
                    <a:pt x="66" y="81"/>
                    <a:pt x="71" y="76"/>
                    <a:pt x="71" y="71"/>
                  </a:cubicBezTo>
                  <a:cubicBezTo>
                    <a:pt x="71" y="66"/>
                    <a:pt x="71" y="66"/>
                    <a:pt x="71" y="66"/>
                  </a:cubicBezTo>
                  <a:cubicBezTo>
                    <a:pt x="74" y="64"/>
                    <a:pt x="75" y="61"/>
                    <a:pt x="75" y="53"/>
                  </a:cubicBezTo>
                  <a:cubicBezTo>
                    <a:pt x="77" y="52"/>
                    <a:pt x="80" y="44"/>
                    <a:pt x="81" y="40"/>
                  </a:cubicBezTo>
                  <a:cubicBezTo>
                    <a:pt x="81" y="36"/>
                    <a:pt x="80" y="35"/>
                    <a:pt x="78" y="34"/>
                  </a:cubicBezTo>
                  <a:cubicBezTo>
                    <a:pt x="78" y="34"/>
                    <a:pt x="83" y="13"/>
                    <a:pt x="73" y="12"/>
                  </a:cubicBezTo>
                  <a:cubicBezTo>
                    <a:pt x="73" y="12"/>
                    <a:pt x="73" y="0"/>
                    <a:pt x="57" y="1"/>
                  </a:cubicBezTo>
                  <a:cubicBezTo>
                    <a:pt x="21" y="1"/>
                    <a:pt x="31" y="34"/>
                    <a:pt x="31" y="35"/>
                  </a:cubicBezTo>
                  <a:cubicBezTo>
                    <a:pt x="29" y="35"/>
                    <a:pt x="27" y="37"/>
                    <a:pt x="28" y="41"/>
                  </a:cubicBezTo>
                  <a:cubicBezTo>
                    <a:pt x="29" y="45"/>
                    <a:pt x="31" y="53"/>
                    <a:pt x="34" y="53"/>
                  </a:cubicBezTo>
                  <a:cubicBezTo>
                    <a:pt x="34" y="62"/>
                    <a:pt x="36" y="64"/>
                    <a:pt x="38" y="66"/>
                  </a:cubicBezTo>
                  <a:cubicBezTo>
                    <a:pt x="39" y="71"/>
                    <a:pt x="39" y="71"/>
                    <a:pt x="39" y="71"/>
                  </a:cubicBezTo>
                  <a:cubicBezTo>
                    <a:pt x="41" y="76"/>
                    <a:pt x="55" y="82"/>
                    <a:pt x="61" y="84"/>
                  </a:cubicBezTo>
                  <a:cubicBezTo>
                    <a:pt x="59" y="86"/>
                    <a:pt x="56" y="90"/>
                    <a:pt x="56" y="91"/>
                  </a:cubicBezTo>
                  <a:cubicBezTo>
                    <a:pt x="56" y="92"/>
                    <a:pt x="58" y="93"/>
                    <a:pt x="60" y="94"/>
                  </a:cubicBezTo>
                  <a:cubicBezTo>
                    <a:pt x="64" y="104"/>
                    <a:pt x="68" y="121"/>
                    <a:pt x="70" y="133"/>
                  </a:cubicBezTo>
                  <a:cubicBezTo>
                    <a:pt x="56" y="120"/>
                    <a:pt x="32" y="94"/>
                    <a:pt x="38" y="74"/>
                  </a:cubicBezTo>
                  <a:cubicBezTo>
                    <a:pt x="39" y="71"/>
                    <a:pt x="39" y="71"/>
                    <a:pt x="37" y="73"/>
                  </a:cubicBezTo>
                  <a:cubicBezTo>
                    <a:pt x="34" y="75"/>
                    <a:pt x="32" y="77"/>
                    <a:pt x="30" y="78"/>
                  </a:cubicBezTo>
                  <a:cubicBezTo>
                    <a:pt x="27" y="79"/>
                    <a:pt x="9" y="83"/>
                    <a:pt x="7" y="83"/>
                  </a:cubicBezTo>
                  <a:cubicBezTo>
                    <a:pt x="5" y="83"/>
                    <a:pt x="1" y="89"/>
                    <a:pt x="0" y="92"/>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384300" y="6353176"/>
              <a:ext cx="355600" cy="184150"/>
            </a:xfrm>
            <a:custGeom>
              <a:avLst/>
              <a:gdLst>
                <a:gd name="T0" fmla="*/ 112 w 112"/>
                <a:gd name="T1" fmla="*/ 15 h 58"/>
                <a:gd name="T2" fmla="*/ 108 w 112"/>
                <a:gd name="T3" fmla="*/ 12 h 58"/>
                <a:gd name="T4" fmla="*/ 102 w 112"/>
                <a:gd name="T5" fmla="*/ 12 h 58"/>
                <a:gd name="T6" fmla="*/ 85 w 112"/>
                <a:gd name="T7" fmla="*/ 7 h 58"/>
                <a:gd name="T8" fmla="*/ 78 w 112"/>
                <a:gd name="T9" fmla="*/ 2 h 58"/>
                <a:gd name="T10" fmla="*/ 77 w 112"/>
                <a:gd name="T11" fmla="*/ 3 h 58"/>
                <a:gd name="T12" fmla="*/ 78 w 112"/>
                <a:gd name="T13" fmla="*/ 14 h 58"/>
                <a:gd name="T14" fmla="*/ 74 w 112"/>
                <a:gd name="T15" fmla="*/ 11 h 58"/>
                <a:gd name="T16" fmla="*/ 52 w 112"/>
                <a:gd name="T17" fmla="*/ 41 h 58"/>
                <a:gd name="T18" fmla="*/ 42 w 112"/>
                <a:gd name="T19" fmla="*/ 11 h 58"/>
                <a:gd name="T20" fmla="*/ 37 w 112"/>
                <a:gd name="T21" fmla="*/ 12 h 58"/>
                <a:gd name="T22" fmla="*/ 42 w 112"/>
                <a:gd name="T23" fmla="*/ 3 h 58"/>
                <a:gd name="T24" fmla="*/ 41 w 112"/>
                <a:gd name="T25" fmla="*/ 2 h 58"/>
                <a:gd name="T26" fmla="*/ 34 w 112"/>
                <a:gd name="T27" fmla="*/ 7 h 58"/>
                <a:gd name="T28" fmla="*/ 17 w 112"/>
                <a:gd name="T29" fmla="*/ 12 h 58"/>
                <a:gd name="T30" fmla="*/ 11 w 112"/>
                <a:gd name="T31" fmla="*/ 12 h 58"/>
                <a:gd name="T32" fmla="*/ 4 w 112"/>
                <a:gd name="T33" fmla="*/ 26 h 58"/>
                <a:gd name="T34" fmla="*/ 0 w 112"/>
                <a:gd name="T3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58">
                  <a:moveTo>
                    <a:pt x="112" y="15"/>
                  </a:moveTo>
                  <a:cubicBezTo>
                    <a:pt x="111" y="14"/>
                    <a:pt x="109" y="12"/>
                    <a:pt x="108" y="12"/>
                  </a:cubicBezTo>
                  <a:cubicBezTo>
                    <a:pt x="106" y="12"/>
                    <a:pt x="103" y="13"/>
                    <a:pt x="102" y="12"/>
                  </a:cubicBezTo>
                  <a:cubicBezTo>
                    <a:pt x="102" y="12"/>
                    <a:pt x="88" y="8"/>
                    <a:pt x="85" y="7"/>
                  </a:cubicBezTo>
                  <a:cubicBezTo>
                    <a:pt x="83" y="6"/>
                    <a:pt x="80" y="4"/>
                    <a:pt x="78" y="2"/>
                  </a:cubicBezTo>
                  <a:cubicBezTo>
                    <a:pt x="76" y="0"/>
                    <a:pt x="76" y="0"/>
                    <a:pt x="77" y="3"/>
                  </a:cubicBezTo>
                  <a:cubicBezTo>
                    <a:pt x="78" y="7"/>
                    <a:pt x="78" y="10"/>
                    <a:pt x="78" y="14"/>
                  </a:cubicBezTo>
                  <a:cubicBezTo>
                    <a:pt x="74" y="11"/>
                    <a:pt x="74" y="11"/>
                    <a:pt x="74" y="11"/>
                  </a:cubicBezTo>
                  <a:cubicBezTo>
                    <a:pt x="52" y="41"/>
                    <a:pt x="52" y="41"/>
                    <a:pt x="52" y="41"/>
                  </a:cubicBezTo>
                  <a:cubicBezTo>
                    <a:pt x="42" y="11"/>
                    <a:pt x="42" y="11"/>
                    <a:pt x="42" y="11"/>
                  </a:cubicBezTo>
                  <a:cubicBezTo>
                    <a:pt x="37" y="12"/>
                    <a:pt x="37" y="12"/>
                    <a:pt x="37" y="12"/>
                  </a:cubicBezTo>
                  <a:cubicBezTo>
                    <a:pt x="39" y="8"/>
                    <a:pt x="42" y="5"/>
                    <a:pt x="42" y="3"/>
                  </a:cubicBezTo>
                  <a:cubicBezTo>
                    <a:pt x="43" y="0"/>
                    <a:pt x="43" y="0"/>
                    <a:pt x="41" y="2"/>
                  </a:cubicBezTo>
                  <a:cubicBezTo>
                    <a:pt x="39" y="4"/>
                    <a:pt x="36" y="6"/>
                    <a:pt x="34" y="7"/>
                  </a:cubicBezTo>
                  <a:cubicBezTo>
                    <a:pt x="31" y="8"/>
                    <a:pt x="18" y="12"/>
                    <a:pt x="17" y="12"/>
                  </a:cubicBezTo>
                  <a:cubicBezTo>
                    <a:pt x="17" y="13"/>
                    <a:pt x="14" y="12"/>
                    <a:pt x="11" y="12"/>
                  </a:cubicBezTo>
                  <a:cubicBezTo>
                    <a:pt x="6" y="13"/>
                    <a:pt x="4" y="26"/>
                    <a:pt x="4" y="26"/>
                  </a:cubicBezTo>
                  <a:cubicBezTo>
                    <a:pt x="0" y="58"/>
                    <a:pt x="0" y="58"/>
                    <a:pt x="0" y="58"/>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101"/>
            <p:cNvSpPr>
              <a:spLocks noChangeShapeType="1"/>
            </p:cNvSpPr>
            <p:nvPr/>
          </p:nvSpPr>
          <p:spPr bwMode="auto">
            <a:xfrm>
              <a:off x="1641475" y="6419851"/>
              <a:ext cx="0"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102"/>
            <p:cNvSpPr>
              <a:spLocks noChangeShapeType="1"/>
            </p:cNvSpPr>
            <p:nvPr/>
          </p:nvSpPr>
          <p:spPr bwMode="auto">
            <a:xfrm>
              <a:off x="1574800" y="6594476"/>
              <a:ext cx="0"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1454150" y="6111876"/>
              <a:ext cx="228600" cy="285750"/>
            </a:xfrm>
            <a:custGeom>
              <a:avLst/>
              <a:gdLst>
                <a:gd name="T0" fmla="*/ 21 w 72"/>
                <a:gd name="T1" fmla="*/ 75 h 90"/>
                <a:gd name="T2" fmla="*/ 32 w 72"/>
                <a:gd name="T3" fmla="*/ 90 h 90"/>
                <a:gd name="T4" fmla="*/ 52 w 72"/>
                <a:gd name="T5" fmla="*/ 75 h 90"/>
                <a:gd name="T6" fmla="*/ 72 w 72"/>
                <a:gd name="T7" fmla="*/ 67 h 90"/>
                <a:gd name="T8" fmla="*/ 62 w 72"/>
                <a:gd name="T9" fmla="*/ 25 h 90"/>
                <a:gd name="T10" fmla="*/ 37 w 72"/>
                <a:gd name="T11" fmla="*/ 0 h 90"/>
                <a:gd name="T12" fmla="*/ 20 w 72"/>
                <a:gd name="T13" fmla="*/ 10 h 90"/>
                <a:gd name="T14" fmla="*/ 11 w 72"/>
                <a:gd name="T15" fmla="*/ 25 h 90"/>
                <a:gd name="T16" fmla="*/ 0 w 72"/>
                <a:gd name="T17" fmla="*/ 67 h 90"/>
                <a:gd name="T18" fmla="*/ 21 w 72"/>
                <a:gd name="T19"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90">
                  <a:moveTo>
                    <a:pt x="21" y="75"/>
                  </a:moveTo>
                  <a:cubicBezTo>
                    <a:pt x="24" y="82"/>
                    <a:pt x="32" y="90"/>
                    <a:pt x="32" y="90"/>
                  </a:cubicBezTo>
                  <a:cubicBezTo>
                    <a:pt x="32" y="90"/>
                    <a:pt x="50" y="81"/>
                    <a:pt x="52" y="75"/>
                  </a:cubicBezTo>
                  <a:cubicBezTo>
                    <a:pt x="57" y="77"/>
                    <a:pt x="71" y="72"/>
                    <a:pt x="72" y="67"/>
                  </a:cubicBezTo>
                  <a:cubicBezTo>
                    <a:pt x="62" y="67"/>
                    <a:pt x="62" y="26"/>
                    <a:pt x="62" y="25"/>
                  </a:cubicBezTo>
                  <a:cubicBezTo>
                    <a:pt x="62" y="12"/>
                    <a:pt x="50" y="0"/>
                    <a:pt x="37" y="0"/>
                  </a:cubicBezTo>
                  <a:cubicBezTo>
                    <a:pt x="31" y="0"/>
                    <a:pt x="21" y="1"/>
                    <a:pt x="20" y="10"/>
                  </a:cubicBezTo>
                  <a:cubicBezTo>
                    <a:pt x="10" y="10"/>
                    <a:pt x="11" y="19"/>
                    <a:pt x="11" y="25"/>
                  </a:cubicBezTo>
                  <a:cubicBezTo>
                    <a:pt x="11" y="28"/>
                    <a:pt x="12" y="65"/>
                    <a:pt x="0" y="67"/>
                  </a:cubicBezTo>
                  <a:cubicBezTo>
                    <a:pt x="2" y="76"/>
                    <a:pt x="17" y="76"/>
                    <a:pt x="21" y="75"/>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6" name="Straight Connector 5"/>
          <p:cNvCxnSpPr>
            <a:stCxn id="308" idx="4"/>
          </p:cNvCxnSpPr>
          <p:nvPr/>
        </p:nvCxnSpPr>
        <p:spPr>
          <a:xfrm>
            <a:off x="1244252" y="2513096"/>
            <a:ext cx="0" cy="645861"/>
          </a:xfrm>
          <a:prstGeom prst="line">
            <a:avLst/>
          </a:prstGeom>
          <a:ln w="6350">
            <a:solidFill>
              <a:srgbClr val="00B8F5"/>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35788" y="4985569"/>
            <a:ext cx="0" cy="297230"/>
          </a:xfrm>
          <a:prstGeom prst="line">
            <a:avLst/>
          </a:prstGeom>
          <a:ln w="6350">
            <a:solidFill>
              <a:srgbClr val="00B8F5"/>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145008" y="4985569"/>
            <a:ext cx="0" cy="297230"/>
          </a:xfrm>
          <a:prstGeom prst="line">
            <a:avLst/>
          </a:prstGeom>
          <a:ln w="6350">
            <a:solidFill>
              <a:srgbClr val="0033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145008" y="3813043"/>
            <a:ext cx="0" cy="481242"/>
          </a:xfrm>
          <a:prstGeom prst="line">
            <a:avLst/>
          </a:prstGeom>
          <a:ln w="6350">
            <a:solidFill>
              <a:srgbClr val="0033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312" idx="4"/>
          </p:cNvCxnSpPr>
          <p:nvPr/>
        </p:nvCxnSpPr>
        <p:spPr>
          <a:xfrm>
            <a:off x="6145008" y="2513096"/>
            <a:ext cx="0" cy="585704"/>
          </a:xfrm>
          <a:prstGeom prst="line">
            <a:avLst/>
          </a:prstGeom>
          <a:ln w="6350">
            <a:solidFill>
              <a:srgbClr val="0033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244252" y="3665422"/>
            <a:ext cx="0" cy="628863"/>
          </a:xfrm>
          <a:prstGeom prst="line">
            <a:avLst/>
          </a:prstGeom>
          <a:ln w="6350">
            <a:solidFill>
              <a:srgbClr val="00B8F5"/>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003269" y="3328411"/>
            <a:ext cx="481965" cy="1657158"/>
            <a:chOff x="1003269" y="3328411"/>
            <a:chExt cx="481965" cy="1657158"/>
          </a:xfrm>
        </p:grpSpPr>
        <p:cxnSp>
          <p:nvCxnSpPr>
            <p:cNvPr id="80" name="Straight Connector 79"/>
            <p:cNvCxnSpPr/>
            <p:nvPr/>
          </p:nvCxnSpPr>
          <p:spPr>
            <a:xfrm>
              <a:off x="1244252" y="3665422"/>
              <a:ext cx="0" cy="628863"/>
            </a:xfrm>
            <a:prstGeom prst="line">
              <a:avLst/>
            </a:prstGeom>
            <a:ln w="6350">
              <a:solidFill>
                <a:srgbClr val="00B8F5"/>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3" name="object 38">
              <a:extLst>
                <a:ext uri="{FF2B5EF4-FFF2-40B4-BE49-F238E27FC236}">
                  <a16:creationId xmlns:a16="http://schemas.microsoft.com/office/drawing/2014/main" id="{4122E528-C649-4CE9-B90C-4778EEFCC147}"/>
                </a:ext>
              </a:extLst>
            </p:cNvPr>
            <p:cNvSpPr/>
            <p:nvPr/>
          </p:nvSpPr>
          <p:spPr>
            <a:xfrm>
              <a:off x="1003269" y="4500937"/>
              <a:ext cx="481965" cy="484632"/>
            </a:xfrm>
            <a:prstGeom prst="ellipse">
              <a:avLst/>
            </a:prstGeom>
            <a:solidFill>
              <a:srgbClr val="00B8F5"/>
            </a:solidFill>
          </p:spPr>
          <p:txBody>
            <a:bodyPr wrap="square" lIns="0" tIns="0" rIns="0" bIns="0" rtlCol="0"/>
            <a:lstStyle/>
            <a:p>
              <a:endParaRPr sz="900"/>
            </a:p>
          </p:txBody>
        </p:sp>
        <p:sp>
          <p:nvSpPr>
            <p:cNvPr id="94" name="object 32">
              <a:extLst>
                <a:ext uri="{FF2B5EF4-FFF2-40B4-BE49-F238E27FC236}">
                  <a16:creationId xmlns:a16="http://schemas.microsoft.com/office/drawing/2014/main" id="{C35C60A8-4452-404A-8087-FB640632E43C}"/>
                </a:ext>
              </a:extLst>
            </p:cNvPr>
            <p:cNvSpPr/>
            <p:nvPr/>
          </p:nvSpPr>
          <p:spPr>
            <a:xfrm>
              <a:off x="1003269" y="3328411"/>
              <a:ext cx="481965" cy="484632"/>
            </a:xfrm>
            <a:prstGeom prst="ellipse">
              <a:avLst/>
            </a:prstGeom>
            <a:solidFill>
              <a:srgbClr val="00B8F5"/>
            </a:solidFill>
          </p:spPr>
          <p:txBody>
            <a:bodyPr wrap="square" lIns="0" tIns="0" rIns="0" bIns="0" rtlCol="0"/>
            <a:lstStyle/>
            <a:p>
              <a:endParaRPr sz="900"/>
            </a:p>
          </p:txBody>
        </p:sp>
        <p:grpSp>
          <p:nvGrpSpPr>
            <p:cNvPr id="96" name="Group 95"/>
            <p:cNvGrpSpPr/>
            <p:nvPr/>
          </p:nvGrpSpPr>
          <p:grpSpPr>
            <a:xfrm>
              <a:off x="1088358" y="3391807"/>
              <a:ext cx="300603" cy="359619"/>
              <a:chOff x="9532938" y="2674938"/>
              <a:chExt cx="549276" cy="631825"/>
            </a:xfrm>
          </p:grpSpPr>
          <p:sp>
            <p:nvSpPr>
              <p:cNvPr id="97" name="Freeform 106"/>
              <p:cNvSpPr>
                <a:spLocks/>
              </p:cNvSpPr>
              <p:nvPr/>
            </p:nvSpPr>
            <p:spPr bwMode="auto">
              <a:xfrm>
                <a:off x="9669463" y="2674938"/>
                <a:ext cx="277813" cy="242888"/>
              </a:xfrm>
              <a:custGeom>
                <a:avLst/>
                <a:gdLst>
                  <a:gd name="T0" fmla="*/ 37 w 74"/>
                  <a:gd name="T1" fmla="*/ 64 h 64"/>
                  <a:gd name="T2" fmla="*/ 4 w 74"/>
                  <a:gd name="T3" fmla="*/ 27 h 64"/>
                  <a:gd name="T4" fmla="*/ 17 w 74"/>
                  <a:gd name="T5" fmla="*/ 2 h 64"/>
                  <a:gd name="T6" fmla="*/ 37 w 74"/>
                  <a:gd name="T7" fmla="*/ 12 h 64"/>
                  <a:gd name="T8" fmla="*/ 57 w 74"/>
                  <a:gd name="T9" fmla="*/ 2 h 64"/>
                  <a:gd name="T10" fmla="*/ 70 w 74"/>
                  <a:gd name="T11" fmla="*/ 27 h 64"/>
                  <a:gd name="T12" fmla="*/ 37 w 74"/>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37" y="64"/>
                    </a:moveTo>
                    <a:cubicBezTo>
                      <a:pt x="37" y="64"/>
                      <a:pt x="8" y="41"/>
                      <a:pt x="4" y="27"/>
                    </a:cubicBezTo>
                    <a:cubicBezTo>
                      <a:pt x="0" y="18"/>
                      <a:pt x="4" y="4"/>
                      <a:pt x="17" y="2"/>
                    </a:cubicBezTo>
                    <a:cubicBezTo>
                      <a:pt x="30" y="0"/>
                      <a:pt x="37" y="12"/>
                      <a:pt x="37" y="12"/>
                    </a:cubicBezTo>
                    <a:cubicBezTo>
                      <a:pt x="37" y="12"/>
                      <a:pt x="44" y="0"/>
                      <a:pt x="57" y="2"/>
                    </a:cubicBezTo>
                    <a:cubicBezTo>
                      <a:pt x="70" y="4"/>
                      <a:pt x="74" y="18"/>
                      <a:pt x="70" y="27"/>
                    </a:cubicBezTo>
                    <a:cubicBezTo>
                      <a:pt x="66" y="41"/>
                      <a:pt x="37" y="64"/>
                      <a:pt x="37" y="64"/>
                    </a:cubicBezTo>
                    <a:close/>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98" name="Freeform 107"/>
              <p:cNvSpPr>
                <a:spLocks/>
              </p:cNvSpPr>
              <p:nvPr/>
            </p:nvSpPr>
            <p:spPr bwMode="auto">
              <a:xfrm>
                <a:off x="9969501" y="2797175"/>
                <a:ext cx="112713" cy="422275"/>
              </a:xfrm>
              <a:custGeom>
                <a:avLst/>
                <a:gdLst>
                  <a:gd name="T0" fmla="*/ 0 w 30"/>
                  <a:gd name="T1" fmla="*/ 60 h 112"/>
                  <a:gd name="T2" fmla="*/ 14 w 30"/>
                  <a:gd name="T3" fmla="*/ 51 h 112"/>
                  <a:gd name="T4" fmla="*/ 14 w 30"/>
                  <a:gd name="T5" fmla="*/ 12 h 112"/>
                  <a:gd name="T6" fmla="*/ 14 w 30"/>
                  <a:gd name="T7" fmla="*/ 4 h 112"/>
                  <a:gd name="T8" fmla="*/ 14 w 30"/>
                  <a:gd name="T9" fmla="*/ 3 h 112"/>
                  <a:gd name="T10" fmla="*/ 19 w 30"/>
                  <a:gd name="T11" fmla="*/ 1 h 112"/>
                  <a:gd name="T12" fmla="*/ 21 w 30"/>
                  <a:gd name="T13" fmla="*/ 1 h 112"/>
                  <a:gd name="T14" fmla="*/ 25 w 30"/>
                  <a:gd name="T15" fmla="*/ 6 h 112"/>
                  <a:gd name="T16" fmla="*/ 30 w 30"/>
                  <a:gd name="T17" fmla="*/ 58 h 112"/>
                  <a:gd name="T18" fmla="*/ 29 w 30"/>
                  <a:gd name="T19" fmla="*/ 63 h 112"/>
                  <a:gd name="T20" fmla="*/ 29 w 30"/>
                  <a:gd name="T21" fmla="*/ 65 h 112"/>
                  <a:gd name="T22" fmla="*/ 26 w 30"/>
                  <a:gd name="T23" fmla="*/ 68 h 112"/>
                  <a:gd name="T24" fmla="*/ 3 w 30"/>
                  <a:gd name="T25" fmla="*/ 95 h 112"/>
                  <a:gd name="T26" fmla="*/ 1 w 30"/>
                  <a:gd name="T27" fmla="*/ 100 h 112"/>
                  <a:gd name="T28" fmla="*/ 0 w 30"/>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12">
                    <a:moveTo>
                      <a:pt x="0" y="60"/>
                    </a:moveTo>
                    <a:cubicBezTo>
                      <a:pt x="14" y="51"/>
                      <a:pt x="14" y="51"/>
                      <a:pt x="14" y="51"/>
                    </a:cubicBezTo>
                    <a:cubicBezTo>
                      <a:pt x="14" y="12"/>
                      <a:pt x="14" y="12"/>
                      <a:pt x="14" y="12"/>
                    </a:cubicBezTo>
                    <a:cubicBezTo>
                      <a:pt x="14" y="4"/>
                      <a:pt x="14" y="4"/>
                      <a:pt x="14" y="4"/>
                    </a:cubicBezTo>
                    <a:cubicBezTo>
                      <a:pt x="14" y="4"/>
                      <a:pt x="14" y="3"/>
                      <a:pt x="14" y="3"/>
                    </a:cubicBezTo>
                    <a:cubicBezTo>
                      <a:pt x="15" y="1"/>
                      <a:pt x="17" y="0"/>
                      <a:pt x="19" y="1"/>
                    </a:cubicBezTo>
                    <a:cubicBezTo>
                      <a:pt x="21" y="1"/>
                      <a:pt x="21" y="1"/>
                      <a:pt x="21" y="1"/>
                    </a:cubicBezTo>
                    <a:cubicBezTo>
                      <a:pt x="23" y="2"/>
                      <a:pt x="24" y="4"/>
                      <a:pt x="25" y="6"/>
                    </a:cubicBezTo>
                    <a:cubicBezTo>
                      <a:pt x="30" y="58"/>
                      <a:pt x="30" y="58"/>
                      <a:pt x="30" y="58"/>
                    </a:cubicBezTo>
                    <a:cubicBezTo>
                      <a:pt x="30" y="60"/>
                      <a:pt x="30" y="61"/>
                      <a:pt x="29" y="63"/>
                    </a:cubicBezTo>
                    <a:cubicBezTo>
                      <a:pt x="29" y="65"/>
                      <a:pt x="29" y="65"/>
                      <a:pt x="29" y="65"/>
                    </a:cubicBezTo>
                    <a:cubicBezTo>
                      <a:pt x="28" y="66"/>
                      <a:pt x="28" y="67"/>
                      <a:pt x="26" y="68"/>
                    </a:cubicBezTo>
                    <a:cubicBezTo>
                      <a:pt x="3" y="95"/>
                      <a:pt x="3" y="95"/>
                      <a:pt x="3" y="95"/>
                    </a:cubicBezTo>
                    <a:cubicBezTo>
                      <a:pt x="2" y="97"/>
                      <a:pt x="1" y="98"/>
                      <a:pt x="1" y="100"/>
                    </a:cubicBezTo>
                    <a:cubicBezTo>
                      <a:pt x="0" y="112"/>
                      <a:pt x="0" y="112"/>
                      <a:pt x="0" y="112"/>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99" name="Freeform 108"/>
              <p:cNvSpPr>
                <a:spLocks/>
              </p:cNvSpPr>
              <p:nvPr/>
            </p:nvSpPr>
            <p:spPr bwMode="auto">
              <a:xfrm>
                <a:off x="9845676" y="2909888"/>
                <a:ext cx="173038" cy="309563"/>
              </a:xfrm>
              <a:custGeom>
                <a:avLst/>
                <a:gdLst>
                  <a:gd name="T0" fmla="*/ 0 w 46"/>
                  <a:gd name="T1" fmla="*/ 82 h 82"/>
                  <a:gd name="T2" fmla="*/ 0 w 46"/>
                  <a:gd name="T3" fmla="*/ 48 h 82"/>
                  <a:gd name="T4" fmla="*/ 2 w 46"/>
                  <a:gd name="T5" fmla="*/ 45 h 82"/>
                  <a:gd name="T6" fmla="*/ 35 w 46"/>
                  <a:gd name="T7" fmla="*/ 4 h 82"/>
                  <a:gd name="T8" fmla="*/ 37 w 46"/>
                  <a:gd name="T9" fmla="*/ 2 h 82"/>
                  <a:gd name="T10" fmla="*/ 42 w 46"/>
                  <a:gd name="T11" fmla="*/ 2 h 82"/>
                  <a:gd name="T12" fmla="*/ 44 w 46"/>
                  <a:gd name="T13" fmla="*/ 3 h 82"/>
                  <a:gd name="T14" fmla="*/ 45 w 46"/>
                  <a:gd name="T15" fmla="*/ 9 h 82"/>
                  <a:gd name="T16" fmla="*/ 33 w 46"/>
                  <a:gd name="T17" fmla="*/ 30 h 82"/>
                  <a:gd name="T18" fmla="*/ 28 w 46"/>
                  <a:gd name="T19"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82">
                    <a:moveTo>
                      <a:pt x="0" y="82"/>
                    </a:moveTo>
                    <a:cubicBezTo>
                      <a:pt x="0" y="48"/>
                      <a:pt x="0" y="48"/>
                      <a:pt x="0" y="48"/>
                    </a:cubicBezTo>
                    <a:cubicBezTo>
                      <a:pt x="0" y="47"/>
                      <a:pt x="1" y="46"/>
                      <a:pt x="2" y="45"/>
                    </a:cubicBezTo>
                    <a:cubicBezTo>
                      <a:pt x="35" y="4"/>
                      <a:pt x="35" y="4"/>
                      <a:pt x="35" y="4"/>
                    </a:cubicBezTo>
                    <a:cubicBezTo>
                      <a:pt x="37" y="2"/>
                      <a:pt x="37" y="2"/>
                      <a:pt x="37" y="2"/>
                    </a:cubicBezTo>
                    <a:cubicBezTo>
                      <a:pt x="38" y="1"/>
                      <a:pt x="40" y="0"/>
                      <a:pt x="42" y="2"/>
                    </a:cubicBezTo>
                    <a:cubicBezTo>
                      <a:pt x="44" y="3"/>
                      <a:pt x="44" y="3"/>
                      <a:pt x="44" y="3"/>
                    </a:cubicBezTo>
                    <a:cubicBezTo>
                      <a:pt x="46" y="4"/>
                      <a:pt x="46" y="7"/>
                      <a:pt x="45" y="9"/>
                    </a:cubicBezTo>
                    <a:cubicBezTo>
                      <a:pt x="33" y="30"/>
                      <a:pt x="33" y="30"/>
                      <a:pt x="33" y="30"/>
                    </a:cubicBezTo>
                    <a:cubicBezTo>
                      <a:pt x="28" y="38"/>
                      <a:pt x="28" y="38"/>
                      <a:pt x="28" y="38"/>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0" name="Freeform 109"/>
              <p:cNvSpPr>
                <a:spLocks/>
              </p:cNvSpPr>
              <p:nvPr/>
            </p:nvSpPr>
            <p:spPr bwMode="auto">
              <a:xfrm>
                <a:off x="9977438" y="2838450"/>
                <a:ext cx="44450" cy="85725"/>
              </a:xfrm>
              <a:custGeom>
                <a:avLst/>
                <a:gdLst>
                  <a:gd name="T0" fmla="*/ 0 w 12"/>
                  <a:gd name="T1" fmla="*/ 23 h 23"/>
                  <a:gd name="T2" fmla="*/ 4 w 12"/>
                  <a:gd name="T3" fmla="*/ 4 h 23"/>
                  <a:gd name="T4" fmla="*/ 5 w 12"/>
                  <a:gd name="T5" fmla="*/ 1 h 23"/>
                  <a:gd name="T6" fmla="*/ 5 w 12"/>
                  <a:gd name="T7" fmla="*/ 1 h 23"/>
                  <a:gd name="T8" fmla="*/ 12 w 12"/>
                  <a:gd name="T9" fmla="*/ 1 h 23"/>
                  <a:gd name="T10" fmla="*/ 12 w 12"/>
                  <a:gd name="T11" fmla="*/ 1 h 23"/>
                </a:gdLst>
                <a:ahLst/>
                <a:cxnLst>
                  <a:cxn ang="0">
                    <a:pos x="T0" y="T1"/>
                  </a:cxn>
                  <a:cxn ang="0">
                    <a:pos x="T2" y="T3"/>
                  </a:cxn>
                  <a:cxn ang="0">
                    <a:pos x="T4" y="T5"/>
                  </a:cxn>
                  <a:cxn ang="0">
                    <a:pos x="T6" y="T7"/>
                  </a:cxn>
                  <a:cxn ang="0">
                    <a:pos x="T8" y="T9"/>
                  </a:cxn>
                  <a:cxn ang="0">
                    <a:pos x="T10" y="T11"/>
                  </a:cxn>
                </a:cxnLst>
                <a:rect l="0" t="0" r="r" b="b"/>
                <a:pathLst>
                  <a:path w="12" h="23">
                    <a:moveTo>
                      <a:pt x="0" y="23"/>
                    </a:moveTo>
                    <a:cubicBezTo>
                      <a:pt x="4" y="4"/>
                      <a:pt x="4" y="4"/>
                      <a:pt x="4" y="4"/>
                    </a:cubicBezTo>
                    <a:cubicBezTo>
                      <a:pt x="4" y="3"/>
                      <a:pt x="4" y="2"/>
                      <a:pt x="5" y="1"/>
                    </a:cubicBezTo>
                    <a:cubicBezTo>
                      <a:pt x="5" y="1"/>
                      <a:pt x="5" y="1"/>
                      <a:pt x="5" y="1"/>
                    </a:cubicBezTo>
                    <a:cubicBezTo>
                      <a:pt x="7" y="0"/>
                      <a:pt x="10" y="0"/>
                      <a:pt x="12" y="1"/>
                    </a:cubicBezTo>
                    <a:cubicBezTo>
                      <a:pt x="12" y="1"/>
                      <a:pt x="12" y="1"/>
                      <a:pt x="12" y="1"/>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1" name="Rectangle 110"/>
              <p:cNvSpPr>
                <a:spLocks noChangeArrowheads="1"/>
              </p:cNvSpPr>
              <p:nvPr/>
            </p:nvSpPr>
            <p:spPr bwMode="auto">
              <a:xfrm>
                <a:off x="9823451" y="3219450"/>
                <a:ext cx="157163" cy="49213"/>
              </a:xfrm>
              <a:prstGeom prst="rect">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2" name="Line 111"/>
              <p:cNvSpPr>
                <a:spLocks noChangeShapeType="1"/>
              </p:cNvSpPr>
              <p:nvPr/>
            </p:nvSpPr>
            <p:spPr bwMode="auto">
              <a:xfrm>
                <a:off x="9972676" y="3268663"/>
                <a:ext cx="0" cy="38100"/>
              </a:xfrm>
              <a:prstGeom prst="line">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3" name="Line 112"/>
              <p:cNvSpPr>
                <a:spLocks noChangeShapeType="1"/>
              </p:cNvSpPr>
              <p:nvPr/>
            </p:nvSpPr>
            <p:spPr bwMode="auto">
              <a:xfrm>
                <a:off x="9834563" y="3268663"/>
                <a:ext cx="0" cy="38100"/>
              </a:xfrm>
              <a:prstGeom prst="line">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4" name="Freeform 113"/>
              <p:cNvSpPr>
                <a:spLocks/>
              </p:cNvSpPr>
              <p:nvPr/>
            </p:nvSpPr>
            <p:spPr bwMode="auto">
              <a:xfrm>
                <a:off x="9532938" y="2797175"/>
                <a:ext cx="117475" cy="422275"/>
              </a:xfrm>
              <a:custGeom>
                <a:avLst/>
                <a:gdLst>
                  <a:gd name="T0" fmla="*/ 30 w 31"/>
                  <a:gd name="T1" fmla="*/ 60 h 112"/>
                  <a:gd name="T2" fmla="*/ 16 w 31"/>
                  <a:gd name="T3" fmla="*/ 51 h 112"/>
                  <a:gd name="T4" fmla="*/ 16 w 31"/>
                  <a:gd name="T5" fmla="*/ 12 h 112"/>
                  <a:gd name="T6" fmla="*/ 16 w 31"/>
                  <a:gd name="T7" fmla="*/ 4 h 112"/>
                  <a:gd name="T8" fmla="*/ 16 w 31"/>
                  <a:gd name="T9" fmla="*/ 3 h 112"/>
                  <a:gd name="T10" fmla="*/ 11 w 31"/>
                  <a:gd name="T11" fmla="*/ 1 h 112"/>
                  <a:gd name="T12" fmla="*/ 9 w 31"/>
                  <a:gd name="T13" fmla="*/ 1 h 112"/>
                  <a:gd name="T14" fmla="*/ 6 w 31"/>
                  <a:gd name="T15" fmla="*/ 6 h 112"/>
                  <a:gd name="T16" fmla="*/ 0 w 31"/>
                  <a:gd name="T17" fmla="*/ 58 h 112"/>
                  <a:gd name="T18" fmla="*/ 1 w 31"/>
                  <a:gd name="T19" fmla="*/ 63 h 112"/>
                  <a:gd name="T20" fmla="*/ 1 w 31"/>
                  <a:gd name="T21" fmla="*/ 65 h 112"/>
                  <a:gd name="T22" fmla="*/ 4 w 31"/>
                  <a:gd name="T23" fmla="*/ 68 h 112"/>
                  <a:gd name="T24" fmla="*/ 27 w 31"/>
                  <a:gd name="T25" fmla="*/ 95 h 112"/>
                  <a:gd name="T26" fmla="*/ 30 w 31"/>
                  <a:gd name="T27" fmla="*/ 100 h 112"/>
                  <a:gd name="T28" fmla="*/ 31 w 31"/>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2">
                    <a:moveTo>
                      <a:pt x="30" y="60"/>
                    </a:moveTo>
                    <a:cubicBezTo>
                      <a:pt x="16" y="51"/>
                      <a:pt x="16" y="51"/>
                      <a:pt x="16" y="51"/>
                    </a:cubicBezTo>
                    <a:cubicBezTo>
                      <a:pt x="16" y="12"/>
                      <a:pt x="16" y="12"/>
                      <a:pt x="16" y="12"/>
                    </a:cubicBezTo>
                    <a:cubicBezTo>
                      <a:pt x="16" y="4"/>
                      <a:pt x="16" y="4"/>
                      <a:pt x="16" y="4"/>
                    </a:cubicBezTo>
                    <a:cubicBezTo>
                      <a:pt x="16" y="4"/>
                      <a:pt x="16" y="3"/>
                      <a:pt x="16" y="3"/>
                    </a:cubicBezTo>
                    <a:cubicBezTo>
                      <a:pt x="15" y="1"/>
                      <a:pt x="13" y="0"/>
                      <a:pt x="11" y="1"/>
                    </a:cubicBezTo>
                    <a:cubicBezTo>
                      <a:pt x="9" y="1"/>
                      <a:pt x="9" y="1"/>
                      <a:pt x="9" y="1"/>
                    </a:cubicBezTo>
                    <a:cubicBezTo>
                      <a:pt x="7" y="2"/>
                      <a:pt x="6" y="4"/>
                      <a:pt x="6" y="6"/>
                    </a:cubicBezTo>
                    <a:cubicBezTo>
                      <a:pt x="0" y="58"/>
                      <a:pt x="0" y="58"/>
                      <a:pt x="0" y="58"/>
                    </a:cubicBezTo>
                    <a:cubicBezTo>
                      <a:pt x="0" y="60"/>
                      <a:pt x="0" y="61"/>
                      <a:pt x="1" y="63"/>
                    </a:cubicBezTo>
                    <a:cubicBezTo>
                      <a:pt x="1" y="65"/>
                      <a:pt x="1" y="65"/>
                      <a:pt x="1" y="65"/>
                    </a:cubicBezTo>
                    <a:cubicBezTo>
                      <a:pt x="2" y="66"/>
                      <a:pt x="3" y="67"/>
                      <a:pt x="4" y="68"/>
                    </a:cubicBezTo>
                    <a:cubicBezTo>
                      <a:pt x="27" y="95"/>
                      <a:pt x="27" y="95"/>
                      <a:pt x="27" y="95"/>
                    </a:cubicBezTo>
                    <a:cubicBezTo>
                      <a:pt x="28" y="97"/>
                      <a:pt x="29" y="98"/>
                      <a:pt x="30" y="100"/>
                    </a:cubicBezTo>
                    <a:cubicBezTo>
                      <a:pt x="31" y="112"/>
                      <a:pt x="31" y="112"/>
                      <a:pt x="31" y="112"/>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5" name="Freeform 114"/>
              <p:cNvSpPr>
                <a:spLocks/>
              </p:cNvSpPr>
              <p:nvPr/>
            </p:nvSpPr>
            <p:spPr bwMode="auto">
              <a:xfrm>
                <a:off x="9598026" y="2909888"/>
                <a:ext cx="173038" cy="309563"/>
              </a:xfrm>
              <a:custGeom>
                <a:avLst/>
                <a:gdLst>
                  <a:gd name="T0" fmla="*/ 46 w 46"/>
                  <a:gd name="T1" fmla="*/ 82 h 82"/>
                  <a:gd name="T2" fmla="*/ 46 w 46"/>
                  <a:gd name="T3" fmla="*/ 48 h 82"/>
                  <a:gd name="T4" fmla="*/ 44 w 46"/>
                  <a:gd name="T5" fmla="*/ 45 h 82"/>
                  <a:gd name="T6" fmla="*/ 11 w 46"/>
                  <a:gd name="T7" fmla="*/ 4 h 82"/>
                  <a:gd name="T8" fmla="*/ 9 w 46"/>
                  <a:gd name="T9" fmla="*/ 2 h 82"/>
                  <a:gd name="T10" fmla="*/ 4 w 46"/>
                  <a:gd name="T11" fmla="*/ 2 h 82"/>
                  <a:gd name="T12" fmla="*/ 2 w 46"/>
                  <a:gd name="T13" fmla="*/ 3 h 82"/>
                  <a:gd name="T14" fmla="*/ 1 w 46"/>
                  <a:gd name="T15" fmla="*/ 9 h 82"/>
                  <a:gd name="T16" fmla="*/ 13 w 46"/>
                  <a:gd name="T17" fmla="*/ 30 h 82"/>
                  <a:gd name="T18" fmla="*/ 18 w 46"/>
                  <a:gd name="T19"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82">
                    <a:moveTo>
                      <a:pt x="46" y="82"/>
                    </a:moveTo>
                    <a:cubicBezTo>
                      <a:pt x="46" y="48"/>
                      <a:pt x="46" y="48"/>
                      <a:pt x="46" y="48"/>
                    </a:cubicBezTo>
                    <a:cubicBezTo>
                      <a:pt x="46" y="47"/>
                      <a:pt x="45" y="46"/>
                      <a:pt x="44" y="45"/>
                    </a:cubicBezTo>
                    <a:cubicBezTo>
                      <a:pt x="11" y="4"/>
                      <a:pt x="11" y="4"/>
                      <a:pt x="11" y="4"/>
                    </a:cubicBezTo>
                    <a:cubicBezTo>
                      <a:pt x="9" y="2"/>
                      <a:pt x="9" y="2"/>
                      <a:pt x="9" y="2"/>
                    </a:cubicBezTo>
                    <a:cubicBezTo>
                      <a:pt x="8" y="1"/>
                      <a:pt x="6" y="0"/>
                      <a:pt x="4" y="2"/>
                    </a:cubicBezTo>
                    <a:cubicBezTo>
                      <a:pt x="2" y="3"/>
                      <a:pt x="2" y="3"/>
                      <a:pt x="2" y="3"/>
                    </a:cubicBezTo>
                    <a:cubicBezTo>
                      <a:pt x="0" y="4"/>
                      <a:pt x="0" y="7"/>
                      <a:pt x="1" y="9"/>
                    </a:cubicBezTo>
                    <a:cubicBezTo>
                      <a:pt x="13" y="30"/>
                      <a:pt x="13" y="30"/>
                      <a:pt x="13" y="30"/>
                    </a:cubicBezTo>
                    <a:cubicBezTo>
                      <a:pt x="18" y="38"/>
                      <a:pt x="18" y="38"/>
                      <a:pt x="18" y="38"/>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6" name="Freeform 115"/>
              <p:cNvSpPr>
                <a:spLocks/>
              </p:cNvSpPr>
              <p:nvPr/>
            </p:nvSpPr>
            <p:spPr bwMode="auto">
              <a:xfrm>
                <a:off x="9593263" y="2838450"/>
                <a:ext cx="46038" cy="85725"/>
              </a:xfrm>
              <a:custGeom>
                <a:avLst/>
                <a:gdLst>
                  <a:gd name="T0" fmla="*/ 12 w 12"/>
                  <a:gd name="T1" fmla="*/ 23 h 23"/>
                  <a:gd name="T2" fmla="*/ 8 w 12"/>
                  <a:gd name="T3" fmla="*/ 4 h 23"/>
                  <a:gd name="T4" fmla="*/ 7 w 12"/>
                  <a:gd name="T5" fmla="*/ 1 h 23"/>
                  <a:gd name="T6" fmla="*/ 7 w 12"/>
                  <a:gd name="T7" fmla="*/ 1 h 23"/>
                  <a:gd name="T8" fmla="*/ 1 w 12"/>
                  <a:gd name="T9" fmla="*/ 1 h 23"/>
                  <a:gd name="T10" fmla="*/ 0 w 12"/>
                  <a:gd name="T11" fmla="*/ 1 h 23"/>
                </a:gdLst>
                <a:ahLst/>
                <a:cxnLst>
                  <a:cxn ang="0">
                    <a:pos x="T0" y="T1"/>
                  </a:cxn>
                  <a:cxn ang="0">
                    <a:pos x="T2" y="T3"/>
                  </a:cxn>
                  <a:cxn ang="0">
                    <a:pos x="T4" y="T5"/>
                  </a:cxn>
                  <a:cxn ang="0">
                    <a:pos x="T6" y="T7"/>
                  </a:cxn>
                  <a:cxn ang="0">
                    <a:pos x="T8" y="T9"/>
                  </a:cxn>
                  <a:cxn ang="0">
                    <a:pos x="T10" y="T11"/>
                  </a:cxn>
                </a:cxnLst>
                <a:rect l="0" t="0" r="r" b="b"/>
                <a:pathLst>
                  <a:path w="12" h="23">
                    <a:moveTo>
                      <a:pt x="12" y="23"/>
                    </a:moveTo>
                    <a:cubicBezTo>
                      <a:pt x="8" y="4"/>
                      <a:pt x="8" y="4"/>
                      <a:pt x="8" y="4"/>
                    </a:cubicBezTo>
                    <a:cubicBezTo>
                      <a:pt x="8" y="3"/>
                      <a:pt x="8" y="2"/>
                      <a:pt x="7" y="1"/>
                    </a:cubicBezTo>
                    <a:cubicBezTo>
                      <a:pt x="7" y="1"/>
                      <a:pt x="7" y="1"/>
                      <a:pt x="7" y="1"/>
                    </a:cubicBezTo>
                    <a:cubicBezTo>
                      <a:pt x="5" y="0"/>
                      <a:pt x="3" y="0"/>
                      <a:pt x="1" y="1"/>
                    </a:cubicBezTo>
                    <a:cubicBezTo>
                      <a:pt x="0" y="1"/>
                      <a:pt x="0" y="1"/>
                      <a:pt x="0" y="1"/>
                    </a:cubicBezTo>
                  </a:path>
                </a:pathLst>
              </a:cu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7" name="Rectangle 116"/>
              <p:cNvSpPr>
                <a:spLocks noChangeArrowheads="1"/>
              </p:cNvSpPr>
              <p:nvPr/>
            </p:nvSpPr>
            <p:spPr bwMode="auto">
              <a:xfrm>
                <a:off x="9634538" y="3219450"/>
                <a:ext cx="158750" cy="49213"/>
              </a:xfrm>
              <a:prstGeom prst="rect">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8" name="Line 117"/>
              <p:cNvSpPr>
                <a:spLocks noChangeShapeType="1"/>
              </p:cNvSpPr>
              <p:nvPr/>
            </p:nvSpPr>
            <p:spPr bwMode="auto">
              <a:xfrm>
                <a:off x="9642476" y="3268663"/>
                <a:ext cx="0" cy="38100"/>
              </a:xfrm>
              <a:prstGeom prst="line">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sp>
            <p:nvSpPr>
              <p:cNvPr id="109" name="Line 118"/>
              <p:cNvSpPr>
                <a:spLocks noChangeShapeType="1"/>
              </p:cNvSpPr>
              <p:nvPr/>
            </p:nvSpPr>
            <p:spPr bwMode="auto">
              <a:xfrm>
                <a:off x="9782176" y="3268663"/>
                <a:ext cx="0" cy="38100"/>
              </a:xfrm>
              <a:prstGeom prst="line">
                <a:avLst/>
              </a:prstGeom>
              <a:ln w="6350">
                <a:solidFill>
                  <a:srgbClr val="00338D"/>
                </a:solidFill>
              </a:ln>
            </p:spPr>
            <p:txBody>
              <a:bodyPr vert="horz" wrap="square" lIns="91440" tIns="45720" rIns="91440" bIns="45720" numCol="1" anchor="t" anchorCtr="0" compatLnSpc="1">
                <a:prstTxWarp prst="textNoShape">
                  <a:avLst/>
                </a:prstTxWarp>
              </a:bodyPr>
              <a:lstStyle/>
              <a:p>
                <a:endParaRPr lang="en-US"/>
              </a:p>
            </p:txBody>
          </p:sp>
        </p:grpSp>
        <p:grpSp>
          <p:nvGrpSpPr>
            <p:cNvPr id="110" name="Group 109"/>
            <p:cNvGrpSpPr/>
            <p:nvPr/>
          </p:nvGrpSpPr>
          <p:grpSpPr>
            <a:xfrm>
              <a:off x="1073834" y="4593332"/>
              <a:ext cx="315128" cy="315129"/>
              <a:chOff x="1900238" y="3260725"/>
              <a:chExt cx="546100" cy="546101"/>
            </a:xfrm>
          </p:grpSpPr>
          <p:sp>
            <p:nvSpPr>
              <p:cNvPr id="111" name="Freeform 424"/>
              <p:cNvSpPr>
                <a:spLocks/>
              </p:cNvSpPr>
              <p:nvPr/>
            </p:nvSpPr>
            <p:spPr bwMode="auto">
              <a:xfrm>
                <a:off x="2079625" y="3409950"/>
                <a:ext cx="47625" cy="214313"/>
              </a:xfrm>
              <a:custGeom>
                <a:avLst/>
                <a:gdLst>
                  <a:gd name="T0" fmla="*/ 0 w 14"/>
                  <a:gd name="T1" fmla="*/ 64 h 64"/>
                  <a:gd name="T2" fmla="*/ 0 w 14"/>
                  <a:gd name="T3" fmla="*/ 7 h 64"/>
                  <a:gd name="T4" fmla="*/ 7 w 14"/>
                  <a:gd name="T5" fmla="*/ 0 h 64"/>
                  <a:gd name="T6" fmla="*/ 7 w 14"/>
                  <a:gd name="T7" fmla="*/ 0 h 64"/>
                  <a:gd name="T8" fmla="*/ 14 w 14"/>
                  <a:gd name="T9" fmla="*/ 7 h 64"/>
                  <a:gd name="T10" fmla="*/ 14 w 14"/>
                  <a:gd name="T11" fmla="*/ 11 h 64"/>
                  <a:gd name="T12" fmla="*/ 14 w 14"/>
                  <a:gd name="T13" fmla="*/ 31 h 64"/>
                </a:gdLst>
                <a:ahLst/>
                <a:cxnLst>
                  <a:cxn ang="0">
                    <a:pos x="T0" y="T1"/>
                  </a:cxn>
                  <a:cxn ang="0">
                    <a:pos x="T2" y="T3"/>
                  </a:cxn>
                  <a:cxn ang="0">
                    <a:pos x="T4" y="T5"/>
                  </a:cxn>
                  <a:cxn ang="0">
                    <a:pos x="T6" y="T7"/>
                  </a:cxn>
                  <a:cxn ang="0">
                    <a:pos x="T8" y="T9"/>
                  </a:cxn>
                  <a:cxn ang="0">
                    <a:pos x="T10" y="T11"/>
                  </a:cxn>
                  <a:cxn ang="0">
                    <a:pos x="T12" y="T13"/>
                  </a:cxn>
                </a:cxnLst>
                <a:rect l="0" t="0" r="r" b="b"/>
                <a:pathLst>
                  <a:path w="14" h="64">
                    <a:moveTo>
                      <a:pt x="0" y="64"/>
                    </a:moveTo>
                    <a:cubicBezTo>
                      <a:pt x="0" y="7"/>
                      <a:pt x="0" y="7"/>
                      <a:pt x="0" y="7"/>
                    </a:cubicBezTo>
                    <a:cubicBezTo>
                      <a:pt x="0" y="3"/>
                      <a:pt x="3" y="0"/>
                      <a:pt x="7" y="0"/>
                    </a:cubicBezTo>
                    <a:cubicBezTo>
                      <a:pt x="7" y="0"/>
                      <a:pt x="7" y="0"/>
                      <a:pt x="7" y="0"/>
                    </a:cubicBezTo>
                    <a:cubicBezTo>
                      <a:pt x="11" y="0"/>
                      <a:pt x="14" y="3"/>
                      <a:pt x="14" y="7"/>
                    </a:cubicBezTo>
                    <a:cubicBezTo>
                      <a:pt x="14" y="11"/>
                      <a:pt x="14" y="11"/>
                      <a:pt x="14" y="11"/>
                    </a:cubicBezTo>
                    <a:cubicBezTo>
                      <a:pt x="14" y="31"/>
                      <a:pt x="14" y="31"/>
                      <a:pt x="14" y="31"/>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5"/>
              <p:cNvSpPr>
                <a:spLocks/>
              </p:cNvSpPr>
              <p:nvPr/>
            </p:nvSpPr>
            <p:spPr bwMode="auto">
              <a:xfrm>
                <a:off x="2127250" y="3384550"/>
                <a:ext cx="46038" cy="165100"/>
              </a:xfrm>
              <a:custGeom>
                <a:avLst/>
                <a:gdLst>
                  <a:gd name="T0" fmla="*/ 0 w 14"/>
                  <a:gd name="T1" fmla="*/ 14 h 50"/>
                  <a:gd name="T2" fmla="*/ 0 w 14"/>
                  <a:gd name="T3" fmla="*/ 8 h 50"/>
                  <a:gd name="T4" fmla="*/ 7 w 14"/>
                  <a:gd name="T5" fmla="*/ 0 h 50"/>
                  <a:gd name="T6" fmla="*/ 7 w 14"/>
                  <a:gd name="T7" fmla="*/ 0 h 50"/>
                  <a:gd name="T8" fmla="*/ 14 w 14"/>
                  <a:gd name="T9" fmla="*/ 8 h 50"/>
                  <a:gd name="T10" fmla="*/ 14 w 14"/>
                  <a:gd name="T11" fmla="*/ 50 h 50"/>
                </a:gdLst>
                <a:ahLst/>
                <a:cxnLst>
                  <a:cxn ang="0">
                    <a:pos x="T0" y="T1"/>
                  </a:cxn>
                  <a:cxn ang="0">
                    <a:pos x="T2" y="T3"/>
                  </a:cxn>
                  <a:cxn ang="0">
                    <a:pos x="T4" y="T5"/>
                  </a:cxn>
                  <a:cxn ang="0">
                    <a:pos x="T6" y="T7"/>
                  </a:cxn>
                  <a:cxn ang="0">
                    <a:pos x="T8" y="T9"/>
                  </a:cxn>
                  <a:cxn ang="0">
                    <a:pos x="T10" y="T11"/>
                  </a:cxn>
                </a:cxnLst>
                <a:rect l="0" t="0" r="r" b="b"/>
                <a:pathLst>
                  <a:path w="14" h="50">
                    <a:moveTo>
                      <a:pt x="0" y="14"/>
                    </a:moveTo>
                    <a:cubicBezTo>
                      <a:pt x="0" y="8"/>
                      <a:pt x="0" y="8"/>
                      <a:pt x="0" y="8"/>
                    </a:cubicBezTo>
                    <a:cubicBezTo>
                      <a:pt x="0" y="4"/>
                      <a:pt x="3" y="0"/>
                      <a:pt x="7" y="0"/>
                    </a:cubicBezTo>
                    <a:cubicBezTo>
                      <a:pt x="7" y="0"/>
                      <a:pt x="7" y="0"/>
                      <a:pt x="7" y="0"/>
                    </a:cubicBezTo>
                    <a:cubicBezTo>
                      <a:pt x="11" y="0"/>
                      <a:pt x="14" y="4"/>
                      <a:pt x="14" y="8"/>
                    </a:cubicBezTo>
                    <a:cubicBezTo>
                      <a:pt x="14" y="50"/>
                      <a:pt x="14" y="50"/>
                      <a:pt x="14" y="5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426"/>
              <p:cNvSpPr>
                <a:spLocks/>
              </p:cNvSpPr>
              <p:nvPr/>
            </p:nvSpPr>
            <p:spPr bwMode="auto">
              <a:xfrm>
                <a:off x="2173288" y="3403600"/>
                <a:ext cx="46038" cy="114300"/>
              </a:xfrm>
              <a:custGeom>
                <a:avLst/>
                <a:gdLst>
                  <a:gd name="T0" fmla="*/ 0 w 14"/>
                  <a:gd name="T1" fmla="*/ 19 h 34"/>
                  <a:gd name="T2" fmla="*/ 0 w 14"/>
                  <a:gd name="T3" fmla="*/ 7 h 34"/>
                  <a:gd name="T4" fmla="*/ 7 w 14"/>
                  <a:gd name="T5" fmla="*/ 0 h 34"/>
                  <a:gd name="T6" fmla="*/ 7 w 14"/>
                  <a:gd name="T7" fmla="*/ 0 h 34"/>
                  <a:gd name="T8" fmla="*/ 14 w 14"/>
                  <a:gd name="T9" fmla="*/ 7 h 34"/>
                  <a:gd name="T10" fmla="*/ 14 w 14"/>
                  <a:gd name="T11" fmla="*/ 34 h 34"/>
                </a:gdLst>
                <a:ahLst/>
                <a:cxnLst>
                  <a:cxn ang="0">
                    <a:pos x="T0" y="T1"/>
                  </a:cxn>
                  <a:cxn ang="0">
                    <a:pos x="T2" y="T3"/>
                  </a:cxn>
                  <a:cxn ang="0">
                    <a:pos x="T4" y="T5"/>
                  </a:cxn>
                  <a:cxn ang="0">
                    <a:pos x="T6" y="T7"/>
                  </a:cxn>
                  <a:cxn ang="0">
                    <a:pos x="T8" y="T9"/>
                  </a:cxn>
                  <a:cxn ang="0">
                    <a:pos x="T10" y="T11"/>
                  </a:cxn>
                </a:cxnLst>
                <a:rect l="0" t="0" r="r" b="b"/>
                <a:pathLst>
                  <a:path w="14" h="34">
                    <a:moveTo>
                      <a:pt x="0" y="19"/>
                    </a:moveTo>
                    <a:cubicBezTo>
                      <a:pt x="0" y="7"/>
                      <a:pt x="0" y="7"/>
                      <a:pt x="0" y="7"/>
                    </a:cubicBezTo>
                    <a:cubicBezTo>
                      <a:pt x="0" y="3"/>
                      <a:pt x="3" y="0"/>
                      <a:pt x="7" y="0"/>
                    </a:cubicBezTo>
                    <a:cubicBezTo>
                      <a:pt x="7" y="0"/>
                      <a:pt x="7" y="0"/>
                      <a:pt x="7" y="0"/>
                    </a:cubicBezTo>
                    <a:cubicBezTo>
                      <a:pt x="11" y="0"/>
                      <a:pt x="14" y="3"/>
                      <a:pt x="14" y="7"/>
                    </a:cubicBezTo>
                    <a:cubicBezTo>
                      <a:pt x="14" y="34"/>
                      <a:pt x="14" y="34"/>
                      <a:pt x="14" y="34"/>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427"/>
              <p:cNvSpPr>
                <a:spLocks/>
              </p:cNvSpPr>
              <p:nvPr/>
            </p:nvSpPr>
            <p:spPr bwMode="auto">
              <a:xfrm>
                <a:off x="2219325" y="3446463"/>
                <a:ext cx="44450" cy="360363"/>
              </a:xfrm>
              <a:custGeom>
                <a:avLst/>
                <a:gdLst>
                  <a:gd name="T0" fmla="*/ 0 w 13"/>
                  <a:gd name="T1" fmla="*/ 12 h 108"/>
                  <a:gd name="T2" fmla="*/ 0 w 13"/>
                  <a:gd name="T3" fmla="*/ 7 h 108"/>
                  <a:gd name="T4" fmla="*/ 7 w 13"/>
                  <a:gd name="T5" fmla="*/ 0 h 108"/>
                  <a:gd name="T6" fmla="*/ 7 w 13"/>
                  <a:gd name="T7" fmla="*/ 0 h 108"/>
                  <a:gd name="T8" fmla="*/ 13 w 13"/>
                  <a:gd name="T9" fmla="*/ 7 h 108"/>
                  <a:gd name="T10" fmla="*/ 13 w 13"/>
                  <a:gd name="T11" fmla="*/ 64 h 108"/>
                  <a:gd name="T12" fmla="*/ 4 w 13"/>
                  <a:gd name="T13" fmla="*/ 79 h 108"/>
                  <a:gd name="T14" fmla="*/ 4 w 13"/>
                  <a:gd name="T15" fmla="*/ 79 h 108"/>
                  <a:gd name="T16" fmla="*/ 4 w 13"/>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08">
                    <a:moveTo>
                      <a:pt x="0" y="12"/>
                    </a:moveTo>
                    <a:cubicBezTo>
                      <a:pt x="0" y="7"/>
                      <a:pt x="0" y="7"/>
                      <a:pt x="0" y="7"/>
                    </a:cubicBezTo>
                    <a:cubicBezTo>
                      <a:pt x="0" y="3"/>
                      <a:pt x="3" y="0"/>
                      <a:pt x="7" y="0"/>
                    </a:cubicBezTo>
                    <a:cubicBezTo>
                      <a:pt x="7" y="0"/>
                      <a:pt x="7" y="0"/>
                      <a:pt x="7" y="0"/>
                    </a:cubicBezTo>
                    <a:cubicBezTo>
                      <a:pt x="10" y="0"/>
                      <a:pt x="13" y="3"/>
                      <a:pt x="13" y="7"/>
                    </a:cubicBezTo>
                    <a:cubicBezTo>
                      <a:pt x="13" y="64"/>
                      <a:pt x="13" y="64"/>
                      <a:pt x="13" y="64"/>
                    </a:cubicBezTo>
                    <a:cubicBezTo>
                      <a:pt x="13" y="68"/>
                      <a:pt x="12" y="76"/>
                      <a:pt x="4" y="79"/>
                    </a:cubicBezTo>
                    <a:cubicBezTo>
                      <a:pt x="4" y="79"/>
                      <a:pt x="4" y="79"/>
                      <a:pt x="4" y="79"/>
                    </a:cubicBezTo>
                    <a:cubicBezTo>
                      <a:pt x="4" y="108"/>
                      <a:pt x="4" y="108"/>
                      <a:pt x="4" y="108"/>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428"/>
              <p:cNvSpPr>
                <a:spLocks/>
              </p:cNvSpPr>
              <p:nvPr/>
            </p:nvSpPr>
            <p:spPr bwMode="auto">
              <a:xfrm>
                <a:off x="1993900" y="3573463"/>
                <a:ext cx="133350" cy="233363"/>
              </a:xfrm>
              <a:custGeom>
                <a:avLst/>
                <a:gdLst>
                  <a:gd name="T0" fmla="*/ 26 w 40"/>
                  <a:gd name="T1" fmla="*/ 15 h 70"/>
                  <a:gd name="T2" fmla="*/ 15 w 40"/>
                  <a:gd name="T3" fmla="*/ 5 h 70"/>
                  <a:gd name="T4" fmla="*/ 1 w 40"/>
                  <a:gd name="T5" fmla="*/ 6 h 70"/>
                  <a:gd name="T6" fmla="*/ 19 w 40"/>
                  <a:gd name="T7" fmla="*/ 33 h 70"/>
                  <a:gd name="T8" fmla="*/ 40 w 40"/>
                  <a:gd name="T9" fmla="*/ 51 h 70"/>
                  <a:gd name="T10" fmla="*/ 40 w 40"/>
                  <a:gd name="T11" fmla="*/ 70 h 70"/>
                </a:gdLst>
                <a:ahLst/>
                <a:cxnLst>
                  <a:cxn ang="0">
                    <a:pos x="T0" y="T1"/>
                  </a:cxn>
                  <a:cxn ang="0">
                    <a:pos x="T2" y="T3"/>
                  </a:cxn>
                  <a:cxn ang="0">
                    <a:pos x="T4" y="T5"/>
                  </a:cxn>
                  <a:cxn ang="0">
                    <a:pos x="T6" y="T7"/>
                  </a:cxn>
                  <a:cxn ang="0">
                    <a:pos x="T8" y="T9"/>
                  </a:cxn>
                  <a:cxn ang="0">
                    <a:pos x="T10" y="T11"/>
                  </a:cxn>
                </a:cxnLst>
                <a:rect l="0" t="0" r="r" b="b"/>
                <a:pathLst>
                  <a:path w="40" h="70">
                    <a:moveTo>
                      <a:pt x="26" y="15"/>
                    </a:moveTo>
                    <a:cubicBezTo>
                      <a:pt x="26" y="15"/>
                      <a:pt x="20" y="9"/>
                      <a:pt x="15" y="5"/>
                    </a:cubicBezTo>
                    <a:cubicBezTo>
                      <a:pt x="11" y="1"/>
                      <a:pt x="1" y="0"/>
                      <a:pt x="1" y="6"/>
                    </a:cubicBezTo>
                    <a:cubicBezTo>
                      <a:pt x="0" y="13"/>
                      <a:pt x="11" y="19"/>
                      <a:pt x="19" y="33"/>
                    </a:cubicBezTo>
                    <a:cubicBezTo>
                      <a:pt x="27" y="47"/>
                      <a:pt x="40" y="51"/>
                      <a:pt x="40" y="51"/>
                    </a:cubicBezTo>
                    <a:cubicBezTo>
                      <a:pt x="40" y="70"/>
                      <a:pt x="40" y="70"/>
                      <a:pt x="40" y="7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429"/>
              <p:cNvSpPr>
                <a:spLocks/>
              </p:cNvSpPr>
              <p:nvPr/>
            </p:nvSpPr>
            <p:spPr bwMode="auto">
              <a:xfrm>
                <a:off x="1900238" y="3336925"/>
                <a:ext cx="179388" cy="212725"/>
              </a:xfrm>
              <a:custGeom>
                <a:avLst/>
                <a:gdLst>
                  <a:gd name="T0" fmla="*/ 54 w 54"/>
                  <a:gd name="T1" fmla="*/ 64 h 64"/>
                  <a:gd name="T2" fmla="*/ 29 w 54"/>
                  <a:gd name="T3" fmla="*/ 42 h 64"/>
                  <a:gd name="T4" fmla="*/ 19 w 54"/>
                  <a:gd name="T5" fmla="*/ 20 h 64"/>
                  <a:gd name="T6" fmla="*/ 0 w 54"/>
                  <a:gd name="T7" fmla="*/ 0 h 64"/>
                </a:gdLst>
                <a:ahLst/>
                <a:cxnLst>
                  <a:cxn ang="0">
                    <a:pos x="T0" y="T1"/>
                  </a:cxn>
                  <a:cxn ang="0">
                    <a:pos x="T2" y="T3"/>
                  </a:cxn>
                  <a:cxn ang="0">
                    <a:pos x="T4" y="T5"/>
                  </a:cxn>
                  <a:cxn ang="0">
                    <a:pos x="T6" y="T7"/>
                  </a:cxn>
                </a:cxnLst>
                <a:rect l="0" t="0" r="r" b="b"/>
                <a:pathLst>
                  <a:path w="54" h="64">
                    <a:moveTo>
                      <a:pt x="54" y="64"/>
                    </a:moveTo>
                    <a:cubicBezTo>
                      <a:pt x="54" y="64"/>
                      <a:pt x="36" y="49"/>
                      <a:pt x="29" y="42"/>
                    </a:cubicBezTo>
                    <a:cubicBezTo>
                      <a:pt x="21" y="34"/>
                      <a:pt x="18" y="28"/>
                      <a:pt x="19" y="20"/>
                    </a:cubicBezTo>
                    <a:cubicBezTo>
                      <a:pt x="0" y="0"/>
                      <a:pt x="0" y="0"/>
                      <a:pt x="0" y="0"/>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430"/>
              <p:cNvSpPr>
                <a:spLocks/>
              </p:cNvSpPr>
              <p:nvPr/>
            </p:nvSpPr>
            <p:spPr bwMode="auto">
              <a:xfrm>
                <a:off x="1973263" y="3260725"/>
                <a:ext cx="260350" cy="115888"/>
              </a:xfrm>
              <a:custGeom>
                <a:avLst/>
                <a:gdLst>
                  <a:gd name="T0" fmla="*/ 0 w 78"/>
                  <a:gd name="T1" fmla="*/ 0 h 35"/>
                  <a:gd name="T2" fmla="*/ 14 w 78"/>
                  <a:gd name="T3" fmla="*/ 14 h 35"/>
                  <a:gd name="T4" fmla="*/ 29 w 78"/>
                  <a:gd name="T5" fmla="*/ 9 h 35"/>
                  <a:gd name="T6" fmla="*/ 67 w 78"/>
                  <a:gd name="T7" fmla="*/ 16 h 35"/>
                  <a:gd name="T8" fmla="*/ 77 w 78"/>
                  <a:gd name="T9" fmla="*/ 23 h 35"/>
                  <a:gd name="T10" fmla="*/ 41 w 78"/>
                  <a:gd name="T11" fmla="*/ 27 h 35"/>
                </a:gdLst>
                <a:ahLst/>
                <a:cxnLst>
                  <a:cxn ang="0">
                    <a:pos x="T0" y="T1"/>
                  </a:cxn>
                  <a:cxn ang="0">
                    <a:pos x="T2" y="T3"/>
                  </a:cxn>
                  <a:cxn ang="0">
                    <a:pos x="T4" y="T5"/>
                  </a:cxn>
                  <a:cxn ang="0">
                    <a:pos x="T6" y="T7"/>
                  </a:cxn>
                  <a:cxn ang="0">
                    <a:pos x="T8" y="T9"/>
                  </a:cxn>
                  <a:cxn ang="0">
                    <a:pos x="T10" y="T11"/>
                  </a:cxn>
                </a:cxnLst>
                <a:rect l="0" t="0" r="r" b="b"/>
                <a:pathLst>
                  <a:path w="78" h="35">
                    <a:moveTo>
                      <a:pt x="0" y="0"/>
                    </a:moveTo>
                    <a:cubicBezTo>
                      <a:pt x="14" y="14"/>
                      <a:pt x="14" y="14"/>
                      <a:pt x="14" y="14"/>
                    </a:cubicBezTo>
                    <a:cubicBezTo>
                      <a:pt x="29" y="9"/>
                      <a:pt x="29" y="9"/>
                      <a:pt x="29" y="9"/>
                    </a:cubicBezTo>
                    <a:cubicBezTo>
                      <a:pt x="29" y="9"/>
                      <a:pt x="60" y="15"/>
                      <a:pt x="67" y="16"/>
                    </a:cubicBezTo>
                    <a:cubicBezTo>
                      <a:pt x="74" y="17"/>
                      <a:pt x="78" y="18"/>
                      <a:pt x="77" y="23"/>
                    </a:cubicBezTo>
                    <a:cubicBezTo>
                      <a:pt x="77" y="29"/>
                      <a:pt x="63" y="35"/>
                      <a:pt x="41" y="27"/>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431"/>
              <p:cNvSpPr>
                <a:spLocks/>
              </p:cNvSpPr>
              <p:nvPr/>
            </p:nvSpPr>
            <p:spPr bwMode="auto">
              <a:xfrm>
                <a:off x="2212975" y="3294063"/>
                <a:ext cx="160338" cy="115888"/>
              </a:xfrm>
              <a:custGeom>
                <a:avLst/>
                <a:gdLst>
                  <a:gd name="T0" fmla="*/ 48 w 48"/>
                  <a:gd name="T1" fmla="*/ 0 h 35"/>
                  <a:gd name="T2" fmla="*/ 20 w 48"/>
                  <a:gd name="T3" fmla="*/ 27 h 35"/>
                  <a:gd name="T4" fmla="*/ 0 w 48"/>
                  <a:gd name="T5" fmla="*/ 35 h 35"/>
                </a:gdLst>
                <a:ahLst/>
                <a:cxnLst>
                  <a:cxn ang="0">
                    <a:pos x="T0" y="T1"/>
                  </a:cxn>
                  <a:cxn ang="0">
                    <a:pos x="T2" y="T3"/>
                  </a:cxn>
                  <a:cxn ang="0">
                    <a:pos x="T4" y="T5"/>
                  </a:cxn>
                </a:cxnLst>
                <a:rect l="0" t="0" r="r" b="b"/>
                <a:pathLst>
                  <a:path w="48" h="35">
                    <a:moveTo>
                      <a:pt x="48" y="0"/>
                    </a:moveTo>
                    <a:cubicBezTo>
                      <a:pt x="20" y="27"/>
                      <a:pt x="20" y="27"/>
                      <a:pt x="20" y="27"/>
                    </a:cubicBezTo>
                    <a:cubicBezTo>
                      <a:pt x="20" y="27"/>
                      <a:pt x="5" y="27"/>
                      <a:pt x="0" y="35"/>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432"/>
              <p:cNvSpPr>
                <a:spLocks/>
              </p:cNvSpPr>
              <p:nvPr/>
            </p:nvSpPr>
            <p:spPr bwMode="auto">
              <a:xfrm>
                <a:off x="2309813" y="3370263"/>
                <a:ext cx="136525" cy="279400"/>
              </a:xfrm>
              <a:custGeom>
                <a:avLst/>
                <a:gdLst>
                  <a:gd name="T0" fmla="*/ 41 w 41"/>
                  <a:gd name="T1" fmla="*/ 0 h 84"/>
                  <a:gd name="T2" fmla="*/ 19 w 41"/>
                  <a:gd name="T3" fmla="*/ 22 h 84"/>
                  <a:gd name="T4" fmla="*/ 23 w 41"/>
                  <a:gd name="T5" fmla="*/ 37 h 84"/>
                  <a:gd name="T6" fmla="*/ 15 w 41"/>
                  <a:gd name="T7" fmla="*/ 77 h 84"/>
                  <a:gd name="T8" fmla="*/ 1 w 41"/>
                  <a:gd name="T9" fmla="*/ 71 h 84"/>
                  <a:gd name="T10" fmla="*/ 5 w 41"/>
                  <a:gd name="T11" fmla="*/ 47 h 84"/>
                </a:gdLst>
                <a:ahLst/>
                <a:cxnLst>
                  <a:cxn ang="0">
                    <a:pos x="T0" y="T1"/>
                  </a:cxn>
                  <a:cxn ang="0">
                    <a:pos x="T2" y="T3"/>
                  </a:cxn>
                  <a:cxn ang="0">
                    <a:pos x="T4" y="T5"/>
                  </a:cxn>
                  <a:cxn ang="0">
                    <a:pos x="T6" y="T7"/>
                  </a:cxn>
                  <a:cxn ang="0">
                    <a:pos x="T8" y="T9"/>
                  </a:cxn>
                  <a:cxn ang="0">
                    <a:pos x="T10" y="T11"/>
                  </a:cxn>
                </a:cxnLst>
                <a:rect l="0" t="0" r="r" b="b"/>
                <a:pathLst>
                  <a:path w="41" h="84">
                    <a:moveTo>
                      <a:pt x="41" y="0"/>
                    </a:moveTo>
                    <a:cubicBezTo>
                      <a:pt x="19" y="22"/>
                      <a:pt x="19" y="22"/>
                      <a:pt x="19" y="22"/>
                    </a:cubicBezTo>
                    <a:cubicBezTo>
                      <a:pt x="23" y="37"/>
                      <a:pt x="23" y="37"/>
                      <a:pt x="23" y="37"/>
                    </a:cubicBezTo>
                    <a:cubicBezTo>
                      <a:pt x="23" y="37"/>
                      <a:pt x="16" y="71"/>
                      <a:pt x="15" y="77"/>
                    </a:cubicBezTo>
                    <a:cubicBezTo>
                      <a:pt x="14" y="84"/>
                      <a:pt x="0" y="84"/>
                      <a:pt x="1" y="71"/>
                    </a:cubicBezTo>
                    <a:cubicBezTo>
                      <a:pt x="1" y="58"/>
                      <a:pt x="4" y="49"/>
                      <a:pt x="5" y="47"/>
                    </a:cubicBezTo>
                  </a:path>
                </a:pathLst>
              </a:custGeom>
              <a:noFill/>
              <a:ln w="6350" cap="rnd">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22" name="Straight Connector 121"/>
          <p:cNvCxnSpPr>
            <a:stCxn id="124" idx="4"/>
          </p:cNvCxnSpPr>
          <p:nvPr/>
        </p:nvCxnSpPr>
        <p:spPr>
          <a:xfrm>
            <a:off x="6145008" y="3813043"/>
            <a:ext cx="0" cy="481242"/>
          </a:xfrm>
          <a:prstGeom prst="line">
            <a:avLst/>
          </a:prstGeom>
          <a:ln w="6350">
            <a:solidFill>
              <a:srgbClr val="00338D"/>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3" name="object 38">
            <a:extLst>
              <a:ext uri="{FF2B5EF4-FFF2-40B4-BE49-F238E27FC236}">
                <a16:creationId xmlns:a16="http://schemas.microsoft.com/office/drawing/2014/main" id="{4122E528-C649-4CE9-B90C-4778EEFCC147}"/>
              </a:ext>
            </a:extLst>
          </p:cNvPr>
          <p:cNvSpPr/>
          <p:nvPr/>
        </p:nvSpPr>
        <p:spPr>
          <a:xfrm>
            <a:off x="5904025" y="4500937"/>
            <a:ext cx="481965" cy="484632"/>
          </a:xfrm>
          <a:prstGeom prst="ellipse">
            <a:avLst/>
          </a:prstGeom>
          <a:solidFill>
            <a:srgbClr val="00338D"/>
          </a:solidFill>
        </p:spPr>
        <p:txBody>
          <a:bodyPr wrap="square" lIns="0" tIns="0" rIns="0" bIns="0" rtlCol="0"/>
          <a:lstStyle/>
          <a:p>
            <a:endParaRPr sz="900"/>
          </a:p>
        </p:txBody>
      </p:sp>
      <p:sp>
        <p:nvSpPr>
          <p:cNvPr id="124" name="object 32">
            <a:extLst>
              <a:ext uri="{FF2B5EF4-FFF2-40B4-BE49-F238E27FC236}">
                <a16:creationId xmlns:a16="http://schemas.microsoft.com/office/drawing/2014/main" id="{C35C60A8-4452-404A-8087-FB640632E43C}"/>
              </a:ext>
            </a:extLst>
          </p:cNvPr>
          <p:cNvSpPr/>
          <p:nvPr/>
        </p:nvSpPr>
        <p:spPr>
          <a:xfrm>
            <a:off x="5904025" y="3328411"/>
            <a:ext cx="481965" cy="484632"/>
          </a:xfrm>
          <a:prstGeom prst="ellipse">
            <a:avLst/>
          </a:prstGeom>
          <a:solidFill>
            <a:srgbClr val="00338D"/>
          </a:solidFill>
        </p:spPr>
        <p:txBody>
          <a:bodyPr wrap="square" lIns="0" tIns="0" rIns="0" bIns="0" rtlCol="0"/>
          <a:lstStyle/>
          <a:p>
            <a:endParaRPr sz="900"/>
          </a:p>
        </p:txBody>
      </p:sp>
      <p:grpSp>
        <p:nvGrpSpPr>
          <p:cNvPr id="125" name="Group 124"/>
          <p:cNvGrpSpPr/>
          <p:nvPr/>
        </p:nvGrpSpPr>
        <p:grpSpPr>
          <a:xfrm>
            <a:off x="5989114" y="3391807"/>
            <a:ext cx="300603" cy="359619"/>
            <a:chOff x="9532938" y="2674938"/>
            <a:chExt cx="549276" cy="631825"/>
          </a:xfrm>
        </p:grpSpPr>
        <p:sp>
          <p:nvSpPr>
            <p:cNvPr id="136" name="Freeform 106"/>
            <p:cNvSpPr>
              <a:spLocks/>
            </p:cNvSpPr>
            <p:nvPr/>
          </p:nvSpPr>
          <p:spPr bwMode="auto">
            <a:xfrm>
              <a:off x="9669463" y="2674938"/>
              <a:ext cx="277813" cy="242888"/>
            </a:xfrm>
            <a:custGeom>
              <a:avLst/>
              <a:gdLst>
                <a:gd name="T0" fmla="*/ 37 w 74"/>
                <a:gd name="T1" fmla="*/ 64 h 64"/>
                <a:gd name="T2" fmla="*/ 4 w 74"/>
                <a:gd name="T3" fmla="*/ 27 h 64"/>
                <a:gd name="T4" fmla="*/ 17 w 74"/>
                <a:gd name="T5" fmla="*/ 2 h 64"/>
                <a:gd name="T6" fmla="*/ 37 w 74"/>
                <a:gd name="T7" fmla="*/ 12 h 64"/>
                <a:gd name="T8" fmla="*/ 57 w 74"/>
                <a:gd name="T9" fmla="*/ 2 h 64"/>
                <a:gd name="T10" fmla="*/ 70 w 74"/>
                <a:gd name="T11" fmla="*/ 27 h 64"/>
                <a:gd name="T12" fmla="*/ 37 w 74"/>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37" y="64"/>
                  </a:moveTo>
                  <a:cubicBezTo>
                    <a:pt x="37" y="64"/>
                    <a:pt x="8" y="41"/>
                    <a:pt x="4" y="27"/>
                  </a:cubicBezTo>
                  <a:cubicBezTo>
                    <a:pt x="0" y="18"/>
                    <a:pt x="4" y="4"/>
                    <a:pt x="17" y="2"/>
                  </a:cubicBezTo>
                  <a:cubicBezTo>
                    <a:pt x="30" y="0"/>
                    <a:pt x="37" y="12"/>
                    <a:pt x="37" y="12"/>
                  </a:cubicBezTo>
                  <a:cubicBezTo>
                    <a:pt x="37" y="12"/>
                    <a:pt x="44" y="0"/>
                    <a:pt x="57" y="2"/>
                  </a:cubicBezTo>
                  <a:cubicBezTo>
                    <a:pt x="70" y="4"/>
                    <a:pt x="74" y="18"/>
                    <a:pt x="70" y="27"/>
                  </a:cubicBezTo>
                  <a:cubicBezTo>
                    <a:pt x="66" y="41"/>
                    <a:pt x="37" y="64"/>
                    <a:pt x="37" y="64"/>
                  </a:cubicBezTo>
                  <a:close/>
                </a:path>
              </a:pathLst>
            </a:cu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7" name="Freeform 107"/>
            <p:cNvSpPr>
              <a:spLocks/>
            </p:cNvSpPr>
            <p:nvPr/>
          </p:nvSpPr>
          <p:spPr bwMode="auto">
            <a:xfrm>
              <a:off x="9969501" y="2797175"/>
              <a:ext cx="112713" cy="422275"/>
            </a:xfrm>
            <a:custGeom>
              <a:avLst/>
              <a:gdLst>
                <a:gd name="T0" fmla="*/ 0 w 30"/>
                <a:gd name="T1" fmla="*/ 60 h 112"/>
                <a:gd name="T2" fmla="*/ 14 w 30"/>
                <a:gd name="T3" fmla="*/ 51 h 112"/>
                <a:gd name="T4" fmla="*/ 14 w 30"/>
                <a:gd name="T5" fmla="*/ 12 h 112"/>
                <a:gd name="T6" fmla="*/ 14 w 30"/>
                <a:gd name="T7" fmla="*/ 4 h 112"/>
                <a:gd name="T8" fmla="*/ 14 w 30"/>
                <a:gd name="T9" fmla="*/ 3 h 112"/>
                <a:gd name="T10" fmla="*/ 19 w 30"/>
                <a:gd name="T11" fmla="*/ 1 h 112"/>
                <a:gd name="T12" fmla="*/ 21 w 30"/>
                <a:gd name="T13" fmla="*/ 1 h 112"/>
                <a:gd name="T14" fmla="*/ 25 w 30"/>
                <a:gd name="T15" fmla="*/ 6 h 112"/>
                <a:gd name="T16" fmla="*/ 30 w 30"/>
                <a:gd name="T17" fmla="*/ 58 h 112"/>
                <a:gd name="T18" fmla="*/ 29 w 30"/>
                <a:gd name="T19" fmla="*/ 63 h 112"/>
                <a:gd name="T20" fmla="*/ 29 w 30"/>
                <a:gd name="T21" fmla="*/ 65 h 112"/>
                <a:gd name="T22" fmla="*/ 26 w 30"/>
                <a:gd name="T23" fmla="*/ 68 h 112"/>
                <a:gd name="T24" fmla="*/ 3 w 30"/>
                <a:gd name="T25" fmla="*/ 95 h 112"/>
                <a:gd name="T26" fmla="*/ 1 w 30"/>
                <a:gd name="T27" fmla="*/ 100 h 112"/>
                <a:gd name="T28" fmla="*/ 0 w 30"/>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12">
                  <a:moveTo>
                    <a:pt x="0" y="60"/>
                  </a:moveTo>
                  <a:cubicBezTo>
                    <a:pt x="14" y="51"/>
                    <a:pt x="14" y="51"/>
                    <a:pt x="14" y="51"/>
                  </a:cubicBezTo>
                  <a:cubicBezTo>
                    <a:pt x="14" y="12"/>
                    <a:pt x="14" y="12"/>
                    <a:pt x="14" y="12"/>
                  </a:cubicBezTo>
                  <a:cubicBezTo>
                    <a:pt x="14" y="4"/>
                    <a:pt x="14" y="4"/>
                    <a:pt x="14" y="4"/>
                  </a:cubicBezTo>
                  <a:cubicBezTo>
                    <a:pt x="14" y="4"/>
                    <a:pt x="14" y="3"/>
                    <a:pt x="14" y="3"/>
                  </a:cubicBezTo>
                  <a:cubicBezTo>
                    <a:pt x="15" y="1"/>
                    <a:pt x="17" y="0"/>
                    <a:pt x="19" y="1"/>
                  </a:cubicBezTo>
                  <a:cubicBezTo>
                    <a:pt x="21" y="1"/>
                    <a:pt x="21" y="1"/>
                    <a:pt x="21" y="1"/>
                  </a:cubicBezTo>
                  <a:cubicBezTo>
                    <a:pt x="23" y="2"/>
                    <a:pt x="24" y="4"/>
                    <a:pt x="25" y="6"/>
                  </a:cubicBezTo>
                  <a:cubicBezTo>
                    <a:pt x="30" y="58"/>
                    <a:pt x="30" y="58"/>
                    <a:pt x="30" y="58"/>
                  </a:cubicBezTo>
                  <a:cubicBezTo>
                    <a:pt x="30" y="60"/>
                    <a:pt x="30" y="61"/>
                    <a:pt x="29" y="63"/>
                  </a:cubicBezTo>
                  <a:cubicBezTo>
                    <a:pt x="29" y="65"/>
                    <a:pt x="29" y="65"/>
                    <a:pt x="29" y="65"/>
                  </a:cubicBezTo>
                  <a:cubicBezTo>
                    <a:pt x="28" y="66"/>
                    <a:pt x="28" y="67"/>
                    <a:pt x="26" y="68"/>
                  </a:cubicBezTo>
                  <a:cubicBezTo>
                    <a:pt x="3" y="95"/>
                    <a:pt x="3" y="95"/>
                    <a:pt x="3" y="95"/>
                  </a:cubicBezTo>
                  <a:cubicBezTo>
                    <a:pt x="2" y="97"/>
                    <a:pt x="1" y="98"/>
                    <a:pt x="1" y="100"/>
                  </a:cubicBezTo>
                  <a:cubicBezTo>
                    <a:pt x="0" y="112"/>
                    <a:pt x="0" y="112"/>
                    <a:pt x="0" y="112"/>
                  </a:cubicBezTo>
                </a:path>
              </a:pathLst>
            </a:cu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8" name="Freeform 108"/>
            <p:cNvSpPr>
              <a:spLocks/>
            </p:cNvSpPr>
            <p:nvPr/>
          </p:nvSpPr>
          <p:spPr bwMode="auto">
            <a:xfrm>
              <a:off x="9845676" y="2909888"/>
              <a:ext cx="173038" cy="309563"/>
            </a:xfrm>
            <a:custGeom>
              <a:avLst/>
              <a:gdLst>
                <a:gd name="T0" fmla="*/ 0 w 46"/>
                <a:gd name="T1" fmla="*/ 82 h 82"/>
                <a:gd name="T2" fmla="*/ 0 w 46"/>
                <a:gd name="T3" fmla="*/ 48 h 82"/>
                <a:gd name="T4" fmla="*/ 2 w 46"/>
                <a:gd name="T5" fmla="*/ 45 h 82"/>
                <a:gd name="T6" fmla="*/ 35 w 46"/>
                <a:gd name="T7" fmla="*/ 4 h 82"/>
                <a:gd name="T8" fmla="*/ 37 w 46"/>
                <a:gd name="T9" fmla="*/ 2 h 82"/>
                <a:gd name="T10" fmla="*/ 42 w 46"/>
                <a:gd name="T11" fmla="*/ 2 h 82"/>
                <a:gd name="T12" fmla="*/ 44 w 46"/>
                <a:gd name="T13" fmla="*/ 3 h 82"/>
                <a:gd name="T14" fmla="*/ 45 w 46"/>
                <a:gd name="T15" fmla="*/ 9 h 82"/>
                <a:gd name="T16" fmla="*/ 33 w 46"/>
                <a:gd name="T17" fmla="*/ 30 h 82"/>
                <a:gd name="T18" fmla="*/ 28 w 46"/>
                <a:gd name="T19"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82">
                  <a:moveTo>
                    <a:pt x="0" y="82"/>
                  </a:moveTo>
                  <a:cubicBezTo>
                    <a:pt x="0" y="48"/>
                    <a:pt x="0" y="48"/>
                    <a:pt x="0" y="48"/>
                  </a:cubicBezTo>
                  <a:cubicBezTo>
                    <a:pt x="0" y="47"/>
                    <a:pt x="1" y="46"/>
                    <a:pt x="2" y="45"/>
                  </a:cubicBezTo>
                  <a:cubicBezTo>
                    <a:pt x="35" y="4"/>
                    <a:pt x="35" y="4"/>
                    <a:pt x="35" y="4"/>
                  </a:cubicBezTo>
                  <a:cubicBezTo>
                    <a:pt x="37" y="2"/>
                    <a:pt x="37" y="2"/>
                    <a:pt x="37" y="2"/>
                  </a:cubicBezTo>
                  <a:cubicBezTo>
                    <a:pt x="38" y="1"/>
                    <a:pt x="40" y="0"/>
                    <a:pt x="42" y="2"/>
                  </a:cubicBezTo>
                  <a:cubicBezTo>
                    <a:pt x="44" y="3"/>
                    <a:pt x="44" y="3"/>
                    <a:pt x="44" y="3"/>
                  </a:cubicBezTo>
                  <a:cubicBezTo>
                    <a:pt x="46" y="4"/>
                    <a:pt x="46" y="7"/>
                    <a:pt x="45" y="9"/>
                  </a:cubicBezTo>
                  <a:cubicBezTo>
                    <a:pt x="33" y="30"/>
                    <a:pt x="33" y="30"/>
                    <a:pt x="33" y="30"/>
                  </a:cubicBezTo>
                  <a:cubicBezTo>
                    <a:pt x="28" y="38"/>
                    <a:pt x="28" y="38"/>
                    <a:pt x="28" y="38"/>
                  </a:cubicBezTo>
                </a:path>
              </a:pathLst>
            </a:cu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9" name="Freeform 109"/>
            <p:cNvSpPr>
              <a:spLocks/>
            </p:cNvSpPr>
            <p:nvPr/>
          </p:nvSpPr>
          <p:spPr bwMode="auto">
            <a:xfrm>
              <a:off x="9977438" y="2838450"/>
              <a:ext cx="44450" cy="85725"/>
            </a:xfrm>
            <a:custGeom>
              <a:avLst/>
              <a:gdLst>
                <a:gd name="T0" fmla="*/ 0 w 12"/>
                <a:gd name="T1" fmla="*/ 23 h 23"/>
                <a:gd name="T2" fmla="*/ 4 w 12"/>
                <a:gd name="T3" fmla="*/ 4 h 23"/>
                <a:gd name="T4" fmla="*/ 5 w 12"/>
                <a:gd name="T5" fmla="*/ 1 h 23"/>
                <a:gd name="T6" fmla="*/ 5 w 12"/>
                <a:gd name="T7" fmla="*/ 1 h 23"/>
                <a:gd name="T8" fmla="*/ 12 w 12"/>
                <a:gd name="T9" fmla="*/ 1 h 23"/>
                <a:gd name="T10" fmla="*/ 12 w 12"/>
                <a:gd name="T11" fmla="*/ 1 h 23"/>
              </a:gdLst>
              <a:ahLst/>
              <a:cxnLst>
                <a:cxn ang="0">
                  <a:pos x="T0" y="T1"/>
                </a:cxn>
                <a:cxn ang="0">
                  <a:pos x="T2" y="T3"/>
                </a:cxn>
                <a:cxn ang="0">
                  <a:pos x="T4" y="T5"/>
                </a:cxn>
                <a:cxn ang="0">
                  <a:pos x="T6" y="T7"/>
                </a:cxn>
                <a:cxn ang="0">
                  <a:pos x="T8" y="T9"/>
                </a:cxn>
                <a:cxn ang="0">
                  <a:pos x="T10" y="T11"/>
                </a:cxn>
              </a:cxnLst>
              <a:rect l="0" t="0" r="r" b="b"/>
              <a:pathLst>
                <a:path w="12" h="23">
                  <a:moveTo>
                    <a:pt x="0" y="23"/>
                  </a:moveTo>
                  <a:cubicBezTo>
                    <a:pt x="4" y="4"/>
                    <a:pt x="4" y="4"/>
                    <a:pt x="4" y="4"/>
                  </a:cubicBezTo>
                  <a:cubicBezTo>
                    <a:pt x="4" y="3"/>
                    <a:pt x="4" y="2"/>
                    <a:pt x="5" y="1"/>
                  </a:cubicBezTo>
                  <a:cubicBezTo>
                    <a:pt x="5" y="1"/>
                    <a:pt x="5" y="1"/>
                    <a:pt x="5" y="1"/>
                  </a:cubicBezTo>
                  <a:cubicBezTo>
                    <a:pt x="7" y="0"/>
                    <a:pt x="10" y="0"/>
                    <a:pt x="12" y="1"/>
                  </a:cubicBezTo>
                  <a:cubicBezTo>
                    <a:pt x="12" y="1"/>
                    <a:pt x="12" y="1"/>
                    <a:pt x="12" y="1"/>
                  </a:cubicBezTo>
                </a:path>
              </a:pathLst>
            </a:cu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0" name="Rectangle 110"/>
            <p:cNvSpPr>
              <a:spLocks noChangeArrowheads="1"/>
            </p:cNvSpPr>
            <p:nvPr/>
          </p:nvSpPr>
          <p:spPr bwMode="auto">
            <a:xfrm>
              <a:off x="9823451" y="3219450"/>
              <a:ext cx="157163" cy="49213"/>
            </a:xfrm>
            <a:prstGeom prst="rect">
              <a:avLst/>
            </a:pr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1" name="Line 111"/>
            <p:cNvSpPr>
              <a:spLocks noChangeShapeType="1"/>
            </p:cNvSpPr>
            <p:nvPr/>
          </p:nvSpPr>
          <p:spPr bwMode="auto">
            <a:xfrm>
              <a:off x="9972676" y="3268663"/>
              <a:ext cx="0" cy="38100"/>
            </a:xfrm>
            <a:prstGeom prst="line">
              <a:avLst/>
            </a:pr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2" name="Line 112"/>
            <p:cNvSpPr>
              <a:spLocks noChangeShapeType="1"/>
            </p:cNvSpPr>
            <p:nvPr/>
          </p:nvSpPr>
          <p:spPr bwMode="auto">
            <a:xfrm>
              <a:off x="9834563" y="3268663"/>
              <a:ext cx="0" cy="38100"/>
            </a:xfrm>
            <a:prstGeom prst="line">
              <a:avLst/>
            </a:pr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3" name="Freeform 113"/>
            <p:cNvSpPr>
              <a:spLocks/>
            </p:cNvSpPr>
            <p:nvPr/>
          </p:nvSpPr>
          <p:spPr bwMode="auto">
            <a:xfrm>
              <a:off x="9532938" y="2797175"/>
              <a:ext cx="117475" cy="422275"/>
            </a:xfrm>
            <a:custGeom>
              <a:avLst/>
              <a:gdLst>
                <a:gd name="T0" fmla="*/ 30 w 31"/>
                <a:gd name="T1" fmla="*/ 60 h 112"/>
                <a:gd name="T2" fmla="*/ 16 w 31"/>
                <a:gd name="T3" fmla="*/ 51 h 112"/>
                <a:gd name="T4" fmla="*/ 16 w 31"/>
                <a:gd name="T5" fmla="*/ 12 h 112"/>
                <a:gd name="T6" fmla="*/ 16 w 31"/>
                <a:gd name="T7" fmla="*/ 4 h 112"/>
                <a:gd name="T8" fmla="*/ 16 w 31"/>
                <a:gd name="T9" fmla="*/ 3 h 112"/>
                <a:gd name="T10" fmla="*/ 11 w 31"/>
                <a:gd name="T11" fmla="*/ 1 h 112"/>
                <a:gd name="T12" fmla="*/ 9 w 31"/>
                <a:gd name="T13" fmla="*/ 1 h 112"/>
                <a:gd name="T14" fmla="*/ 6 w 31"/>
                <a:gd name="T15" fmla="*/ 6 h 112"/>
                <a:gd name="T16" fmla="*/ 0 w 31"/>
                <a:gd name="T17" fmla="*/ 58 h 112"/>
                <a:gd name="T18" fmla="*/ 1 w 31"/>
                <a:gd name="T19" fmla="*/ 63 h 112"/>
                <a:gd name="T20" fmla="*/ 1 w 31"/>
                <a:gd name="T21" fmla="*/ 65 h 112"/>
                <a:gd name="T22" fmla="*/ 4 w 31"/>
                <a:gd name="T23" fmla="*/ 68 h 112"/>
                <a:gd name="T24" fmla="*/ 27 w 31"/>
                <a:gd name="T25" fmla="*/ 95 h 112"/>
                <a:gd name="T26" fmla="*/ 30 w 31"/>
                <a:gd name="T27" fmla="*/ 100 h 112"/>
                <a:gd name="T28" fmla="*/ 31 w 31"/>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2">
                  <a:moveTo>
                    <a:pt x="30" y="60"/>
                  </a:moveTo>
                  <a:cubicBezTo>
                    <a:pt x="16" y="51"/>
                    <a:pt x="16" y="51"/>
                    <a:pt x="16" y="51"/>
                  </a:cubicBezTo>
                  <a:cubicBezTo>
                    <a:pt x="16" y="12"/>
                    <a:pt x="16" y="12"/>
                    <a:pt x="16" y="12"/>
                  </a:cubicBezTo>
                  <a:cubicBezTo>
                    <a:pt x="16" y="4"/>
                    <a:pt x="16" y="4"/>
                    <a:pt x="16" y="4"/>
                  </a:cubicBezTo>
                  <a:cubicBezTo>
                    <a:pt x="16" y="4"/>
                    <a:pt x="16" y="3"/>
                    <a:pt x="16" y="3"/>
                  </a:cubicBezTo>
                  <a:cubicBezTo>
                    <a:pt x="15" y="1"/>
                    <a:pt x="13" y="0"/>
                    <a:pt x="11" y="1"/>
                  </a:cubicBezTo>
                  <a:cubicBezTo>
                    <a:pt x="9" y="1"/>
                    <a:pt x="9" y="1"/>
                    <a:pt x="9" y="1"/>
                  </a:cubicBezTo>
                  <a:cubicBezTo>
                    <a:pt x="7" y="2"/>
                    <a:pt x="6" y="4"/>
                    <a:pt x="6" y="6"/>
                  </a:cubicBezTo>
                  <a:cubicBezTo>
                    <a:pt x="0" y="58"/>
                    <a:pt x="0" y="58"/>
                    <a:pt x="0" y="58"/>
                  </a:cubicBezTo>
                  <a:cubicBezTo>
                    <a:pt x="0" y="60"/>
                    <a:pt x="0" y="61"/>
                    <a:pt x="1" y="63"/>
                  </a:cubicBezTo>
                  <a:cubicBezTo>
                    <a:pt x="1" y="65"/>
                    <a:pt x="1" y="65"/>
                    <a:pt x="1" y="65"/>
                  </a:cubicBezTo>
                  <a:cubicBezTo>
                    <a:pt x="2" y="66"/>
                    <a:pt x="3" y="67"/>
                    <a:pt x="4" y="68"/>
                  </a:cubicBezTo>
                  <a:cubicBezTo>
                    <a:pt x="27" y="95"/>
                    <a:pt x="27" y="95"/>
                    <a:pt x="27" y="95"/>
                  </a:cubicBezTo>
                  <a:cubicBezTo>
                    <a:pt x="28" y="97"/>
                    <a:pt x="29" y="98"/>
                    <a:pt x="30" y="100"/>
                  </a:cubicBezTo>
                  <a:cubicBezTo>
                    <a:pt x="31" y="112"/>
                    <a:pt x="31" y="112"/>
                    <a:pt x="31" y="112"/>
                  </a:cubicBezTo>
                </a:path>
              </a:pathLst>
            </a:cu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4" name="Freeform 114"/>
            <p:cNvSpPr>
              <a:spLocks/>
            </p:cNvSpPr>
            <p:nvPr/>
          </p:nvSpPr>
          <p:spPr bwMode="auto">
            <a:xfrm>
              <a:off x="9598026" y="2909888"/>
              <a:ext cx="173038" cy="309563"/>
            </a:xfrm>
            <a:custGeom>
              <a:avLst/>
              <a:gdLst>
                <a:gd name="T0" fmla="*/ 46 w 46"/>
                <a:gd name="T1" fmla="*/ 82 h 82"/>
                <a:gd name="T2" fmla="*/ 46 w 46"/>
                <a:gd name="T3" fmla="*/ 48 h 82"/>
                <a:gd name="T4" fmla="*/ 44 w 46"/>
                <a:gd name="T5" fmla="*/ 45 h 82"/>
                <a:gd name="T6" fmla="*/ 11 w 46"/>
                <a:gd name="T7" fmla="*/ 4 h 82"/>
                <a:gd name="T8" fmla="*/ 9 w 46"/>
                <a:gd name="T9" fmla="*/ 2 h 82"/>
                <a:gd name="T10" fmla="*/ 4 w 46"/>
                <a:gd name="T11" fmla="*/ 2 h 82"/>
                <a:gd name="T12" fmla="*/ 2 w 46"/>
                <a:gd name="T13" fmla="*/ 3 h 82"/>
                <a:gd name="T14" fmla="*/ 1 w 46"/>
                <a:gd name="T15" fmla="*/ 9 h 82"/>
                <a:gd name="T16" fmla="*/ 13 w 46"/>
                <a:gd name="T17" fmla="*/ 30 h 82"/>
                <a:gd name="T18" fmla="*/ 18 w 46"/>
                <a:gd name="T19"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82">
                  <a:moveTo>
                    <a:pt x="46" y="82"/>
                  </a:moveTo>
                  <a:cubicBezTo>
                    <a:pt x="46" y="48"/>
                    <a:pt x="46" y="48"/>
                    <a:pt x="46" y="48"/>
                  </a:cubicBezTo>
                  <a:cubicBezTo>
                    <a:pt x="46" y="47"/>
                    <a:pt x="45" y="46"/>
                    <a:pt x="44" y="45"/>
                  </a:cubicBezTo>
                  <a:cubicBezTo>
                    <a:pt x="11" y="4"/>
                    <a:pt x="11" y="4"/>
                    <a:pt x="11" y="4"/>
                  </a:cubicBezTo>
                  <a:cubicBezTo>
                    <a:pt x="9" y="2"/>
                    <a:pt x="9" y="2"/>
                    <a:pt x="9" y="2"/>
                  </a:cubicBezTo>
                  <a:cubicBezTo>
                    <a:pt x="8" y="1"/>
                    <a:pt x="6" y="0"/>
                    <a:pt x="4" y="2"/>
                  </a:cubicBezTo>
                  <a:cubicBezTo>
                    <a:pt x="2" y="3"/>
                    <a:pt x="2" y="3"/>
                    <a:pt x="2" y="3"/>
                  </a:cubicBezTo>
                  <a:cubicBezTo>
                    <a:pt x="0" y="4"/>
                    <a:pt x="0" y="7"/>
                    <a:pt x="1" y="9"/>
                  </a:cubicBezTo>
                  <a:cubicBezTo>
                    <a:pt x="13" y="30"/>
                    <a:pt x="13" y="30"/>
                    <a:pt x="13" y="30"/>
                  </a:cubicBezTo>
                  <a:cubicBezTo>
                    <a:pt x="18" y="38"/>
                    <a:pt x="18" y="38"/>
                    <a:pt x="18" y="38"/>
                  </a:cubicBezTo>
                </a:path>
              </a:pathLst>
            </a:cu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5" name="Freeform 115"/>
            <p:cNvSpPr>
              <a:spLocks/>
            </p:cNvSpPr>
            <p:nvPr/>
          </p:nvSpPr>
          <p:spPr bwMode="auto">
            <a:xfrm>
              <a:off x="9593263" y="2838450"/>
              <a:ext cx="46038" cy="85725"/>
            </a:xfrm>
            <a:custGeom>
              <a:avLst/>
              <a:gdLst>
                <a:gd name="T0" fmla="*/ 12 w 12"/>
                <a:gd name="T1" fmla="*/ 23 h 23"/>
                <a:gd name="T2" fmla="*/ 8 w 12"/>
                <a:gd name="T3" fmla="*/ 4 h 23"/>
                <a:gd name="T4" fmla="*/ 7 w 12"/>
                <a:gd name="T5" fmla="*/ 1 h 23"/>
                <a:gd name="T6" fmla="*/ 7 w 12"/>
                <a:gd name="T7" fmla="*/ 1 h 23"/>
                <a:gd name="T8" fmla="*/ 1 w 12"/>
                <a:gd name="T9" fmla="*/ 1 h 23"/>
                <a:gd name="T10" fmla="*/ 0 w 12"/>
                <a:gd name="T11" fmla="*/ 1 h 23"/>
              </a:gdLst>
              <a:ahLst/>
              <a:cxnLst>
                <a:cxn ang="0">
                  <a:pos x="T0" y="T1"/>
                </a:cxn>
                <a:cxn ang="0">
                  <a:pos x="T2" y="T3"/>
                </a:cxn>
                <a:cxn ang="0">
                  <a:pos x="T4" y="T5"/>
                </a:cxn>
                <a:cxn ang="0">
                  <a:pos x="T6" y="T7"/>
                </a:cxn>
                <a:cxn ang="0">
                  <a:pos x="T8" y="T9"/>
                </a:cxn>
                <a:cxn ang="0">
                  <a:pos x="T10" y="T11"/>
                </a:cxn>
              </a:cxnLst>
              <a:rect l="0" t="0" r="r" b="b"/>
              <a:pathLst>
                <a:path w="12" h="23">
                  <a:moveTo>
                    <a:pt x="12" y="23"/>
                  </a:moveTo>
                  <a:cubicBezTo>
                    <a:pt x="8" y="4"/>
                    <a:pt x="8" y="4"/>
                    <a:pt x="8" y="4"/>
                  </a:cubicBezTo>
                  <a:cubicBezTo>
                    <a:pt x="8" y="3"/>
                    <a:pt x="8" y="2"/>
                    <a:pt x="7" y="1"/>
                  </a:cubicBezTo>
                  <a:cubicBezTo>
                    <a:pt x="7" y="1"/>
                    <a:pt x="7" y="1"/>
                    <a:pt x="7" y="1"/>
                  </a:cubicBezTo>
                  <a:cubicBezTo>
                    <a:pt x="5" y="0"/>
                    <a:pt x="3" y="0"/>
                    <a:pt x="1" y="1"/>
                  </a:cubicBezTo>
                  <a:cubicBezTo>
                    <a:pt x="0" y="1"/>
                    <a:pt x="0" y="1"/>
                    <a:pt x="0" y="1"/>
                  </a:cubicBezTo>
                </a:path>
              </a:pathLst>
            </a:cu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6" name="Rectangle 116"/>
            <p:cNvSpPr>
              <a:spLocks noChangeArrowheads="1"/>
            </p:cNvSpPr>
            <p:nvPr/>
          </p:nvSpPr>
          <p:spPr bwMode="auto">
            <a:xfrm>
              <a:off x="9634538" y="3219450"/>
              <a:ext cx="158750" cy="49213"/>
            </a:xfrm>
            <a:prstGeom prst="rect">
              <a:avLst/>
            </a:pr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7" name="Line 117"/>
            <p:cNvSpPr>
              <a:spLocks noChangeShapeType="1"/>
            </p:cNvSpPr>
            <p:nvPr/>
          </p:nvSpPr>
          <p:spPr bwMode="auto">
            <a:xfrm>
              <a:off x="9642476" y="3268663"/>
              <a:ext cx="0" cy="38100"/>
            </a:xfrm>
            <a:prstGeom prst="line">
              <a:avLst/>
            </a:pr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8" name="Line 118"/>
            <p:cNvSpPr>
              <a:spLocks noChangeShapeType="1"/>
            </p:cNvSpPr>
            <p:nvPr/>
          </p:nvSpPr>
          <p:spPr bwMode="auto">
            <a:xfrm>
              <a:off x="9782176" y="3268663"/>
              <a:ext cx="0" cy="38100"/>
            </a:xfrm>
            <a:prstGeom prst="line">
              <a:avLst/>
            </a:prstGeom>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pSp>
        <p:nvGrpSpPr>
          <p:cNvPr id="126" name="Group 125"/>
          <p:cNvGrpSpPr/>
          <p:nvPr/>
        </p:nvGrpSpPr>
        <p:grpSpPr>
          <a:xfrm>
            <a:off x="5974590" y="4593332"/>
            <a:ext cx="315128" cy="315129"/>
            <a:chOff x="1900238" y="3260725"/>
            <a:chExt cx="546100" cy="546101"/>
          </a:xfrm>
        </p:grpSpPr>
        <p:sp>
          <p:nvSpPr>
            <p:cNvPr id="127" name="Freeform 424"/>
            <p:cNvSpPr>
              <a:spLocks/>
            </p:cNvSpPr>
            <p:nvPr/>
          </p:nvSpPr>
          <p:spPr bwMode="auto">
            <a:xfrm>
              <a:off x="2079625" y="3409950"/>
              <a:ext cx="47625" cy="214313"/>
            </a:xfrm>
            <a:custGeom>
              <a:avLst/>
              <a:gdLst>
                <a:gd name="T0" fmla="*/ 0 w 14"/>
                <a:gd name="T1" fmla="*/ 64 h 64"/>
                <a:gd name="T2" fmla="*/ 0 w 14"/>
                <a:gd name="T3" fmla="*/ 7 h 64"/>
                <a:gd name="T4" fmla="*/ 7 w 14"/>
                <a:gd name="T5" fmla="*/ 0 h 64"/>
                <a:gd name="T6" fmla="*/ 7 w 14"/>
                <a:gd name="T7" fmla="*/ 0 h 64"/>
                <a:gd name="T8" fmla="*/ 14 w 14"/>
                <a:gd name="T9" fmla="*/ 7 h 64"/>
                <a:gd name="T10" fmla="*/ 14 w 14"/>
                <a:gd name="T11" fmla="*/ 11 h 64"/>
                <a:gd name="T12" fmla="*/ 14 w 14"/>
                <a:gd name="T13" fmla="*/ 31 h 64"/>
              </a:gdLst>
              <a:ahLst/>
              <a:cxnLst>
                <a:cxn ang="0">
                  <a:pos x="T0" y="T1"/>
                </a:cxn>
                <a:cxn ang="0">
                  <a:pos x="T2" y="T3"/>
                </a:cxn>
                <a:cxn ang="0">
                  <a:pos x="T4" y="T5"/>
                </a:cxn>
                <a:cxn ang="0">
                  <a:pos x="T6" y="T7"/>
                </a:cxn>
                <a:cxn ang="0">
                  <a:pos x="T8" y="T9"/>
                </a:cxn>
                <a:cxn ang="0">
                  <a:pos x="T10" y="T11"/>
                </a:cxn>
                <a:cxn ang="0">
                  <a:pos x="T12" y="T13"/>
                </a:cxn>
              </a:cxnLst>
              <a:rect l="0" t="0" r="r" b="b"/>
              <a:pathLst>
                <a:path w="14" h="64">
                  <a:moveTo>
                    <a:pt x="0" y="64"/>
                  </a:moveTo>
                  <a:cubicBezTo>
                    <a:pt x="0" y="7"/>
                    <a:pt x="0" y="7"/>
                    <a:pt x="0" y="7"/>
                  </a:cubicBezTo>
                  <a:cubicBezTo>
                    <a:pt x="0" y="3"/>
                    <a:pt x="3" y="0"/>
                    <a:pt x="7" y="0"/>
                  </a:cubicBezTo>
                  <a:cubicBezTo>
                    <a:pt x="7" y="0"/>
                    <a:pt x="7" y="0"/>
                    <a:pt x="7" y="0"/>
                  </a:cubicBezTo>
                  <a:cubicBezTo>
                    <a:pt x="11" y="0"/>
                    <a:pt x="14" y="3"/>
                    <a:pt x="14" y="7"/>
                  </a:cubicBezTo>
                  <a:cubicBezTo>
                    <a:pt x="14" y="11"/>
                    <a:pt x="14" y="11"/>
                    <a:pt x="14" y="11"/>
                  </a:cubicBezTo>
                  <a:cubicBezTo>
                    <a:pt x="14" y="31"/>
                    <a:pt x="14" y="31"/>
                    <a:pt x="14" y="31"/>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425"/>
            <p:cNvSpPr>
              <a:spLocks/>
            </p:cNvSpPr>
            <p:nvPr/>
          </p:nvSpPr>
          <p:spPr bwMode="auto">
            <a:xfrm>
              <a:off x="2127250" y="3384550"/>
              <a:ext cx="46038" cy="165100"/>
            </a:xfrm>
            <a:custGeom>
              <a:avLst/>
              <a:gdLst>
                <a:gd name="T0" fmla="*/ 0 w 14"/>
                <a:gd name="T1" fmla="*/ 14 h 50"/>
                <a:gd name="T2" fmla="*/ 0 w 14"/>
                <a:gd name="T3" fmla="*/ 8 h 50"/>
                <a:gd name="T4" fmla="*/ 7 w 14"/>
                <a:gd name="T5" fmla="*/ 0 h 50"/>
                <a:gd name="T6" fmla="*/ 7 w 14"/>
                <a:gd name="T7" fmla="*/ 0 h 50"/>
                <a:gd name="T8" fmla="*/ 14 w 14"/>
                <a:gd name="T9" fmla="*/ 8 h 50"/>
                <a:gd name="T10" fmla="*/ 14 w 14"/>
                <a:gd name="T11" fmla="*/ 50 h 50"/>
              </a:gdLst>
              <a:ahLst/>
              <a:cxnLst>
                <a:cxn ang="0">
                  <a:pos x="T0" y="T1"/>
                </a:cxn>
                <a:cxn ang="0">
                  <a:pos x="T2" y="T3"/>
                </a:cxn>
                <a:cxn ang="0">
                  <a:pos x="T4" y="T5"/>
                </a:cxn>
                <a:cxn ang="0">
                  <a:pos x="T6" y="T7"/>
                </a:cxn>
                <a:cxn ang="0">
                  <a:pos x="T8" y="T9"/>
                </a:cxn>
                <a:cxn ang="0">
                  <a:pos x="T10" y="T11"/>
                </a:cxn>
              </a:cxnLst>
              <a:rect l="0" t="0" r="r" b="b"/>
              <a:pathLst>
                <a:path w="14" h="50">
                  <a:moveTo>
                    <a:pt x="0" y="14"/>
                  </a:moveTo>
                  <a:cubicBezTo>
                    <a:pt x="0" y="8"/>
                    <a:pt x="0" y="8"/>
                    <a:pt x="0" y="8"/>
                  </a:cubicBezTo>
                  <a:cubicBezTo>
                    <a:pt x="0" y="4"/>
                    <a:pt x="3" y="0"/>
                    <a:pt x="7" y="0"/>
                  </a:cubicBezTo>
                  <a:cubicBezTo>
                    <a:pt x="7" y="0"/>
                    <a:pt x="7" y="0"/>
                    <a:pt x="7" y="0"/>
                  </a:cubicBezTo>
                  <a:cubicBezTo>
                    <a:pt x="11" y="0"/>
                    <a:pt x="14" y="4"/>
                    <a:pt x="14" y="8"/>
                  </a:cubicBezTo>
                  <a:cubicBezTo>
                    <a:pt x="14" y="50"/>
                    <a:pt x="14" y="50"/>
                    <a:pt x="14" y="5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426"/>
            <p:cNvSpPr>
              <a:spLocks/>
            </p:cNvSpPr>
            <p:nvPr/>
          </p:nvSpPr>
          <p:spPr bwMode="auto">
            <a:xfrm>
              <a:off x="2173288" y="3403600"/>
              <a:ext cx="46038" cy="114300"/>
            </a:xfrm>
            <a:custGeom>
              <a:avLst/>
              <a:gdLst>
                <a:gd name="T0" fmla="*/ 0 w 14"/>
                <a:gd name="T1" fmla="*/ 19 h 34"/>
                <a:gd name="T2" fmla="*/ 0 w 14"/>
                <a:gd name="T3" fmla="*/ 7 h 34"/>
                <a:gd name="T4" fmla="*/ 7 w 14"/>
                <a:gd name="T5" fmla="*/ 0 h 34"/>
                <a:gd name="T6" fmla="*/ 7 w 14"/>
                <a:gd name="T7" fmla="*/ 0 h 34"/>
                <a:gd name="T8" fmla="*/ 14 w 14"/>
                <a:gd name="T9" fmla="*/ 7 h 34"/>
                <a:gd name="T10" fmla="*/ 14 w 14"/>
                <a:gd name="T11" fmla="*/ 34 h 34"/>
              </a:gdLst>
              <a:ahLst/>
              <a:cxnLst>
                <a:cxn ang="0">
                  <a:pos x="T0" y="T1"/>
                </a:cxn>
                <a:cxn ang="0">
                  <a:pos x="T2" y="T3"/>
                </a:cxn>
                <a:cxn ang="0">
                  <a:pos x="T4" y="T5"/>
                </a:cxn>
                <a:cxn ang="0">
                  <a:pos x="T6" y="T7"/>
                </a:cxn>
                <a:cxn ang="0">
                  <a:pos x="T8" y="T9"/>
                </a:cxn>
                <a:cxn ang="0">
                  <a:pos x="T10" y="T11"/>
                </a:cxn>
              </a:cxnLst>
              <a:rect l="0" t="0" r="r" b="b"/>
              <a:pathLst>
                <a:path w="14" h="34">
                  <a:moveTo>
                    <a:pt x="0" y="19"/>
                  </a:moveTo>
                  <a:cubicBezTo>
                    <a:pt x="0" y="7"/>
                    <a:pt x="0" y="7"/>
                    <a:pt x="0" y="7"/>
                  </a:cubicBezTo>
                  <a:cubicBezTo>
                    <a:pt x="0" y="3"/>
                    <a:pt x="3" y="0"/>
                    <a:pt x="7" y="0"/>
                  </a:cubicBezTo>
                  <a:cubicBezTo>
                    <a:pt x="7" y="0"/>
                    <a:pt x="7" y="0"/>
                    <a:pt x="7" y="0"/>
                  </a:cubicBezTo>
                  <a:cubicBezTo>
                    <a:pt x="11" y="0"/>
                    <a:pt x="14" y="3"/>
                    <a:pt x="14" y="7"/>
                  </a:cubicBezTo>
                  <a:cubicBezTo>
                    <a:pt x="14" y="34"/>
                    <a:pt x="14" y="34"/>
                    <a:pt x="14" y="34"/>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7"/>
            <p:cNvSpPr>
              <a:spLocks/>
            </p:cNvSpPr>
            <p:nvPr/>
          </p:nvSpPr>
          <p:spPr bwMode="auto">
            <a:xfrm>
              <a:off x="2219325" y="3446463"/>
              <a:ext cx="44450" cy="360363"/>
            </a:xfrm>
            <a:custGeom>
              <a:avLst/>
              <a:gdLst>
                <a:gd name="T0" fmla="*/ 0 w 13"/>
                <a:gd name="T1" fmla="*/ 12 h 108"/>
                <a:gd name="T2" fmla="*/ 0 w 13"/>
                <a:gd name="T3" fmla="*/ 7 h 108"/>
                <a:gd name="T4" fmla="*/ 7 w 13"/>
                <a:gd name="T5" fmla="*/ 0 h 108"/>
                <a:gd name="T6" fmla="*/ 7 w 13"/>
                <a:gd name="T7" fmla="*/ 0 h 108"/>
                <a:gd name="T8" fmla="*/ 13 w 13"/>
                <a:gd name="T9" fmla="*/ 7 h 108"/>
                <a:gd name="T10" fmla="*/ 13 w 13"/>
                <a:gd name="T11" fmla="*/ 64 h 108"/>
                <a:gd name="T12" fmla="*/ 4 w 13"/>
                <a:gd name="T13" fmla="*/ 79 h 108"/>
                <a:gd name="T14" fmla="*/ 4 w 13"/>
                <a:gd name="T15" fmla="*/ 79 h 108"/>
                <a:gd name="T16" fmla="*/ 4 w 13"/>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08">
                  <a:moveTo>
                    <a:pt x="0" y="12"/>
                  </a:moveTo>
                  <a:cubicBezTo>
                    <a:pt x="0" y="7"/>
                    <a:pt x="0" y="7"/>
                    <a:pt x="0" y="7"/>
                  </a:cubicBezTo>
                  <a:cubicBezTo>
                    <a:pt x="0" y="3"/>
                    <a:pt x="3" y="0"/>
                    <a:pt x="7" y="0"/>
                  </a:cubicBezTo>
                  <a:cubicBezTo>
                    <a:pt x="7" y="0"/>
                    <a:pt x="7" y="0"/>
                    <a:pt x="7" y="0"/>
                  </a:cubicBezTo>
                  <a:cubicBezTo>
                    <a:pt x="10" y="0"/>
                    <a:pt x="13" y="3"/>
                    <a:pt x="13" y="7"/>
                  </a:cubicBezTo>
                  <a:cubicBezTo>
                    <a:pt x="13" y="64"/>
                    <a:pt x="13" y="64"/>
                    <a:pt x="13" y="64"/>
                  </a:cubicBezTo>
                  <a:cubicBezTo>
                    <a:pt x="13" y="68"/>
                    <a:pt x="12" y="76"/>
                    <a:pt x="4" y="79"/>
                  </a:cubicBezTo>
                  <a:cubicBezTo>
                    <a:pt x="4" y="79"/>
                    <a:pt x="4" y="79"/>
                    <a:pt x="4" y="79"/>
                  </a:cubicBezTo>
                  <a:cubicBezTo>
                    <a:pt x="4" y="108"/>
                    <a:pt x="4" y="108"/>
                    <a:pt x="4" y="108"/>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428"/>
            <p:cNvSpPr>
              <a:spLocks/>
            </p:cNvSpPr>
            <p:nvPr/>
          </p:nvSpPr>
          <p:spPr bwMode="auto">
            <a:xfrm>
              <a:off x="1993900" y="3573463"/>
              <a:ext cx="133350" cy="233363"/>
            </a:xfrm>
            <a:custGeom>
              <a:avLst/>
              <a:gdLst>
                <a:gd name="T0" fmla="*/ 26 w 40"/>
                <a:gd name="T1" fmla="*/ 15 h 70"/>
                <a:gd name="T2" fmla="*/ 15 w 40"/>
                <a:gd name="T3" fmla="*/ 5 h 70"/>
                <a:gd name="T4" fmla="*/ 1 w 40"/>
                <a:gd name="T5" fmla="*/ 6 h 70"/>
                <a:gd name="T6" fmla="*/ 19 w 40"/>
                <a:gd name="T7" fmla="*/ 33 h 70"/>
                <a:gd name="T8" fmla="*/ 40 w 40"/>
                <a:gd name="T9" fmla="*/ 51 h 70"/>
                <a:gd name="T10" fmla="*/ 40 w 40"/>
                <a:gd name="T11" fmla="*/ 70 h 70"/>
              </a:gdLst>
              <a:ahLst/>
              <a:cxnLst>
                <a:cxn ang="0">
                  <a:pos x="T0" y="T1"/>
                </a:cxn>
                <a:cxn ang="0">
                  <a:pos x="T2" y="T3"/>
                </a:cxn>
                <a:cxn ang="0">
                  <a:pos x="T4" y="T5"/>
                </a:cxn>
                <a:cxn ang="0">
                  <a:pos x="T6" y="T7"/>
                </a:cxn>
                <a:cxn ang="0">
                  <a:pos x="T8" y="T9"/>
                </a:cxn>
                <a:cxn ang="0">
                  <a:pos x="T10" y="T11"/>
                </a:cxn>
              </a:cxnLst>
              <a:rect l="0" t="0" r="r" b="b"/>
              <a:pathLst>
                <a:path w="40" h="70">
                  <a:moveTo>
                    <a:pt x="26" y="15"/>
                  </a:moveTo>
                  <a:cubicBezTo>
                    <a:pt x="26" y="15"/>
                    <a:pt x="20" y="9"/>
                    <a:pt x="15" y="5"/>
                  </a:cubicBezTo>
                  <a:cubicBezTo>
                    <a:pt x="11" y="1"/>
                    <a:pt x="1" y="0"/>
                    <a:pt x="1" y="6"/>
                  </a:cubicBezTo>
                  <a:cubicBezTo>
                    <a:pt x="0" y="13"/>
                    <a:pt x="11" y="19"/>
                    <a:pt x="19" y="33"/>
                  </a:cubicBezTo>
                  <a:cubicBezTo>
                    <a:pt x="27" y="47"/>
                    <a:pt x="40" y="51"/>
                    <a:pt x="40" y="51"/>
                  </a:cubicBezTo>
                  <a:cubicBezTo>
                    <a:pt x="40" y="70"/>
                    <a:pt x="40" y="70"/>
                    <a:pt x="40" y="7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9"/>
            <p:cNvSpPr>
              <a:spLocks/>
            </p:cNvSpPr>
            <p:nvPr/>
          </p:nvSpPr>
          <p:spPr bwMode="auto">
            <a:xfrm>
              <a:off x="1900238" y="3336925"/>
              <a:ext cx="179388" cy="212725"/>
            </a:xfrm>
            <a:custGeom>
              <a:avLst/>
              <a:gdLst>
                <a:gd name="T0" fmla="*/ 54 w 54"/>
                <a:gd name="T1" fmla="*/ 64 h 64"/>
                <a:gd name="T2" fmla="*/ 29 w 54"/>
                <a:gd name="T3" fmla="*/ 42 h 64"/>
                <a:gd name="T4" fmla="*/ 19 w 54"/>
                <a:gd name="T5" fmla="*/ 20 h 64"/>
                <a:gd name="T6" fmla="*/ 0 w 54"/>
                <a:gd name="T7" fmla="*/ 0 h 64"/>
              </a:gdLst>
              <a:ahLst/>
              <a:cxnLst>
                <a:cxn ang="0">
                  <a:pos x="T0" y="T1"/>
                </a:cxn>
                <a:cxn ang="0">
                  <a:pos x="T2" y="T3"/>
                </a:cxn>
                <a:cxn ang="0">
                  <a:pos x="T4" y="T5"/>
                </a:cxn>
                <a:cxn ang="0">
                  <a:pos x="T6" y="T7"/>
                </a:cxn>
              </a:cxnLst>
              <a:rect l="0" t="0" r="r" b="b"/>
              <a:pathLst>
                <a:path w="54" h="64">
                  <a:moveTo>
                    <a:pt x="54" y="64"/>
                  </a:moveTo>
                  <a:cubicBezTo>
                    <a:pt x="54" y="64"/>
                    <a:pt x="36" y="49"/>
                    <a:pt x="29" y="42"/>
                  </a:cubicBezTo>
                  <a:cubicBezTo>
                    <a:pt x="21" y="34"/>
                    <a:pt x="18" y="28"/>
                    <a:pt x="19" y="20"/>
                  </a:cubicBezTo>
                  <a:cubicBezTo>
                    <a:pt x="0" y="0"/>
                    <a:pt x="0" y="0"/>
                    <a:pt x="0"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430"/>
            <p:cNvSpPr>
              <a:spLocks/>
            </p:cNvSpPr>
            <p:nvPr/>
          </p:nvSpPr>
          <p:spPr bwMode="auto">
            <a:xfrm>
              <a:off x="1973263" y="3260725"/>
              <a:ext cx="260350" cy="115888"/>
            </a:xfrm>
            <a:custGeom>
              <a:avLst/>
              <a:gdLst>
                <a:gd name="T0" fmla="*/ 0 w 78"/>
                <a:gd name="T1" fmla="*/ 0 h 35"/>
                <a:gd name="T2" fmla="*/ 14 w 78"/>
                <a:gd name="T3" fmla="*/ 14 h 35"/>
                <a:gd name="T4" fmla="*/ 29 w 78"/>
                <a:gd name="T5" fmla="*/ 9 h 35"/>
                <a:gd name="T6" fmla="*/ 67 w 78"/>
                <a:gd name="T7" fmla="*/ 16 h 35"/>
                <a:gd name="T8" fmla="*/ 77 w 78"/>
                <a:gd name="T9" fmla="*/ 23 h 35"/>
                <a:gd name="T10" fmla="*/ 41 w 78"/>
                <a:gd name="T11" fmla="*/ 27 h 35"/>
              </a:gdLst>
              <a:ahLst/>
              <a:cxnLst>
                <a:cxn ang="0">
                  <a:pos x="T0" y="T1"/>
                </a:cxn>
                <a:cxn ang="0">
                  <a:pos x="T2" y="T3"/>
                </a:cxn>
                <a:cxn ang="0">
                  <a:pos x="T4" y="T5"/>
                </a:cxn>
                <a:cxn ang="0">
                  <a:pos x="T6" y="T7"/>
                </a:cxn>
                <a:cxn ang="0">
                  <a:pos x="T8" y="T9"/>
                </a:cxn>
                <a:cxn ang="0">
                  <a:pos x="T10" y="T11"/>
                </a:cxn>
              </a:cxnLst>
              <a:rect l="0" t="0" r="r" b="b"/>
              <a:pathLst>
                <a:path w="78" h="35">
                  <a:moveTo>
                    <a:pt x="0" y="0"/>
                  </a:moveTo>
                  <a:cubicBezTo>
                    <a:pt x="14" y="14"/>
                    <a:pt x="14" y="14"/>
                    <a:pt x="14" y="14"/>
                  </a:cubicBezTo>
                  <a:cubicBezTo>
                    <a:pt x="29" y="9"/>
                    <a:pt x="29" y="9"/>
                    <a:pt x="29" y="9"/>
                  </a:cubicBezTo>
                  <a:cubicBezTo>
                    <a:pt x="29" y="9"/>
                    <a:pt x="60" y="15"/>
                    <a:pt x="67" y="16"/>
                  </a:cubicBezTo>
                  <a:cubicBezTo>
                    <a:pt x="74" y="17"/>
                    <a:pt x="78" y="18"/>
                    <a:pt x="77" y="23"/>
                  </a:cubicBezTo>
                  <a:cubicBezTo>
                    <a:pt x="77" y="29"/>
                    <a:pt x="63" y="35"/>
                    <a:pt x="41" y="27"/>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431"/>
            <p:cNvSpPr>
              <a:spLocks/>
            </p:cNvSpPr>
            <p:nvPr/>
          </p:nvSpPr>
          <p:spPr bwMode="auto">
            <a:xfrm>
              <a:off x="2212975" y="3294063"/>
              <a:ext cx="160338" cy="115888"/>
            </a:xfrm>
            <a:custGeom>
              <a:avLst/>
              <a:gdLst>
                <a:gd name="T0" fmla="*/ 48 w 48"/>
                <a:gd name="T1" fmla="*/ 0 h 35"/>
                <a:gd name="T2" fmla="*/ 20 w 48"/>
                <a:gd name="T3" fmla="*/ 27 h 35"/>
                <a:gd name="T4" fmla="*/ 0 w 48"/>
                <a:gd name="T5" fmla="*/ 35 h 35"/>
              </a:gdLst>
              <a:ahLst/>
              <a:cxnLst>
                <a:cxn ang="0">
                  <a:pos x="T0" y="T1"/>
                </a:cxn>
                <a:cxn ang="0">
                  <a:pos x="T2" y="T3"/>
                </a:cxn>
                <a:cxn ang="0">
                  <a:pos x="T4" y="T5"/>
                </a:cxn>
              </a:cxnLst>
              <a:rect l="0" t="0" r="r" b="b"/>
              <a:pathLst>
                <a:path w="48" h="35">
                  <a:moveTo>
                    <a:pt x="48" y="0"/>
                  </a:moveTo>
                  <a:cubicBezTo>
                    <a:pt x="20" y="27"/>
                    <a:pt x="20" y="27"/>
                    <a:pt x="20" y="27"/>
                  </a:cubicBezTo>
                  <a:cubicBezTo>
                    <a:pt x="20" y="27"/>
                    <a:pt x="5" y="27"/>
                    <a:pt x="0" y="35"/>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432"/>
            <p:cNvSpPr>
              <a:spLocks/>
            </p:cNvSpPr>
            <p:nvPr/>
          </p:nvSpPr>
          <p:spPr bwMode="auto">
            <a:xfrm>
              <a:off x="2309813" y="3370263"/>
              <a:ext cx="136525" cy="279400"/>
            </a:xfrm>
            <a:custGeom>
              <a:avLst/>
              <a:gdLst>
                <a:gd name="T0" fmla="*/ 41 w 41"/>
                <a:gd name="T1" fmla="*/ 0 h 84"/>
                <a:gd name="T2" fmla="*/ 19 w 41"/>
                <a:gd name="T3" fmla="*/ 22 h 84"/>
                <a:gd name="T4" fmla="*/ 23 w 41"/>
                <a:gd name="T5" fmla="*/ 37 h 84"/>
                <a:gd name="T6" fmla="*/ 15 w 41"/>
                <a:gd name="T7" fmla="*/ 77 h 84"/>
                <a:gd name="T8" fmla="*/ 1 w 41"/>
                <a:gd name="T9" fmla="*/ 71 h 84"/>
                <a:gd name="T10" fmla="*/ 5 w 41"/>
                <a:gd name="T11" fmla="*/ 47 h 84"/>
              </a:gdLst>
              <a:ahLst/>
              <a:cxnLst>
                <a:cxn ang="0">
                  <a:pos x="T0" y="T1"/>
                </a:cxn>
                <a:cxn ang="0">
                  <a:pos x="T2" y="T3"/>
                </a:cxn>
                <a:cxn ang="0">
                  <a:pos x="T4" y="T5"/>
                </a:cxn>
                <a:cxn ang="0">
                  <a:pos x="T6" y="T7"/>
                </a:cxn>
                <a:cxn ang="0">
                  <a:pos x="T8" y="T9"/>
                </a:cxn>
                <a:cxn ang="0">
                  <a:pos x="T10" y="T11"/>
                </a:cxn>
              </a:cxnLst>
              <a:rect l="0" t="0" r="r" b="b"/>
              <a:pathLst>
                <a:path w="41" h="84">
                  <a:moveTo>
                    <a:pt x="41" y="0"/>
                  </a:moveTo>
                  <a:cubicBezTo>
                    <a:pt x="19" y="22"/>
                    <a:pt x="19" y="22"/>
                    <a:pt x="19" y="22"/>
                  </a:cubicBezTo>
                  <a:cubicBezTo>
                    <a:pt x="23" y="37"/>
                    <a:pt x="23" y="37"/>
                    <a:pt x="23" y="37"/>
                  </a:cubicBezTo>
                  <a:cubicBezTo>
                    <a:pt x="23" y="37"/>
                    <a:pt x="16" y="71"/>
                    <a:pt x="15" y="77"/>
                  </a:cubicBezTo>
                  <a:cubicBezTo>
                    <a:pt x="14" y="84"/>
                    <a:pt x="0" y="84"/>
                    <a:pt x="1" y="71"/>
                  </a:cubicBezTo>
                  <a:cubicBezTo>
                    <a:pt x="1" y="58"/>
                    <a:pt x="4" y="49"/>
                    <a:pt x="5" y="47"/>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88667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51D98-712B-473B-BDEC-2F7E30A845A1}"/>
              </a:ext>
            </a:extLst>
          </p:cNvPr>
          <p:cNvSpPr>
            <a:spLocks noGrp="1"/>
          </p:cNvSpPr>
          <p:nvPr>
            <p:ph type="ctrTitle"/>
          </p:nvPr>
        </p:nvSpPr>
        <p:spPr>
          <a:xfrm>
            <a:off x="804828" y="1759937"/>
            <a:ext cx="5765982" cy="2903488"/>
          </a:xfrm>
        </p:spPr>
        <p:txBody>
          <a:bodyPr/>
          <a:lstStyle/>
          <a:p>
            <a:r>
              <a:rPr lang="en-US" noProof="0"/>
              <a:t>Our experience aligned with your needs</a:t>
            </a:r>
            <a:endParaRPr lang="en-GB"/>
          </a:p>
        </p:txBody>
      </p:sp>
      <p:sp>
        <p:nvSpPr>
          <p:cNvPr id="5" name="Subtitle 4"/>
          <p:cNvSpPr>
            <a:spLocks noGrp="1"/>
          </p:cNvSpPr>
          <p:nvPr>
            <p:ph type="body" sz="quarter" idx="11"/>
          </p:nvPr>
        </p:nvSpPr>
        <p:spPr>
          <a:xfrm>
            <a:off x="804828" y="5091112"/>
            <a:ext cx="5765982" cy="816606"/>
          </a:xfrm>
          <a:ln>
            <a:noFill/>
          </a:ln>
        </p:spPr>
        <p:txBody>
          <a:bodyPr/>
          <a:lstStyle/>
          <a:p>
            <a:pPr lvl="1"/>
            <a:r>
              <a:rPr lang="en-US" b="1"/>
              <a:t>Proposal to serve Cigna Corporate Services, LLC</a:t>
            </a:r>
          </a:p>
          <a:p>
            <a:pPr lvl="1"/>
            <a:r>
              <a:rPr lang="en-US" b="1"/>
              <a:t>Access Certification Managed Services</a:t>
            </a:r>
          </a:p>
          <a:p>
            <a:pPr lvl="1"/>
            <a:endParaRPr lang="en-US" b="1"/>
          </a:p>
          <a:p>
            <a:pPr lvl="1"/>
            <a:endParaRPr lang="en-GB" b="1"/>
          </a:p>
          <a:p>
            <a:pPr lvl="1"/>
            <a:r>
              <a:rPr lang="en-GB"/>
              <a:t>August  2023</a:t>
            </a:r>
          </a:p>
          <a:p>
            <a:pPr lvl="1"/>
            <a:endParaRPr lang="en-GB" noProof="0"/>
          </a:p>
          <a:p>
            <a:pPr lvl="1"/>
            <a:r>
              <a:rPr lang="en-GB"/>
              <a:t>k</a:t>
            </a:r>
            <a:r>
              <a:rPr lang="en-GB" noProof="0"/>
              <a:t>pmg.com/us</a:t>
            </a:r>
          </a:p>
        </p:txBody>
      </p:sp>
    </p:spTree>
    <p:custDataLst>
      <p:tags r:id="rId1"/>
    </p:custDataLst>
    <p:extLst>
      <p:ext uri="{BB962C8B-B14F-4D97-AF65-F5344CB8AC3E}">
        <p14:creationId xmlns:p14="http://schemas.microsoft.com/office/powerpoint/2010/main" val="1088512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a:xfrm>
            <a:off x="1381124" y="1838326"/>
            <a:ext cx="5645317" cy="1993900"/>
          </a:xfrm>
        </p:spPr>
        <p:txBody>
          <a:bodyPr/>
          <a:lstStyle/>
          <a:p>
            <a:pPr>
              <a:lnSpc>
                <a:spcPts val="7200"/>
              </a:lnSpc>
            </a:pPr>
            <a:r>
              <a:rPr lang="en-US" sz="6600"/>
              <a:t>Appendix B</a:t>
            </a:r>
            <a:br>
              <a:rPr lang="en-US" sz="6600"/>
            </a:br>
            <a:endParaRPr lang="en-GB" sz="6600"/>
          </a:p>
        </p:txBody>
      </p:sp>
      <p:sp>
        <p:nvSpPr>
          <p:cNvPr id="3" name="Text Placeholder 8">
            <a:extLst>
              <a:ext uri="{FF2B5EF4-FFF2-40B4-BE49-F238E27FC236}">
                <a16:creationId xmlns:a16="http://schemas.microsoft.com/office/drawing/2014/main" id="{AB36E4F1-0FB4-EA88-CAFF-1EA435FC9F34}"/>
              </a:ext>
            </a:extLst>
          </p:cNvPr>
          <p:cNvSpPr txBox="1">
            <a:spLocks/>
          </p:cNvSpPr>
          <p:nvPr/>
        </p:nvSpPr>
        <p:spPr>
          <a:xfrm>
            <a:off x="1289860" y="4859213"/>
            <a:ext cx="5252400" cy="21544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solidFill>
                  <a:schemeClr val="bg1"/>
                </a:solidFill>
              </a:rPr>
              <a:t>IAM Managed Services Case Studies</a:t>
            </a:r>
          </a:p>
        </p:txBody>
      </p:sp>
    </p:spTree>
    <p:custDataLst>
      <p:tags r:id="rId1"/>
    </p:custDataLst>
    <p:extLst>
      <p:ext uri="{BB962C8B-B14F-4D97-AF65-F5344CB8AC3E}">
        <p14:creationId xmlns:p14="http://schemas.microsoft.com/office/powerpoint/2010/main" val="1386006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52E8-5F8F-468E-85AD-A61AF8F20697}"/>
              </a:ext>
            </a:extLst>
          </p:cNvPr>
          <p:cNvSpPr>
            <a:spLocks noGrp="1"/>
          </p:cNvSpPr>
          <p:nvPr>
            <p:ph type="title"/>
          </p:nvPr>
        </p:nvSpPr>
        <p:spPr/>
        <p:txBody>
          <a:bodyPr/>
          <a:lstStyle/>
          <a:p>
            <a:r>
              <a:rPr lang="en-US"/>
              <a:t>Case Study 1:  IAM transformation and managed services</a:t>
            </a:r>
          </a:p>
        </p:txBody>
      </p:sp>
      <p:graphicFrame>
        <p:nvGraphicFramePr>
          <p:cNvPr id="6" name="Table 5">
            <a:extLst>
              <a:ext uri="{FF2B5EF4-FFF2-40B4-BE49-F238E27FC236}">
                <a16:creationId xmlns:a16="http://schemas.microsoft.com/office/drawing/2014/main" id="{685D7499-326A-9BE1-FA15-24DA3940536D}"/>
              </a:ext>
            </a:extLst>
          </p:cNvPr>
          <p:cNvGraphicFramePr>
            <a:graphicFrameLocks noGrp="1"/>
          </p:cNvGraphicFramePr>
          <p:nvPr/>
        </p:nvGraphicFramePr>
        <p:xfrm>
          <a:off x="995364" y="1317365"/>
          <a:ext cx="10467422" cy="5153593"/>
        </p:xfrm>
        <a:graphic>
          <a:graphicData uri="http://schemas.openxmlformats.org/drawingml/2006/table">
            <a:tbl>
              <a:tblPr firstRow="1" firstCol="1" bandRow="1">
                <a:tableStyleId>{5C22544A-7EE6-4342-B048-85BDC9FD1C3A}</a:tableStyleId>
              </a:tblPr>
              <a:tblGrid>
                <a:gridCol w="1114697">
                  <a:extLst>
                    <a:ext uri="{9D8B030D-6E8A-4147-A177-3AD203B41FA5}">
                      <a16:colId xmlns:a16="http://schemas.microsoft.com/office/drawing/2014/main" val="678462100"/>
                    </a:ext>
                  </a:extLst>
                </a:gridCol>
                <a:gridCol w="9352725">
                  <a:extLst>
                    <a:ext uri="{9D8B030D-6E8A-4147-A177-3AD203B41FA5}">
                      <a16:colId xmlns:a16="http://schemas.microsoft.com/office/drawing/2014/main" val="3538254216"/>
                    </a:ext>
                  </a:extLst>
                </a:gridCol>
              </a:tblGrid>
              <a:tr h="209455">
                <a:tc gridSpan="2">
                  <a:txBody>
                    <a:bodyPr/>
                    <a:lstStyle/>
                    <a:p>
                      <a:pPr marL="0" marR="0">
                        <a:spcBef>
                          <a:spcPts val="0"/>
                        </a:spcBef>
                        <a:spcAft>
                          <a:spcPts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Leader in the Health Care Industry – IAM transformation and managed services</a:t>
                      </a:r>
                      <a:endParaRPr lang="en-US" sz="1050" b="1">
                        <a:solidFill>
                          <a:srgbClr val="FFFFFF"/>
                        </a:solidFill>
                        <a:effectLst/>
                        <a:latin typeface="Univers 45 Light"/>
                        <a:ea typeface="Times New Roman" panose="02020603050405020304" pitchFamily="18" charset="0"/>
                        <a:cs typeface="Times New Roman" panose="02020603050405020304" pitchFamily="18" charset="0"/>
                      </a:endParaRPr>
                    </a:p>
                  </a:txBody>
                  <a:tcPr marL="28522" marR="28522" marT="28522" marB="28522"/>
                </a:tc>
                <a:tc hMerge="1">
                  <a:txBody>
                    <a:bodyPr/>
                    <a:lstStyle/>
                    <a:p>
                      <a:endParaRPr lang="en-US"/>
                    </a:p>
                  </a:txBody>
                  <a:tcPr/>
                </a:tc>
                <a:extLst>
                  <a:ext uri="{0D108BD9-81ED-4DB2-BD59-A6C34878D82A}">
                    <a16:rowId xmlns:a16="http://schemas.microsoft.com/office/drawing/2014/main" val="3791767478"/>
                  </a:ext>
                </a:extLst>
              </a:tr>
              <a:tr h="1084447">
                <a:tc>
                  <a:txBody>
                    <a:bodyPr/>
                    <a:lstStyle/>
                    <a:p>
                      <a:pPr marL="0" marR="0">
                        <a:lnSpc>
                          <a:spcPts val="1200"/>
                        </a:lnSpc>
                        <a:spcBef>
                          <a:spcPts val="0"/>
                        </a:spcBef>
                        <a:spcAft>
                          <a:spcPts val="0"/>
                        </a:spcAft>
                        <a:tabLst>
                          <a:tab pos="228600" algn="l"/>
                          <a:tab pos="514350" algn="l"/>
                          <a:tab pos="685800" algn="l"/>
                        </a:tabLst>
                      </a:pPr>
                      <a:r>
                        <a:rPr lang="en-US" sz="1050">
                          <a:effectLst/>
                        </a:rPr>
                        <a:t>Client challenge</a:t>
                      </a:r>
                      <a:endParaRPr lang="en-US" sz="1050">
                        <a:effectLst/>
                        <a:latin typeface="Univers 45 Light"/>
                        <a:ea typeface="Arial" panose="020B0604020202020204" pitchFamily="34" charset="0"/>
                        <a:cs typeface="Times New Roman" panose="02020603050405020304" pitchFamily="18" charset="0"/>
                      </a:endParaRPr>
                    </a:p>
                  </a:txBody>
                  <a:tcPr marL="28522" marR="28522" marT="28522" marB="28522"/>
                </a:tc>
                <a:tc>
                  <a:txBody>
                    <a:bodyPr/>
                    <a:lstStyle/>
                    <a:p>
                      <a:pPr marL="0" marR="0">
                        <a:lnSpc>
                          <a:spcPts val="1200"/>
                        </a:lnSpc>
                        <a:spcBef>
                          <a:spcPts val="0"/>
                        </a:spcBef>
                        <a:spcAft>
                          <a:spcPts val="600"/>
                        </a:spcAft>
                        <a:tabLst>
                          <a:tab pos="228600" algn="l"/>
                          <a:tab pos="342900" algn="l"/>
                          <a:tab pos="514350" algn="l"/>
                          <a:tab pos="6858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Client was facing numerous pressures to modernize their IAM solution due to:</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New HR systems and processes</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Highly manual identity management processes, including Managed Serviced manual provisioning (high cost)</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HIPAA regulatory requirements</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Small security team</a:t>
                      </a:r>
                      <a:endParaRPr lang="en-US" sz="1050">
                        <a:effectLst/>
                        <a:latin typeface="Univers 45 Light"/>
                        <a:ea typeface="Times New Roman" panose="02020603050405020304" pitchFamily="18" charset="0"/>
                        <a:cs typeface="Times New Roman" panose="02020603050405020304" pitchFamily="18" charset="0"/>
                      </a:endParaRPr>
                    </a:p>
                  </a:txBody>
                  <a:tcPr marL="28522" marR="28522" marT="28522" marB="28522"/>
                </a:tc>
                <a:extLst>
                  <a:ext uri="{0D108BD9-81ED-4DB2-BD59-A6C34878D82A}">
                    <a16:rowId xmlns:a16="http://schemas.microsoft.com/office/drawing/2014/main" val="2045832485"/>
                  </a:ext>
                </a:extLst>
              </a:tr>
              <a:tr h="2555023">
                <a:tc>
                  <a:txBody>
                    <a:bodyPr/>
                    <a:lstStyle/>
                    <a:p>
                      <a:pPr marL="0" marR="0">
                        <a:lnSpc>
                          <a:spcPts val="1200"/>
                        </a:lnSpc>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228600" algn="l"/>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a:effectLst/>
                        </a:rPr>
                        <a:t>Our response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28522" marR="28522" marT="28522" marB="28522"/>
                </a:tc>
                <a:tc>
                  <a:txBody>
                    <a:bodyPr/>
                    <a:lstStyle/>
                    <a:p>
                      <a:pPr marL="0" marR="0">
                        <a:lnSpc>
                          <a:spcPts val="1200"/>
                        </a:lnSpc>
                        <a:spcBef>
                          <a:spcPts val="0"/>
                        </a:spcBef>
                        <a:spcAft>
                          <a:spcPts val="600"/>
                        </a:spcAft>
                        <a:tabLst>
                          <a:tab pos="228600" algn="l"/>
                          <a:tab pos="342900" algn="l"/>
                          <a:tab pos="514350" algn="l"/>
                          <a:tab pos="6858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KPMG’s implementation team helped the client to implement and manage a new IAM solution based on SailPoint </a:t>
                      </a:r>
                      <a:r>
                        <a:rPr lang="en-US" sz="1050" err="1">
                          <a:effectLst/>
                        </a:rPr>
                        <a:t>IdentityIQ</a:t>
                      </a:r>
                      <a:r>
                        <a:rPr lang="en-US" sz="1050">
                          <a:effectLst/>
                        </a:rPr>
                        <a:t> and </a:t>
                      </a:r>
                      <a:r>
                        <a:rPr lang="en-US" sz="1050" err="1">
                          <a:effectLst/>
                        </a:rPr>
                        <a:t>SecurityIQ</a:t>
                      </a:r>
                      <a:r>
                        <a:rPr lang="en-US" sz="1050">
                          <a:effectLst/>
                        </a:rPr>
                        <a:t>. Our approach included:</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Partnering with SailPoint in reinforcing the overall solution fit for the client’s needs</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Bringing in both SailPoint identity management and Epic security experience</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Innovation by creating a SailPoint Epic Connector</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Strong experience in project management, configuration management, and automated testing </a:t>
                      </a:r>
                    </a:p>
                    <a:p>
                      <a:pPr marL="0" marR="0" lvl="0" indent="0">
                        <a:lnSpc>
                          <a:spcPts val="1200"/>
                        </a:lnSpc>
                        <a:spcBef>
                          <a:spcPts val="0"/>
                        </a:spcBef>
                        <a:spcAft>
                          <a:spcPts val="600"/>
                        </a:spcAft>
                        <a:buSzPts val="1000"/>
                        <a:buFont typeface="Univers 45 Light"/>
                        <a:buNone/>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KPMG also brought in IAM managed services to run and operate the environment, including:</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Managing production releases</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Monitoring and resolutions of SailPoint IIQ issues</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Metrics and reporting</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Support for access certification set-up and execution</a:t>
                      </a:r>
                    </a:p>
                    <a:p>
                      <a:pPr marL="342900" marR="0" lvl="0" indent="-342900" algn="l" defTabSz="914400" rtl="0" eaLnBrk="1" latinLnBrk="0" hangingPunct="1">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kern="1200">
                          <a:solidFill>
                            <a:schemeClr val="dk1"/>
                          </a:solidFill>
                          <a:effectLst/>
                          <a:latin typeface="+mn-lt"/>
                          <a:ea typeface="+mn-ea"/>
                          <a:cs typeface="+mn-cs"/>
                        </a:rPr>
                        <a:t>Support for minor enhancements on a rolling 3-6 week cadence</a:t>
                      </a:r>
                    </a:p>
                  </a:txBody>
                  <a:tcPr marL="28522" marR="28522" marT="28522" marB="28522"/>
                </a:tc>
                <a:extLst>
                  <a:ext uri="{0D108BD9-81ED-4DB2-BD59-A6C34878D82A}">
                    <a16:rowId xmlns:a16="http://schemas.microsoft.com/office/drawing/2014/main" val="685460743"/>
                  </a:ext>
                </a:extLst>
              </a:tr>
              <a:tr h="1164841">
                <a:tc>
                  <a:txBody>
                    <a:bodyPr/>
                    <a:lstStyle/>
                    <a:p>
                      <a:pPr marL="0" marR="0">
                        <a:lnSpc>
                          <a:spcPts val="1200"/>
                        </a:lnSpc>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228600" algn="l"/>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a:effectLst/>
                        </a:rPr>
                        <a:t>Client results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28522" marR="28522" marT="28522" marB="28522"/>
                </a:tc>
                <a:tc>
                  <a:txBody>
                    <a:bodyPr/>
                    <a:lstStyle/>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Streamlined processes for 1) birthright provisioning, 2) terminations, 3) bulk onboarding, and 4) authoritative source synchronization with a growing set of target systems.</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Automated and compressed access certification of the key integrated hospital and patient management application (EPIC) from six months to two</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Implemented automated monitoring of IAM infrastructure and </a:t>
                      </a:r>
                      <a:r>
                        <a:rPr lang="en-US" sz="1050" err="1">
                          <a:effectLst/>
                        </a:rPr>
                        <a:t>IdentityIQ</a:t>
                      </a:r>
                      <a:r>
                        <a:rPr lang="en-US" sz="1050">
                          <a:effectLst/>
                        </a:rPr>
                        <a:t> to detect failures and potential capacity issues.</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Managed services support team that has deep knowledge of the environment and access to KPMG resources, including the implementation team.</a:t>
                      </a:r>
                      <a:endParaRPr lang="en-US" sz="1050">
                        <a:effectLst/>
                        <a:latin typeface="Univers 45 Light"/>
                        <a:ea typeface="Times New Roman" panose="02020603050405020304" pitchFamily="18" charset="0"/>
                        <a:cs typeface="Times New Roman" panose="02020603050405020304" pitchFamily="18" charset="0"/>
                      </a:endParaRPr>
                    </a:p>
                  </a:txBody>
                  <a:tcPr marL="28522" marR="28522" marT="28522" marB="28522"/>
                </a:tc>
                <a:extLst>
                  <a:ext uri="{0D108BD9-81ED-4DB2-BD59-A6C34878D82A}">
                    <a16:rowId xmlns:a16="http://schemas.microsoft.com/office/drawing/2014/main" val="655160313"/>
                  </a:ext>
                </a:extLst>
              </a:tr>
            </a:tbl>
          </a:graphicData>
        </a:graphic>
      </p:graphicFrame>
    </p:spTree>
    <p:custDataLst>
      <p:tags r:id="rId1"/>
    </p:custDataLst>
    <p:extLst>
      <p:ext uri="{BB962C8B-B14F-4D97-AF65-F5344CB8AC3E}">
        <p14:creationId xmlns:p14="http://schemas.microsoft.com/office/powerpoint/2010/main" val="370640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52E8-5F8F-468E-85AD-A61AF8F20697}"/>
              </a:ext>
            </a:extLst>
          </p:cNvPr>
          <p:cNvSpPr>
            <a:spLocks noGrp="1"/>
          </p:cNvSpPr>
          <p:nvPr>
            <p:ph type="title"/>
          </p:nvPr>
        </p:nvSpPr>
        <p:spPr/>
        <p:txBody>
          <a:bodyPr/>
          <a:lstStyle/>
          <a:p>
            <a:r>
              <a:rPr lang="en-US"/>
              <a:t>Case Study 2:  IAM transformation and managed services</a:t>
            </a:r>
          </a:p>
        </p:txBody>
      </p:sp>
      <p:graphicFrame>
        <p:nvGraphicFramePr>
          <p:cNvPr id="3" name="Table 2">
            <a:extLst>
              <a:ext uri="{FF2B5EF4-FFF2-40B4-BE49-F238E27FC236}">
                <a16:creationId xmlns:a16="http://schemas.microsoft.com/office/drawing/2014/main" id="{4634EF06-ABCB-5A0B-C222-22536E2DD870}"/>
              </a:ext>
            </a:extLst>
          </p:cNvPr>
          <p:cNvGraphicFramePr>
            <a:graphicFrameLocks noGrp="1"/>
          </p:cNvGraphicFramePr>
          <p:nvPr/>
        </p:nvGraphicFramePr>
        <p:xfrm>
          <a:off x="866208" y="1398623"/>
          <a:ext cx="10459584" cy="4838583"/>
        </p:xfrm>
        <a:graphic>
          <a:graphicData uri="http://schemas.openxmlformats.org/drawingml/2006/table">
            <a:tbl>
              <a:tblPr firstRow="1" firstCol="1" bandRow="1">
                <a:tableStyleId>{5C22544A-7EE6-4342-B048-85BDC9FD1C3A}</a:tableStyleId>
              </a:tblPr>
              <a:tblGrid>
                <a:gridCol w="1171598">
                  <a:extLst>
                    <a:ext uri="{9D8B030D-6E8A-4147-A177-3AD203B41FA5}">
                      <a16:colId xmlns:a16="http://schemas.microsoft.com/office/drawing/2014/main" val="918312273"/>
                    </a:ext>
                  </a:extLst>
                </a:gridCol>
                <a:gridCol w="9287986">
                  <a:extLst>
                    <a:ext uri="{9D8B030D-6E8A-4147-A177-3AD203B41FA5}">
                      <a16:colId xmlns:a16="http://schemas.microsoft.com/office/drawing/2014/main" val="141292345"/>
                    </a:ext>
                  </a:extLst>
                </a:gridCol>
              </a:tblGrid>
              <a:tr h="160099">
                <a:tc gridSpan="2">
                  <a:txBody>
                    <a:bodyPr/>
                    <a:lstStyle/>
                    <a:p>
                      <a:pPr marL="0" marR="0">
                        <a:spcBef>
                          <a:spcPts val="0"/>
                        </a:spcBef>
                        <a:spcAft>
                          <a:spcPts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Leader in the Health Care Industry – IAM managed services</a:t>
                      </a:r>
                      <a:endParaRPr lang="en-US" sz="1050" b="1">
                        <a:solidFill>
                          <a:srgbClr val="FFFFFF"/>
                        </a:solidFill>
                        <a:effectLst/>
                        <a:latin typeface="Univers 45 Light"/>
                        <a:ea typeface="Times New Roman" panose="02020603050405020304" pitchFamily="18" charset="0"/>
                        <a:cs typeface="Times New Roman" panose="02020603050405020304" pitchFamily="18" charset="0"/>
                      </a:endParaRPr>
                    </a:p>
                  </a:txBody>
                  <a:tcPr marL="26084" marR="26084" marT="26084" marB="26084"/>
                </a:tc>
                <a:tc hMerge="1">
                  <a:txBody>
                    <a:bodyPr/>
                    <a:lstStyle/>
                    <a:p>
                      <a:endParaRPr lang="en-US"/>
                    </a:p>
                  </a:txBody>
                  <a:tcPr/>
                </a:tc>
                <a:extLst>
                  <a:ext uri="{0D108BD9-81ED-4DB2-BD59-A6C34878D82A}">
                    <a16:rowId xmlns:a16="http://schemas.microsoft.com/office/drawing/2014/main" val="202419226"/>
                  </a:ext>
                </a:extLst>
              </a:tr>
              <a:tr h="807690">
                <a:tc>
                  <a:txBody>
                    <a:bodyPr/>
                    <a:lstStyle/>
                    <a:p>
                      <a:pPr marL="0" marR="0">
                        <a:lnSpc>
                          <a:spcPts val="1200"/>
                        </a:lnSpc>
                        <a:spcBef>
                          <a:spcPts val="0"/>
                        </a:spcBef>
                        <a:spcAft>
                          <a:spcPts val="0"/>
                        </a:spcAft>
                        <a:tabLst>
                          <a:tab pos="228600" algn="l"/>
                          <a:tab pos="514350" algn="l"/>
                          <a:tab pos="685800" algn="l"/>
                        </a:tabLst>
                      </a:pPr>
                      <a:r>
                        <a:rPr lang="en-US" sz="1050">
                          <a:effectLst/>
                        </a:rPr>
                        <a:t>Client challenge</a:t>
                      </a:r>
                      <a:endParaRPr lang="en-US" sz="1050">
                        <a:effectLst/>
                        <a:latin typeface="Univers 45 Light"/>
                        <a:ea typeface="Arial" panose="020B0604020202020204" pitchFamily="34" charset="0"/>
                        <a:cs typeface="Times New Roman" panose="02020603050405020304" pitchFamily="18" charset="0"/>
                      </a:endParaRPr>
                    </a:p>
                  </a:txBody>
                  <a:tcPr marL="26084" marR="26084" marT="26084" marB="26084"/>
                </a:tc>
                <a:tc>
                  <a:txBody>
                    <a:bodyPr/>
                    <a:lstStyle/>
                    <a:p>
                      <a:pPr marL="0" marR="0" lvl="0" indent="0">
                        <a:lnSpc>
                          <a:spcPts val="1200"/>
                        </a:lnSpc>
                        <a:spcBef>
                          <a:spcPts val="0"/>
                        </a:spcBef>
                        <a:spcAft>
                          <a:spcPts val="600"/>
                        </a:spcAft>
                        <a:buSzPts val="1000"/>
                        <a:buFont typeface="Univers 45 Light"/>
                        <a:buNone/>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Faced with an underdeveloped internal IAM landscape, the client needed to modernize processes and technology in all areas of IAM. The client was looking for a partner with deep technical and process expertise to quickly help their environment realize a higher level of maturity, while at the same time prioritizing critical access requests impacting their core business. Additionally, the client was looking for an opportunity to make significant down-sizing and cost-saving efforts in their access provisioning department, who were supporting expensive manual processes. </a:t>
                      </a:r>
                      <a:endParaRPr lang="en-US" sz="1050">
                        <a:effectLst/>
                        <a:latin typeface="Univers 45 Light"/>
                        <a:ea typeface="Times New Roman" panose="02020603050405020304" pitchFamily="18" charset="0"/>
                        <a:cs typeface="Times New Roman" panose="02020603050405020304" pitchFamily="18" charset="0"/>
                      </a:endParaRPr>
                    </a:p>
                  </a:txBody>
                  <a:tcPr marL="26084" marR="26084" marT="26084" marB="26084"/>
                </a:tc>
                <a:extLst>
                  <a:ext uri="{0D108BD9-81ED-4DB2-BD59-A6C34878D82A}">
                    <a16:rowId xmlns:a16="http://schemas.microsoft.com/office/drawing/2014/main" val="4274520874"/>
                  </a:ext>
                </a:extLst>
              </a:tr>
              <a:tr h="2318737">
                <a:tc>
                  <a:txBody>
                    <a:bodyPr/>
                    <a:lstStyle/>
                    <a:p>
                      <a:pPr marL="0" marR="0">
                        <a:lnSpc>
                          <a:spcPts val="1200"/>
                        </a:lnSpc>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228600" algn="l"/>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Our response</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26084" marR="26084" marT="26084" marB="26084"/>
                </a:tc>
                <a:tc>
                  <a:txBody>
                    <a:bodyPr/>
                    <a:lstStyle/>
                    <a:p>
                      <a:pPr marL="0" marR="0">
                        <a:lnSpc>
                          <a:spcPts val="1200"/>
                        </a:lnSpc>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KPMG’s Identity &amp; Access Management Managed Service leveraged a hybrid of onshore and offshore highly skilled professionals, combined with our extensive subject matter expertise to provide the following:</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Ensured a smooth onboarding phase during which foundational processes were established, application monitoring tools were installed, and KPMG’s Service Management Tool were integrated to maintain a clear and transparent history of work</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Access certification campaigns established to include developing and sending initial communications, consolidating and importing application and/or system data for review, and tracking the closed-loop remediation of any access changes needed based upon the completed reviews</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Manual access provisioning to include responding and actioning requests for account creation, modification, disablement and access (Create / Modify / Remove / Disable)</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Management &amp; monitoring of Production, Pre-Production, and Development environments of IAM and PAM Applications</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Advising client using our industry-leading technical expertise on process and architectural improvements</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Reviewing client environment to identify opportunities for automation and partnering with the client for implementation</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26084" marR="26084" marT="26084" marB="26084"/>
                </a:tc>
                <a:extLst>
                  <a:ext uri="{0D108BD9-81ED-4DB2-BD59-A6C34878D82A}">
                    <a16:rowId xmlns:a16="http://schemas.microsoft.com/office/drawing/2014/main" val="2206735621"/>
                  </a:ext>
                </a:extLst>
              </a:tr>
              <a:tr h="1131486">
                <a:tc>
                  <a:txBody>
                    <a:bodyPr/>
                    <a:lstStyle/>
                    <a:p>
                      <a:pPr marL="0" marR="0">
                        <a:lnSpc>
                          <a:spcPts val="1200"/>
                        </a:lnSpc>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228600" algn="l"/>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Client results</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26084" marR="26084" marT="26084" marB="26084"/>
                </a:tc>
                <a:tc>
                  <a:txBody>
                    <a:bodyPr/>
                    <a:lstStyle/>
                    <a:p>
                      <a:pPr marL="171450" marR="0" indent="-171450">
                        <a:lnSpc>
                          <a:spcPts val="1200"/>
                        </a:lnSpc>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KPMG’s IAM team was able to complete the following:</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Rapidly assumed access provisioning responsibilities</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Created manual provisioning documentation as a basis for consistent onboarding training and support</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Prioritize and fulfill a growing list of high and critical priorities (including some requiring action within 15 minutes)</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Ramp up staffing to triple originally expected staff to manage a very large inherited backlog and a much higher (2x) than anticipated rate of access requests</a:t>
                      </a:r>
                    </a:p>
                    <a:p>
                      <a:pPr marL="342900" marR="0" lvl="0" indent="-342900">
                        <a:lnSpc>
                          <a:spcPts val="1200"/>
                        </a:lnSpc>
                        <a:spcBef>
                          <a:spcPts val="0"/>
                        </a:spcBef>
                        <a:spcAft>
                          <a:spcPts val="600"/>
                        </a:spcAft>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Strong sense of partnership from client leadership team and establishing a sense of mutual trust and respect</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26084" marR="26084" marT="26084" marB="26084"/>
                </a:tc>
                <a:extLst>
                  <a:ext uri="{0D108BD9-81ED-4DB2-BD59-A6C34878D82A}">
                    <a16:rowId xmlns:a16="http://schemas.microsoft.com/office/drawing/2014/main" val="480528142"/>
                  </a:ext>
                </a:extLst>
              </a:tr>
            </a:tbl>
          </a:graphicData>
        </a:graphic>
      </p:graphicFrame>
    </p:spTree>
    <p:custDataLst>
      <p:tags r:id="rId1"/>
    </p:custDataLst>
    <p:extLst>
      <p:ext uri="{BB962C8B-B14F-4D97-AF65-F5344CB8AC3E}">
        <p14:creationId xmlns:p14="http://schemas.microsoft.com/office/powerpoint/2010/main" val="3195423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52E8-5F8F-468E-85AD-A61AF8F20697}"/>
              </a:ext>
            </a:extLst>
          </p:cNvPr>
          <p:cNvSpPr>
            <a:spLocks noGrp="1"/>
          </p:cNvSpPr>
          <p:nvPr>
            <p:ph type="title"/>
          </p:nvPr>
        </p:nvSpPr>
        <p:spPr/>
        <p:txBody>
          <a:bodyPr/>
          <a:lstStyle/>
          <a:p>
            <a:r>
              <a:rPr lang="en-US"/>
              <a:t>Case Study 3:  IAM transformation and managed services</a:t>
            </a:r>
          </a:p>
        </p:txBody>
      </p:sp>
      <p:graphicFrame>
        <p:nvGraphicFramePr>
          <p:cNvPr id="3" name="Table 2">
            <a:extLst>
              <a:ext uri="{FF2B5EF4-FFF2-40B4-BE49-F238E27FC236}">
                <a16:creationId xmlns:a16="http://schemas.microsoft.com/office/drawing/2014/main" id="{099D6F55-A0C1-62FE-6748-EE8ACCCAF715}"/>
              </a:ext>
            </a:extLst>
          </p:cNvPr>
          <p:cNvGraphicFramePr>
            <a:graphicFrameLocks noGrp="1"/>
          </p:cNvGraphicFramePr>
          <p:nvPr/>
        </p:nvGraphicFramePr>
        <p:xfrm>
          <a:off x="995365" y="1501299"/>
          <a:ext cx="10430282" cy="3121660"/>
        </p:xfrm>
        <a:graphic>
          <a:graphicData uri="http://schemas.openxmlformats.org/drawingml/2006/table">
            <a:tbl>
              <a:tblPr firstRow="1" firstCol="1" bandRow="1">
                <a:tableStyleId>{5C22544A-7EE6-4342-B048-85BDC9FD1C3A}</a:tableStyleId>
              </a:tblPr>
              <a:tblGrid>
                <a:gridCol w="1103401">
                  <a:extLst>
                    <a:ext uri="{9D8B030D-6E8A-4147-A177-3AD203B41FA5}">
                      <a16:colId xmlns:a16="http://schemas.microsoft.com/office/drawing/2014/main" val="3523785993"/>
                    </a:ext>
                  </a:extLst>
                </a:gridCol>
                <a:gridCol w="9326881">
                  <a:extLst>
                    <a:ext uri="{9D8B030D-6E8A-4147-A177-3AD203B41FA5}">
                      <a16:colId xmlns:a16="http://schemas.microsoft.com/office/drawing/2014/main" val="133672314"/>
                    </a:ext>
                  </a:extLst>
                </a:gridCol>
              </a:tblGrid>
              <a:tr h="0">
                <a:tc gridSpan="2">
                  <a:txBody>
                    <a:bodyPr/>
                    <a:lstStyle/>
                    <a:p>
                      <a:pPr marL="0" marR="0">
                        <a:spcBef>
                          <a:spcPts val="0"/>
                        </a:spcBef>
                        <a:spcAft>
                          <a:spcPts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Leader in the travel &amp; leisure industry – IAM transformation and managed services</a:t>
                      </a:r>
                      <a:endParaRPr lang="en-US" sz="1050" b="1">
                        <a:solidFill>
                          <a:srgbClr val="FFFFFF"/>
                        </a:solidFill>
                        <a:effectLst/>
                        <a:latin typeface="Univers 45 Light"/>
                        <a:ea typeface="Times New Roman" panose="02020603050405020304" pitchFamily="18" charset="0"/>
                        <a:cs typeface="Times New Roman" panose="02020603050405020304" pitchFamily="18" charset="0"/>
                      </a:endParaRPr>
                    </a:p>
                  </a:txBody>
                  <a:tcPr marL="36830" marR="36830" marT="36830" marB="36830"/>
                </a:tc>
                <a:tc hMerge="1">
                  <a:txBody>
                    <a:bodyPr/>
                    <a:lstStyle/>
                    <a:p>
                      <a:endParaRPr lang="en-US"/>
                    </a:p>
                  </a:txBody>
                  <a:tcPr/>
                </a:tc>
                <a:extLst>
                  <a:ext uri="{0D108BD9-81ED-4DB2-BD59-A6C34878D82A}">
                    <a16:rowId xmlns:a16="http://schemas.microsoft.com/office/drawing/2014/main" val="865290540"/>
                  </a:ext>
                </a:extLst>
              </a:tr>
              <a:tr h="0">
                <a:tc>
                  <a:txBody>
                    <a:bodyPr/>
                    <a:lstStyle/>
                    <a:p>
                      <a:pPr marL="0" marR="0">
                        <a:lnSpc>
                          <a:spcPts val="1200"/>
                        </a:lnSpc>
                        <a:spcBef>
                          <a:spcPts val="0"/>
                        </a:spcBef>
                        <a:spcAft>
                          <a:spcPts val="0"/>
                        </a:spcAft>
                        <a:tabLst>
                          <a:tab pos="228600" algn="l"/>
                          <a:tab pos="514350" algn="l"/>
                          <a:tab pos="685800" algn="l"/>
                        </a:tabLst>
                      </a:pPr>
                      <a:r>
                        <a:rPr lang="en-US" sz="1050">
                          <a:effectLst/>
                        </a:rPr>
                        <a:t>Client challenge</a:t>
                      </a:r>
                      <a:endParaRPr lang="en-US" sz="1050">
                        <a:effectLst/>
                        <a:latin typeface="Univers 45 Light"/>
                        <a:ea typeface="Arial" panose="020B0604020202020204" pitchFamily="34" charset="0"/>
                        <a:cs typeface="Times New Roman" panose="02020603050405020304" pitchFamily="18" charset="0"/>
                      </a:endParaRPr>
                    </a:p>
                  </a:txBody>
                  <a:tcPr marL="36830" marR="36830" marT="36830" marB="36830"/>
                </a:tc>
                <a:tc>
                  <a:txBody>
                    <a:bodyPr/>
                    <a:lstStyle/>
                    <a:p>
                      <a:pPr marL="0" marR="0">
                        <a:lnSpc>
                          <a:spcPts val="1200"/>
                        </a:lnSpc>
                        <a:spcBef>
                          <a:spcPts val="0"/>
                        </a:spcBef>
                        <a:spcAft>
                          <a:spcPts val="600"/>
                        </a:spcAft>
                        <a:tabLst>
                          <a:tab pos="228600" algn="l"/>
                          <a:tab pos="342900" algn="l"/>
                          <a:tab pos="514350" algn="l"/>
                          <a:tab pos="6858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A leader in the Travel and Leisure industry and one of the world’s largest cruise-line operators, was looking to implement Identity and Privilege Account Management software for their employee base on and off the ships. After a study on products and vendor demonstrations, Saviynt and </a:t>
                      </a:r>
                      <a:r>
                        <a:rPr lang="en-US" sz="1050" err="1">
                          <a:effectLst/>
                        </a:rPr>
                        <a:t>BeyondTrust</a:t>
                      </a:r>
                      <a:r>
                        <a:rPr lang="en-US" sz="1050">
                          <a:effectLst/>
                        </a:rPr>
                        <a:t> were chosen in their respective categories.</a:t>
                      </a:r>
                    </a:p>
                    <a:p>
                      <a:pPr marL="0" marR="0">
                        <a:lnSpc>
                          <a:spcPts val="1200"/>
                        </a:lnSpc>
                        <a:spcBef>
                          <a:spcPts val="0"/>
                        </a:spcBef>
                        <a:spcAft>
                          <a:spcPts val="600"/>
                        </a:spcAft>
                        <a:tabLst>
                          <a:tab pos="228600" algn="l"/>
                          <a:tab pos="342900" algn="l"/>
                          <a:tab pos="514350" algn="l"/>
                          <a:tab pos="6858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The goal was to provide new identity governance, access management and privilege solutions to manage 100,000+ enterprise users</a:t>
                      </a:r>
                      <a:endParaRPr lang="en-US" sz="1050">
                        <a:effectLst/>
                        <a:latin typeface="Univers 45 Light"/>
                        <a:ea typeface="Times New Roman" panose="02020603050405020304" pitchFamily="18" charset="0"/>
                        <a:cs typeface="Times New Roman" panose="02020603050405020304" pitchFamily="18" charset="0"/>
                      </a:endParaRPr>
                    </a:p>
                  </a:txBody>
                  <a:tcPr marL="36830" marR="36830" marT="36830" marB="36830"/>
                </a:tc>
                <a:extLst>
                  <a:ext uri="{0D108BD9-81ED-4DB2-BD59-A6C34878D82A}">
                    <a16:rowId xmlns:a16="http://schemas.microsoft.com/office/drawing/2014/main" val="474862455"/>
                  </a:ext>
                </a:extLst>
              </a:tr>
              <a:tr h="0">
                <a:tc>
                  <a:txBody>
                    <a:bodyPr/>
                    <a:lstStyle/>
                    <a:p>
                      <a:pPr marL="0" marR="0">
                        <a:lnSpc>
                          <a:spcPts val="1200"/>
                        </a:lnSpc>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228600" algn="l"/>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Our response</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36830" marR="36830" marT="36830" marB="36830"/>
                </a:tc>
                <a:tc>
                  <a:txBody>
                    <a:bodyPr/>
                    <a:lstStyle/>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KPMG worked with the IT and information security organization to provide a strategic direction for the IAM program.</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The engagement was a multi-year and multi-phase endeavor to develop and deploy a next-generation IAM ecosystem consisting of Saviynt, </a:t>
                      </a:r>
                      <a:r>
                        <a:rPr lang="en-US" sz="1050" err="1">
                          <a:effectLst/>
                        </a:rPr>
                        <a:t>BeyondTrust</a:t>
                      </a:r>
                      <a:r>
                        <a:rPr lang="en-US" sz="1050">
                          <a:effectLst/>
                        </a:rPr>
                        <a:t> and ForgeRock</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KPMG worked extensively to implement these solutions with impact across 3 data centers and 42 ships</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The solution was designed to scale, meet usage requirements, and stay operationally secure.</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Hypercare Managed Services – Run and maintain of daily operations for IAM platform consisting of different technologies</a:t>
                      </a:r>
                      <a:endParaRPr lang="en-US" sz="1050">
                        <a:effectLst/>
                        <a:latin typeface="Univers 45 Light"/>
                        <a:ea typeface="Times New Roman" panose="02020603050405020304" pitchFamily="18" charset="0"/>
                        <a:cs typeface="Times New Roman" panose="02020603050405020304" pitchFamily="18" charset="0"/>
                      </a:endParaRPr>
                    </a:p>
                  </a:txBody>
                  <a:tcPr marL="36830" marR="36830" marT="36830" marB="36830"/>
                </a:tc>
                <a:extLst>
                  <a:ext uri="{0D108BD9-81ED-4DB2-BD59-A6C34878D82A}">
                    <a16:rowId xmlns:a16="http://schemas.microsoft.com/office/drawing/2014/main" val="1485964451"/>
                  </a:ext>
                </a:extLst>
              </a:tr>
              <a:tr h="0">
                <a:tc>
                  <a:txBody>
                    <a:bodyPr/>
                    <a:lstStyle/>
                    <a:p>
                      <a:pPr marL="0" marR="0">
                        <a:lnSpc>
                          <a:spcPts val="1200"/>
                        </a:lnSpc>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228600" algn="l"/>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Client results</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36830" marR="36830" marT="36830" marB="36830"/>
                </a:tc>
                <a:tc>
                  <a:txBody>
                    <a:bodyPr/>
                    <a:lstStyle/>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Define and Develop – Business, Engineering and Operational Processes.</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Established an Azure &amp; AWS infrastructure control with strong security posture</a:t>
                      </a:r>
                    </a:p>
                    <a:p>
                      <a:pPr marL="342900" marR="0" lvl="0" indent="-342900">
                        <a:lnSpc>
                          <a:spcPts val="1200"/>
                        </a:lnSpc>
                        <a:spcBef>
                          <a:spcPts val="0"/>
                        </a:spcBef>
                        <a:spcAft>
                          <a:spcPts val="600"/>
                        </a:spcAft>
                        <a:buSzPts val="1000"/>
                        <a:buFont typeface="Univers 45 Light"/>
                        <a:buChar char="—"/>
                        <a:tabLst>
                          <a:tab pos="914400" algn="l"/>
                          <a:tab pos="1371600" algn="l"/>
                          <a:tab pos="1828800" algn="l"/>
                          <a:tab pos="2286000" algn="l"/>
                          <a:tab pos="2743200" algn="l"/>
                          <a:tab pos="3200400" algn="l"/>
                          <a:tab pos="3657600" algn="l"/>
                          <a:tab pos="4114800" algn="l"/>
                          <a:tab pos="4572000" algn="l"/>
                          <a:tab pos="5029200" algn="l"/>
                          <a:tab pos="5486400" algn="l"/>
                        </a:tabLst>
                      </a:pPr>
                      <a:r>
                        <a:rPr lang="en-US" sz="1050">
                          <a:effectLst/>
                        </a:rPr>
                        <a:t>The implemented solutions enhanced user provisioning, attestation, OAuth, directory services, session brokering, password rotation, vaulting at a pioneering level within the industry, and helping the client address business needs and challenges while preparing a foundation for the future.</a:t>
                      </a:r>
                      <a:endParaRPr lang="en-US" sz="1050">
                        <a:effectLst/>
                        <a:latin typeface="Univers 45 Light"/>
                        <a:ea typeface="Times New Roman" panose="02020603050405020304" pitchFamily="18" charset="0"/>
                        <a:cs typeface="Times New Roman" panose="02020603050405020304" pitchFamily="18" charset="0"/>
                      </a:endParaRPr>
                    </a:p>
                  </a:txBody>
                  <a:tcPr marL="36830" marR="36830" marT="36830" marB="36830"/>
                </a:tc>
                <a:extLst>
                  <a:ext uri="{0D108BD9-81ED-4DB2-BD59-A6C34878D82A}">
                    <a16:rowId xmlns:a16="http://schemas.microsoft.com/office/drawing/2014/main" val="2331228729"/>
                  </a:ext>
                </a:extLst>
              </a:tr>
            </a:tbl>
          </a:graphicData>
        </a:graphic>
      </p:graphicFrame>
    </p:spTree>
    <p:custDataLst>
      <p:tags r:id="rId1"/>
    </p:custDataLst>
    <p:extLst>
      <p:ext uri="{BB962C8B-B14F-4D97-AF65-F5344CB8AC3E}">
        <p14:creationId xmlns:p14="http://schemas.microsoft.com/office/powerpoint/2010/main" val="1402462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585C-CB58-4F7E-9CE2-B4D0597458EA}"/>
              </a:ext>
            </a:extLst>
          </p:cNvPr>
          <p:cNvSpPr>
            <a:spLocks noGrp="1"/>
          </p:cNvSpPr>
          <p:nvPr>
            <p:ph type="ctrTitle"/>
          </p:nvPr>
        </p:nvSpPr>
        <p:spPr/>
        <p:txBody>
          <a:bodyPr/>
          <a:lstStyle/>
          <a:p>
            <a:r>
              <a:rPr lang="en-GB"/>
              <a:t>Appendix C</a:t>
            </a:r>
          </a:p>
        </p:txBody>
      </p:sp>
      <p:sp>
        <p:nvSpPr>
          <p:cNvPr id="6" name="Text Placeholder 8">
            <a:extLst>
              <a:ext uri="{FF2B5EF4-FFF2-40B4-BE49-F238E27FC236}">
                <a16:creationId xmlns:a16="http://schemas.microsoft.com/office/drawing/2014/main" id="{2F9D2DDD-4907-1754-8C8C-29507614851A}"/>
              </a:ext>
            </a:extLst>
          </p:cNvPr>
          <p:cNvSpPr txBox="1">
            <a:spLocks/>
          </p:cNvSpPr>
          <p:nvPr/>
        </p:nvSpPr>
        <p:spPr>
          <a:xfrm>
            <a:off x="1289860" y="5284722"/>
            <a:ext cx="5252400" cy="21544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solidFill>
                  <a:schemeClr val="bg1"/>
                </a:solidFill>
              </a:rPr>
              <a:t>Team Leadership Resumes</a:t>
            </a:r>
          </a:p>
        </p:txBody>
      </p:sp>
    </p:spTree>
    <p:custDataLst>
      <p:tags r:id="rId1"/>
    </p:custDataLst>
    <p:extLst>
      <p:ext uri="{BB962C8B-B14F-4D97-AF65-F5344CB8AC3E}">
        <p14:creationId xmlns:p14="http://schemas.microsoft.com/office/powerpoint/2010/main" val="3566297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What I can do for you?</a:t>
            </a:r>
          </a:p>
          <a:p>
            <a:pPr lvl="1">
              <a:spcAft>
                <a:spcPts val="300"/>
              </a:spcAft>
            </a:pPr>
            <a:r>
              <a:rPr lang="en-US">
                <a:latin typeface="Arial"/>
                <a:cs typeface="Arial"/>
              </a:rPr>
              <a:t>I am a Principal in KPMG Cyber Security Services based in Chicago. I have 18+ years’ experience in the information security, risk management, compliance, privacy and identity and access management domains and serves as a leader for many important clients. I bring in a blend of consulting and industry experience and uses his expertise to lead large scale cyber transformation efforts for clients. In addition, I also lead the CISO Advisory service offerings like cyber strategy, assessment, metrics and board reporting. I lead the cyber offerings for our healthcare clients and deliver a variety of work in cyber to our clients.</a:t>
            </a:r>
          </a:p>
          <a:p>
            <a:r>
              <a:rPr lang="en-US"/>
              <a:t>Professional and industry experience</a:t>
            </a:r>
            <a:endParaRPr lang="en-US">
              <a:cs typeface="Arial"/>
            </a:endParaRPr>
          </a:p>
          <a:p>
            <a:pPr marL="219075" lvl="2" indent="-219075">
              <a:spcAft>
                <a:spcPts val="300"/>
              </a:spcAft>
            </a:pPr>
            <a:r>
              <a:rPr lang="en-US"/>
              <a:t>During the progressive career Anurag has served as the head of information security at a large privately held corporation as well as led and managed several advisory and consulting engagements in the cyber area.</a:t>
            </a:r>
            <a:endParaRPr lang="en-US">
              <a:cs typeface="Arial"/>
            </a:endParaRPr>
          </a:p>
          <a:p>
            <a:pPr marL="219075" lvl="2" indent="-219075">
              <a:spcAft>
                <a:spcPts val="300"/>
              </a:spcAft>
            </a:pPr>
            <a:r>
              <a:rPr lang="en-US"/>
              <a:t>Delivered very large cyber transformation effort focused on unlocking business value and enabling operating model transformation of a Fortune 15 healthcare company.</a:t>
            </a:r>
            <a:endParaRPr lang="en-US">
              <a:cs typeface="Arial"/>
            </a:endParaRPr>
          </a:p>
          <a:p>
            <a:pPr marL="219075" lvl="2" indent="-219075">
              <a:spcAft>
                <a:spcPts val="300"/>
              </a:spcAft>
            </a:pPr>
            <a:r>
              <a:rPr lang="en-US"/>
              <a:t>Presented on behalf of clients at multiple boards and audit committees on behalf of clients on the cyber risk landscape, maturity and cyber threat scenario.</a:t>
            </a:r>
            <a:endParaRPr lang="en-US">
              <a:cs typeface="Arial"/>
            </a:endParaRPr>
          </a:p>
          <a:p>
            <a:pPr marL="219075" lvl="2" indent="-219075">
              <a:spcAft>
                <a:spcPts val="300"/>
              </a:spcAft>
            </a:pPr>
            <a:r>
              <a:rPr lang="en-US"/>
              <a:t>Delivered strategy, design, roadmap and implementation of information security, risk management, audit remediation, compliance adherence and identity and access management systems for Fortune 100 clients.</a:t>
            </a:r>
            <a:endParaRPr lang="en-US">
              <a:cs typeface="Arial"/>
            </a:endParaRPr>
          </a:p>
          <a:p>
            <a:pPr marL="219075" lvl="2" indent="-219075">
              <a:spcAft>
                <a:spcPts val="300"/>
              </a:spcAft>
            </a:pPr>
            <a:r>
              <a:rPr lang="en-US"/>
              <a:t>Executed multiyear identity and access controls transformation program to address regulatory issues at a large investment bank and a large healthcare company.</a:t>
            </a:r>
            <a:endParaRPr lang="en-US">
              <a:cs typeface="Arial"/>
            </a:endParaRPr>
          </a:p>
          <a:p>
            <a:pPr marL="219075" lvl="2" indent="-219075">
              <a:spcAft>
                <a:spcPts val="300"/>
              </a:spcAft>
            </a:pPr>
            <a:r>
              <a:rPr lang="en-US"/>
              <a:t>Delivered risk management program at large global corporations spanning areas from policy overhaul, vulnerability management, third party security risk management, OEM compliance, risk management and business continuity.</a:t>
            </a:r>
            <a:endParaRPr lang="en-US">
              <a:cs typeface="Arial"/>
            </a:endParaRPr>
          </a:p>
          <a:p>
            <a:pPr marL="219075" lvl="2" indent="-219075">
              <a:spcAft>
                <a:spcPts val="300"/>
              </a:spcAft>
            </a:pPr>
            <a:r>
              <a:rPr lang="en-US"/>
              <a:t>Served as a head of information security (CISO) of a fast growing (12B+, 15000 employees) company in charge of security, privacy and compliance functions globally across more than 50 countries.</a:t>
            </a:r>
            <a:endParaRPr lang="en-US">
              <a:cs typeface="Arial"/>
            </a:endParaRPr>
          </a:p>
          <a:p>
            <a:pPr marL="219075" lvl="2" indent="-219075">
              <a:spcAft>
                <a:spcPts val="300"/>
              </a:spcAft>
            </a:pPr>
            <a:r>
              <a:rPr lang="en-US"/>
              <a:t>Served as head of advisory and consulting for a niche consulting firm in the area of information security, identity and access management.</a:t>
            </a:r>
            <a:endParaRPr lang="en-US">
              <a:cs typeface="Arial"/>
            </a:endParaRPr>
          </a:p>
          <a:p>
            <a:pPr marL="219075" lvl="2" indent="-219075">
              <a:spcAft>
                <a:spcPts val="300"/>
              </a:spcAft>
            </a:pPr>
            <a:r>
              <a:rPr lang="en-US"/>
              <a:t>Served as Chief Information Security Officer (CISO) for establishing internal information security policies, controls and adherence to SSAE 16 SOC1, SOC 2 and ISO 27001 standards. Designed and implemented the entire information security framework including policies and control as around physical, network (IPS, IDS), infrastructure, data security (DLP), SIEM and access control systems. Achieved and maintained IS certifications and compliance – Instrumental in securing SSAE 16 (SOC1 and SOC2) and ISO 27001 certifications.</a:t>
            </a:r>
            <a:endParaRPr lang="en-US">
              <a:cs typeface="Arial"/>
            </a:endParaRPr>
          </a:p>
          <a:p>
            <a:pPr marL="219075" lvl="2" indent="-219075">
              <a:spcAft>
                <a:spcPts val="300"/>
              </a:spcAft>
            </a:pPr>
            <a:r>
              <a:rPr lang="en-US"/>
              <a:t>Provided techno-business consulting through expertise in business-critical programs, focusing on business and stakeholder value.</a:t>
            </a:r>
            <a:endParaRPr lang="en-US">
              <a:cs typeface="Arial"/>
            </a:endParaRPr>
          </a:p>
        </p:txBody>
      </p:sp>
      <p:sp>
        <p:nvSpPr>
          <p:cNvPr id="12" name="Text Placeholder 13"/>
          <p:cNvSpPr>
            <a:spLocks noGrp="1"/>
          </p:cNvSpPr>
          <p:nvPr>
            <p:ph type="body" sz="quarter" idx="11"/>
          </p:nvPr>
        </p:nvSpPr>
        <p:spPr/>
        <p:txBody>
          <a:bodyPr/>
          <a:lstStyle/>
          <a:p>
            <a:pPr lvl="1"/>
            <a:r>
              <a:rPr lang="en-US"/>
              <a:t>Suite 5500</a:t>
            </a:r>
            <a:br>
              <a:rPr lang="en-US"/>
            </a:br>
            <a:r>
              <a:rPr lang="en-US"/>
              <a:t>200 E. Randolph Street</a:t>
            </a:r>
            <a:br>
              <a:rPr lang="en-US"/>
            </a:br>
            <a:r>
              <a:rPr lang="en-US"/>
              <a:t>Chicago, IL 60601</a:t>
            </a:r>
          </a:p>
          <a:p>
            <a:pPr lvl="1"/>
            <a:endParaRPr lang="en-US"/>
          </a:p>
          <a:p>
            <a:pPr lvl="1"/>
            <a:r>
              <a:rPr lang="en-US"/>
              <a:t>Cell: 630-346-5092</a:t>
            </a:r>
          </a:p>
          <a:p>
            <a:pPr lvl="1"/>
            <a:r>
              <a:rPr lang="en-US"/>
              <a:t>anuragrai@kpmg.com</a:t>
            </a:r>
          </a:p>
          <a:p>
            <a:pPr lvl="1"/>
            <a:endParaRPr lang="en-US"/>
          </a:p>
          <a:p>
            <a:r>
              <a:rPr lang="en-US"/>
              <a:t>Education, licenses &amp; certifications</a:t>
            </a:r>
          </a:p>
          <a:p>
            <a:pPr lvl="2"/>
            <a:r>
              <a:rPr lang="en-US"/>
              <a:t>Computer Science Engineering Degree</a:t>
            </a:r>
          </a:p>
          <a:p>
            <a:pPr lvl="2"/>
            <a:r>
              <a:rPr lang="en-US"/>
              <a:t>Certified Chief Information Security Officer (CISO)</a:t>
            </a:r>
          </a:p>
          <a:p>
            <a:pPr lvl="2"/>
            <a:r>
              <a:rPr lang="en-US"/>
              <a:t>Certified Information Systems Auditor (CISA)</a:t>
            </a:r>
          </a:p>
          <a:p>
            <a:pPr lvl="2"/>
            <a:r>
              <a:rPr lang="en-US"/>
              <a:t>Certified Information Security Manager (CISM)</a:t>
            </a:r>
          </a:p>
          <a:p>
            <a:pPr lvl="2"/>
            <a:r>
              <a:rPr lang="en-US"/>
              <a:t>Certified in Risk and Information Systems Control (CRISC)</a:t>
            </a:r>
          </a:p>
          <a:p>
            <a:pPr lvl="2"/>
            <a:r>
              <a:rPr lang="en-US"/>
              <a:t>Certified Information Systems Security Professional (CISSP)</a:t>
            </a:r>
          </a:p>
          <a:p>
            <a:pPr lvl="2"/>
            <a:r>
              <a:rPr lang="en-US"/>
              <a:t>Certificate in Cloud Security Knowledge (CCSK)</a:t>
            </a:r>
          </a:p>
          <a:p>
            <a:pPr lvl="2"/>
            <a:r>
              <a:rPr lang="en-US"/>
              <a:t>Certified Data Privacy Solutions Engineer (CDPSE)</a:t>
            </a:r>
          </a:p>
        </p:txBody>
      </p:sp>
      <p:sp>
        <p:nvSpPr>
          <p:cNvPr id="3" name="Text Placeholder 2"/>
          <p:cNvSpPr>
            <a:spLocks noGrp="1"/>
          </p:cNvSpPr>
          <p:nvPr>
            <p:ph type="body" sz="quarter" idx="12"/>
          </p:nvPr>
        </p:nvSpPr>
        <p:spPr/>
        <p:txBody>
          <a:bodyPr/>
          <a:lstStyle/>
          <a:p>
            <a:r>
              <a:rPr lang="en-US"/>
              <a:t>Cyber Account Partner</a:t>
            </a:r>
          </a:p>
        </p:txBody>
      </p:sp>
      <p:sp>
        <p:nvSpPr>
          <p:cNvPr id="8" name="Title 7"/>
          <p:cNvSpPr>
            <a:spLocks noGrp="1"/>
          </p:cNvSpPr>
          <p:nvPr>
            <p:ph type="title"/>
          </p:nvPr>
        </p:nvSpPr>
        <p:spPr/>
        <p:txBody>
          <a:bodyPr/>
          <a:lstStyle/>
          <a:p>
            <a:r>
              <a:rPr lang="en-US"/>
              <a:t>Anurag Rai</a:t>
            </a:r>
          </a:p>
        </p:txBody>
      </p:sp>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9" b="19"/>
          <a:stretch>
            <a:fillRect/>
          </a:stretch>
        </p:blipFill>
        <p:spPr/>
      </p:pic>
    </p:spTree>
    <p:extLst>
      <p:ext uri="{BB962C8B-B14F-4D97-AF65-F5344CB8AC3E}">
        <p14:creationId xmlns:p14="http://schemas.microsoft.com/office/powerpoint/2010/main" val="56705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Rajesh Ahuja</a:t>
            </a:r>
            <a:endParaRPr lang="en-US">
              <a:solidFill>
                <a:srgbClr val="FF0000"/>
              </a:solidFill>
            </a:endParaRPr>
          </a:p>
        </p:txBody>
      </p:sp>
      <p:sp>
        <p:nvSpPr>
          <p:cNvPr id="15" name="Rectangle 14"/>
          <p:cNvSpPr/>
          <p:nvPr/>
        </p:nvSpPr>
        <p:spPr>
          <a:xfrm>
            <a:off x="998399" y="914758"/>
            <a:ext cx="6415655" cy="276999"/>
          </a:xfrm>
          <a:prstGeom prst="rect">
            <a:avLst/>
          </a:prstGeom>
        </p:spPr>
        <p:txBody>
          <a:bodyPr wrap="square" lIns="0" tIns="0" rIns="0" bIns="0" anchor="ctr" anchorCtr="0">
            <a:noAutofit/>
          </a:bodyPr>
          <a:lstStyle/>
          <a:p>
            <a:r>
              <a:rPr lang="en-US" sz="1200" b="1" dirty="0">
                <a:solidFill>
                  <a:schemeClr val="bg1"/>
                </a:solidFill>
              </a:rPr>
              <a:t>Managing Director, Cyber Managed Services</a:t>
            </a:r>
          </a:p>
        </p:txBody>
      </p:sp>
      <p:sp>
        <p:nvSpPr>
          <p:cNvPr id="16" name="Rectangle 15"/>
          <p:cNvSpPr/>
          <p:nvPr/>
        </p:nvSpPr>
        <p:spPr>
          <a:xfrm>
            <a:off x="998400" y="1322388"/>
            <a:ext cx="1992450" cy="455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tx1"/>
              </a:solidFill>
            </a:endParaRPr>
          </a:p>
        </p:txBody>
      </p:sp>
      <p:sp>
        <p:nvSpPr>
          <p:cNvPr id="17" name="TextBox 16"/>
          <p:cNvSpPr txBox="1"/>
          <p:nvPr/>
        </p:nvSpPr>
        <p:spPr>
          <a:xfrm>
            <a:off x="1072194" y="2540356"/>
            <a:ext cx="1574396" cy="3399126"/>
          </a:xfrm>
          <a:prstGeom prst="rect">
            <a:avLst/>
          </a:prstGeom>
          <a:noFill/>
        </p:spPr>
        <p:txBody>
          <a:bodyPr wrap="square" lIns="0" tIns="0" rIns="0" bIns="0" rtlCol="0" anchor="t">
            <a:noAutofit/>
          </a:bodyPr>
          <a:lstStyle/>
          <a:p>
            <a:pPr>
              <a:spcBef>
                <a:spcPts val="100"/>
              </a:spcBef>
              <a:spcAft>
                <a:spcPts val="300"/>
              </a:spcAft>
            </a:pPr>
            <a:r>
              <a:rPr lang="en-US" sz="700" b="1" dirty="0"/>
              <a:t>Managing Director</a:t>
            </a:r>
          </a:p>
          <a:p>
            <a:pPr>
              <a:spcBef>
                <a:spcPts val="100"/>
              </a:spcBef>
              <a:spcAft>
                <a:spcPts val="100"/>
              </a:spcAft>
            </a:pPr>
            <a:r>
              <a:rPr lang="en-US" sz="700" dirty="0"/>
              <a:t>KPMG LLP</a:t>
            </a:r>
            <a:br>
              <a:rPr lang="en-US" sz="700" dirty="0"/>
            </a:br>
            <a:r>
              <a:rPr lang="en-US" sz="700" dirty="0"/>
              <a:t>60 East Rio Salado Parkway</a:t>
            </a:r>
            <a:br>
              <a:rPr lang="en-US" sz="700" dirty="0"/>
            </a:br>
            <a:r>
              <a:rPr lang="en-US" sz="700" dirty="0"/>
              <a:t>Suite 800</a:t>
            </a:r>
            <a:br>
              <a:rPr lang="en-US" sz="700" dirty="0"/>
            </a:br>
            <a:r>
              <a:rPr lang="en-US" sz="700" dirty="0"/>
              <a:t>Tempe, AZ 85281</a:t>
            </a:r>
            <a:endParaRPr lang="en-US" sz="700" dirty="0">
              <a:cs typeface="Arial"/>
            </a:endParaRPr>
          </a:p>
          <a:p>
            <a:pPr>
              <a:spcBef>
                <a:spcPts val="300"/>
              </a:spcBef>
              <a:spcAft>
                <a:spcPts val="100"/>
              </a:spcAft>
            </a:pPr>
            <a:br>
              <a:rPr lang="en-US" sz="700" dirty="0"/>
            </a:br>
            <a:r>
              <a:rPr lang="fr-FR" sz="700" dirty="0"/>
              <a:t>Mob: 602-321-8026</a:t>
            </a:r>
            <a:br>
              <a:rPr lang="en-US" sz="700" dirty="0"/>
            </a:br>
            <a:r>
              <a:rPr lang="en-US" sz="700" dirty="0"/>
              <a:t>rajeshahuja@kpmg.com</a:t>
            </a:r>
            <a:endParaRPr lang="en-US" sz="700" dirty="0">
              <a:cs typeface="Arial"/>
            </a:endParaRPr>
          </a:p>
          <a:p>
            <a:pPr>
              <a:spcBef>
                <a:spcPts val="300"/>
              </a:spcBef>
              <a:spcAft>
                <a:spcPts val="100"/>
              </a:spcAft>
            </a:pPr>
            <a:r>
              <a:rPr lang="en-US" sz="700" b="1" dirty="0"/>
              <a:t>Function and specialization</a:t>
            </a:r>
            <a:endParaRPr lang="en-US" sz="700" b="1" dirty="0">
              <a:cs typeface="Arial"/>
            </a:endParaRPr>
          </a:p>
          <a:p>
            <a:r>
              <a:rPr lang="en-US" sz="700" dirty="0"/>
              <a:t>Cyber Security Managed Services, Identity &amp; Access Management (IAM) Strategy &amp; Roadmaps, IAM Architecture, Cloud Security, Single Sign-On, Access Governance, Privileged Access Management, Third Party Risk Management</a:t>
            </a:r>
            <a:endParaRPr lang="en-US" sz="700" dirty="0">
              <a:cs typeface="Arial"/>
            </a:endParaRPr>
          </a:p>
          <a:p>
            <a:endParaRPr lang="en-US" sz="700"/>
          </a:p>
          <a:p>
            <a:pPr>
              <a:spcBef>
                <a:spcPts val="200"/>
              </a:spcBef>
              <a:spcAft>
                <a:spcPts val="100"/>
              </a:spcAft>
            </a:pPr>
            <a:r>
              <a:rPr lang="en-US" sz="700" b="1" dirty="0"/>
              <a:t>Professional associations </a:t>
            </a:r>
            <a:endParaRPr lang="en-US" sz="700" b="1" dirty="0">
              <a:cs typeface="Arial"/>
            </a:endParaRPr>
          </a:p>
          <a:p>
            <a:pPr marL="171450" indent="-171450">
              <a:buFont typeface="Arial" panose="020B0604020202020204" pitchFamily="34" charset="0"/>
              <a:buChar char="—"/>
            </a:pPr>
            <a:r>
              <a:rPr lang="en-US" sz="700" dirty="0"/>
              <a:t>ISC2</a:t>
            </a:r>
            <a:endParaRPr lang="en-US" sz="700" dirty="0">
              <a:cs typeface="Arial"/>
            </a:endParaRPr>
          </a:p>
          <a:p>
            <a:pPr marL="171450" indent="-171450">
              <a:buFont typeface="Arial" panose="020B0604020202020204" pitchFamily="34" charset="0"/>
              <a:buChar char="—"/>
            </a:pPr>
            <a:r>
              <a:rPr lang="en-US" sz="700" dirty="0"/>
              <a:t>ISSA</a:t>
            </a:r>
            <a:endParaRPr lang="en-US" sz="700" dirty="0">
              <a:cs typeface="Arial"/>
            </a:endParaRPr>
          </a:p>
          <a:p>
            <a:pPr marL="171450" indent="-171450">
              <a:buFont typeface="Arial" panose="020B0604020202020204" pitchFamily="34" charset="0"/>
              <a:buChar char="—"/>
            </a:pPr>
            <a:r>
              <a:rPr lang="en-US" sz="700" dirty="0"/>
              <a:t>Cloud Security Alliance</a:t>
            </a:r>
            <a:endParaRPr lang="en-US" sz="700" dirty="0">
              <a:cs typeface="Arial"/>
            </a:endParaRPr>
          </a:p>
          <a:p>
            <a:pPr>
              <a:spcBef>
                <a:spcPts val="200"/>
              </a:spcBef>
              <a:spcAft>
                <a:spcPts val="100"/>
              </a:spcAft>
            </a:pPr>
            <a:endParaRPr lang="en-US" sz="700" b="1"/>
          </a:p>
          <a:p>
            <a:pPr>
              <a:spcBef>
                <a:spcPts val="200"/>
              </a:spcBef>
              <a:spcAft>
                <a:spcPts val="100"/>
              </a:spcAft>
            </a:pPr>
            <a:r>
              <a:rPr lang="en-US" sz="700" b="1" dirty="0"/>
              <a:t>Education, licenses &amp; certifications</a:t>
            </a:r>
            <a:endParaRPr lang="en-US" sz="700" b="1" dirty="0">
              <a:cs typeface="Arial"/>
            </a:endParaRPr>
          </a:p>
          <a:p>
            <a:pPr marL="171450" indent="-171450">
              <a:buFont typeface="Arial" panose="020B0604020202020204" pitchFamily="34" charset="0"/>
              <a:buChar char="—"/>
            </a:pPr>
            <a:r>
              <a:rPr lang="en-US" sz="700" dirty="0"/>
              <a:t>MBA – Global Management</a:t>
            </a:r>
            <a:endParaRPr lang="en-US" sz="700" dirty="0">
              <a:cs typeface="Arial"/>
            </a:endParaRPr>
          </a:p>
          <a:p>
            <a:pPr marL="171450" indent="-171450">
              <a:buFont typeface="Arial" panose="020B0604020202020204" pitchFamily="34" charset="0"/>
              <a:buChar char="—"/>
            </a:pPr>
            <a:r>
              <a:rPr lang="en-US" sz="700" dirty="0"/>
              <a:t>Bachelors of Science in Computer Science</a:t>
            </a:r>
            <a:endParaRPr lang="en-US" sz="700" dirty="0">
              <a:cs typeface="Arial"/>
            </a:endParaRPr>
          </a:p>
          <a:p>
            <a:pPr marL="171450" indent="-171450">
              <a:buFont typeface="Arial" panose="020B0604020202020204" pitchFamily="34" charset="0"/>
              <a:buChar char="—"/>
            </a:pPr>
            <a:r>
              <a:rPr lang="en-US" sz="700" dirty="0"/>
              <a:t>CISSP</a:t>
            </a:r>
            <a:endParaRPr lang="en-US" sz="700" dirty="0">
              <a:cs typeface="Arial"/>
            </a:endParaRPr>
          </a:p>
        </p:txBody>
      </p:sp>
      <p:sp>
        <p:nvSpPr>
          <p:cNvPr id="22" name="Rectangle 21"/>
          <p:cNvSpPr/>
          <p:nvPr/>
        </p:nvSpPr>
        <p:spPr>
          <a:xfrm>
            <a:off x="3127188" y="1322388"/>
            <a:ext cx="8072625" cy="4826621"/>
          </a:xfrm>
          <a:prstGeom prst="rect">
            <a:avLst/>
          </a:prstGeom>
        </p:spPr>
        <p:txBody>
          <a:bodyPr lIns="0" tIns="0" rIns="0" bIns="0" anchor="t">
            <a:noAutofit/>
          </a:bodyPr>
          <a:lstStyle/>
          <a:p>
            <a:pPr>
              <a:spcAft>
                <a:spcPts val="300"/>
              </a:spcAft>
            </a:pPr>
            <a:r>
              <a:rPr lang="en-US" sz="1000" b="1" dirty="0">
                <a:solidFill>
                  <a:schemeClr val="accent2"/>
                </a:solidFill>
              </a:rPr>
              <a:t>What I can do for you?</a:t>
            </a:r>
          </a:p>
          <a:p>
            <a:pPr marL="91440">
              <a:spcBef>
                <a:spcPts val="75"/>
              </a:spcBef>
              <a:spcAft>
                <a:spcPts val="75"/>
              </a:spcAft>
            </a:pPr>
            <a:r>
              <a:rPr lang="en-US" sz="900" dirty="0">
                <a:solidFill>
                  <a:srgbClr val="000000"/>
                </a:solidFill>
              </a:rPr>
              <a:t>Based in Phoenix, AZ, I am a Managing Director in KPMG’s Cyber Managed Services practice, where I lead Delivery and Operations for Managed Services in Identity &amp; Access Management, Third Party Risk, and Application Security. Prior to this, I had a heavy focus in Identity &amp; Access Management.  I have over twenty years of experience providing Information Security strategy and managing the design and implementation of enterprise-wide Identity &amp; Access Management systems. I am a dedicated leader with a proven track record of delivering multiple complex projects on time across diverse teams and departments. I have well-developed skills with identity and access management architecture, cloud computing security strategy, risk management, and budgeting and cost control. I have deep expertise in IAM architecture and design methodologies, having demonstrated proficiency in structuring, leading and delivering large IAM programs in accordance with industry best practices and regulatory mandates. </a:t>
            </a:r>
            <a:endParaRPr lang="en-US" sz="900" dirty="0">
              <a:solidFill>
                <a:srgbClr val="000000"/>
              </a:solidFill>
              <a:cs typeface="Arial"/>
            </a:endParaRPr>
          </a:p>
          <a:p>
            <a:pPr marL="91440">
              <a:spcBef>
                <a:spcPts val="75"/>
              </a:spcBef>
              <a:spcAft>
                <a:spcPts val="75"/>
              </a:spcAft>
            </a:pPr>
            <a:endParaRPr lang="en-US" sz="800" b="1">
              <a:solidFill>
                <a:srgbClr val="000000"/>
              </a:solidFill>
            </a:endParaRPr>
          </a:p>
          <a:p>
            <a:pPr>
              <a:spcBef>
                <a:spcPts val="100"/>
              </a:spcBef>
              <a:spcAft>
                <a:spcPts val="300"/>
              </a:spcAft>
            </a:pPr>
            <a:r>
              <a:rPr lang="en-US" sz="1000" b="1" dirty="0">
                <a:solidFill>
                  <a:schemeClr val="accent2"/>
                </a:solidFill>
              </a:rPr>
              <a:t>Professional and Industry Experience</a:t>
            </a:r>
            <a:endParaRPr lang="en-US" sz="1000" b="1" dirty="0">
              <a:solidFill>
                <a:schemeClr val="accent2"/>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Lead global delivery for Cyber Managed Services across multiple solutions, including Identity &amp; Access Management, Third Party Risk, Security Penetration Testing, and Managed Detection and Response.</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Define operational processes for successful delivery of multiple Cyber Managed Services engagements across Identity &amp; Access Management, Third Party Risk, and Application Security.</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Provide oversight and direction over multiple client engagements across various Cyber Managed Services solutions</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Led Global Strategic effort to align KPMG’s Cyber security solutions to the needs of the Financial Services, Telecommunications and Life Sciences industries.</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Defined and managed KPMG’s Digital Security framework and solution for Financial Services, which included the convergence of Identity Management, Customer Experience, and Fraud.</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Uplift of enterprise security strategy, including tailoring of NIST Cyber Security Framework, evaluation of policies and standards, and development of new policies and standards.</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Led development of strategic roadmap and migration plan for migration of Oracle Identity Governance products and custom products to SailPoint </a:t>
            </a:r>
            <a:r>
              <a:rPr lang="en-US" sz="900" dirty="0" err="1">
                <a:solidFill>
                  <a:srgbClr val="000000"/>
                </a:solidFill>
              </a:rPr>
              <a:t>IdentityIQ</a:t>
            </a:r>
            <a:r>
              <a:rPr lang="en-US" sz="900" dirty="0">
                <a:solidFill>
                  <a:srgbClr val="000000"/>
                </a:solidFill>
              </a:rPr>
              <a:t> environment for access requests, provisioning, and certification.</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Conducted maturity and gap assessment of enterprise IAM infrastructure and provided roadmap for migration from Novell IAM products to Oracle infrastructure.</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Managed IAM assessments of multiple SOX Critical applications and provided short-term and long-term remediation plans.</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Developed architecture for integration of ServiceNow with SailPoint </a:t>
            </a:r>
            <a:r>
              <a:rPr lang="en-US" sz="900" dirty="0" err="1">
                <a:solidFill>
                  <a:srgbClr val="000000"/>
                </a:solidFill>
              </a:rPr>
              <a:t>IdentityIQ</a:t>
            </a:r>
            <a:r>
              <a:rPr lang="en-US" sz="900" dirty="0">
                <a:solidFill>
                  <a:srgbClr val="000000"/>
                </a:solidFill>
              </a:rPr>
              <a:t> for large financial service.</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Defined plan for on-boarding of hundreds of applications into SailPoint </a:t>
            </a:r>
            <a:r>
              <a:rPr lang="en-US" sz="900" dirty="0" err="1">
                <a:solidFill>
                  <a:srgbClr val="000000"/>
                </a:solidFill>
              </a:rPr>
              <a:t>IdentityIQ</a:t>
            </a:r>
            <a:r>
              <a:rPr lang="en-US" sz="900" dirty="0">
                <a:solidFill>
                  <a:srgbClr val="000000"/>
                </a:solidFill>
              </a:rPr>
              <a:t> for access requests, access certifications and provisioning for large financial service.</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Developed and executed plan for risk assessment, prioritization, and gathering technical requirements to on-board applications into SailPoint </a:t>
            </a:r>
            <a:r>
              <a:rPr lang="en-US" sz="900" dirty="0" err="1">
                <a:solidFill>
                  <a:srgbClr val="000000"/>
                </a:solidFill>
              </a:rPr>
              <a:t>IdentityIQ</a:t>
            </a:r>
            <a:r>
              <a:rPr lang="en-US" sz="900" dirty="0">
                <a:solidFill>
                  <a:srgbClr val="000000"/>
                </a:solidFill>
              </a:rPr>
              <a:t> for large technology company. </a:t>
            </a:r>
            <a:endParaRPr lang="en-US" sz="900" dirty="0">
              <a:solidFill>
                <a:srgbClr val="000000"/>
              </a:solidFill>
              <a:cs typeface="Arial"/>
            </a:endParaRPr>
          </a:p>
          <a:p>
            <a:pPr marL="171450" indent="-171450">
              <a:spcBef>
                <a:spcPts val="75"/>
              </a:spcBef>
              <a:spcAft>
                <a:spcPts val="75"/>
              </a:spcAft>
              <a:buClr>
                <a:srgbClr val="00338D"/>
              </a:buClr>
              <a:buFont typeface="Arial" panose="020B0604020202020204" pitchFamily="34" charset="0"/>
              <a:buChar char="•"/>
            </a:pPr>
            <a:r>
              <a:rPr lang="en-US" sz="900" dirty="0">
                <a:solidFill>
                  <a:srgbClr val="000000"/>
                </a:solidFill>
              </a:rPr>
              <a:t>Led strategy engagement to assess the IAM posture of a large healthcare </a:t>
            </a:r>
            <a:r>
              <a:rPr lang="en-US" sz="900" dirty="0" err="1">
                <a:solidFill>
                  <a:srgbClr val="000000"/>
                </a:solidFill>
              </a:rPr>
              <a:t>company,and</a:t>
            </a:r>
            <a:r>
              <a:rPr lang="en-US" sz="900" dirty="0">
                <a:solidFill>
                  <a:srgbClr val="000000"/>
                </a:solidFill>
              </a:rPr>
              <a:t> provide a strategic roadmap to achieve their target state.</a:t>
            </a:r>
            <a:endParaRPr lang="en-US" sz="900" dirty="0">
              <a:solidFill>
                <a:srgbClr val="000000"/>
              </a:solidFill>
              <a:cs typeface="Arial"/>
            </a:endParaRPr>
          </a:p>
          <a:p>
            <a:pPr>
              <a:spcBef>
                <a:spcPts val="100"/>
              </a:spcBef>
              <a:spcAft>
                <a:spcPts val="100"/>
              </a:spcAft>
              <a:buClr>
                <a:srgbClr val="00338D"/>
              </a:buClr>
            </a:pPr>
            <a:endParaRPr lang="en-US" sz="900">
              <a:solidFill>
                <a:srgbClr val="000000"/>
              </a:solidFill>
            </a:endParaRPr>
          </a:p>
        </p:txBody>
      </p:sp>
      <p:pic>
        <p:nvPicPr>
          <p:cNvPr id="9" name="Picture 8" descr="Ahuja,Rajesh">
            <a:extLst>
              <a:ext uri="{FF2B5EF4-FFF2-40B4-BE49-F238E27FC236}">
                <a16:creationId xmlns:a16="http://schemas.microsoft.com/office/drawing/2014/main" id="{DAA10016-3A07-4B6B-AEB8-8CF41566BBB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2193" y="1371500"/>
            <a:ext cx="840497" cy="1106299"/>
          </a:xfrm>
          <a:prstGeom prst="rect">
            <a:avLst/>
          </a:prstGeom>
          <a:noFill/>
          <a:ln>
            <a:noFill/>
          </a:ln>
        </p:spPr>
      </p:pic>
      <p:cxnSp>
        <p:nvCxnSpPr>
          <p:cNvPr id="5" name="Straight Connector 4">
            <a:extLst>
              <a:ext uri="{FF2B5EF4-FFF2-40B4-BE49-F238E27FC236}">
                <a16:creationId xmlns:a16="http://schemas.microsoft.com/office/drawing/2014/main" id="{CC307AC1-0FE9-8299-0EFE-1F8E815E5862}"/>
              </a:ext>
            </a:extLst>
          </p:cNvPr>
          <p:cNvCxnSpPr/>
          <p:nvPr/>
        </p:nvCxnSpPr>
        <p:spPr>
          <a:xfrm>
            <a:off x="2646589" y="1331913"/>
            <a:ext cx="40822" cy="45545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874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Adam Levine</a:t>
            </a:r>
            <a:endParaRPr lang="en-US">
              <a:solidFill>
                <a:srgbClr val="FF0000"/>
              </a:solidFill>
            </a:endParaRPr>
          </a:p>
        </p:txBody>
      </p:sp>
      <p:sp>
        <p:nvSpPr>
          <p:cNvPr id="15" name="Rectangle 14"/>
          <p:cNvSpPr/>
          <p:nvPr/>
        </p:nvSpPr>
        <p:spPr>
          <a:xfrm>
            <a:off x="998399" y="914758"/>
            <a:ext cx="6415655" cy="276999"/>
          </a:xfrm>
          <a:prstGeom prst="rect">
            <a:avLst/>
          </a:prstGeom>
        </p:spPr>
        <p:txBody>
          <a:bodyPr wrap="square" lIns="0" tIns="0" rIns="0" bIns="0" anchor="ctr" anchorCtr="0">
            <a:noAutofit/>
          </a:bodyPr>
          <a:lstStyle/>
          <a:p>
            <a:r>
              <a:rPr lang="en-US" sz="1200" b="1">
                <a:solidFill>
                  <a:schemeClr val="bg1"/>
                </a:solidFill>
              </a:rPr>
              <a:t>Manager, Cyber Managed Services</a:t>
            </a:r>
          </a:p>
        </p:txBody>
      </p:sp>
      <p:sp>
        <p:nvSpPr>
          <p:cNvPr id="16" name="Rectangle 15"/>
          <p:cNvSpPr/>
          <p:nvPr/>
        </p:nvSpPr>
        <p:spPr>
          <a:xfrm>
            <a:off x="998400" y="1322388"/>
            <a:ext cx="1992450" cy="455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tx1"/>
              </a:solidFill>
            </a:endParaRPr>
          </a:p>
        </p:txBody>
      </p:sp>
      <p:sp>
        <p:nvSpPr>
          <p:cNvPr id="17" name="TextBox 16"/>
          <p:cNvSpPr txBox="1"/>
          <p:nvPr/>
        </p:nvSpPr>
        <p:spPr>
          <a:xfrm>
            <a:off x="1072193" y="2540356"/>
            <a:ext cx="1615217" cy="3399126"/>
          </a:xfrm>
          <a:prstGeom prst="rect">
            <a:avLst/>
          </a:prstGeom>
          <a:noFill/>
        </p:spPr>
        <p:txBody>
          <a:bodyPr wrap="square" lIns="0" tIns="0" rIns="0" bIns="0" rtlCol="0">
            <a:noAutofit/>
          </a:bodyPr>
          <a:lstStyle/>
          <a:p>
            <a:pPr>
              <a:spcBef>
                <a:spcPts val="100"/>
              </a:spcBef>
              <a:spcAft>
                <a:spcPts val="300"/>
              </a:spcAft>
            </a:pPr>
            <a:r>
              <a:rPr lang="en-US" sz="700" b="1"/>
              <a:t>Adam Levine</a:t>
            </a:r>
            <a:br>
              <a:rPr lang="en-US" sz="700" b="1"/>
            </a:br>
            <a:r>
              <a:rPr lang="en-US" sz="700" b="1"/>
              <a:t>Cyber Delivery Manager</a:t>
            </a:r>
            <a:br>
              <a:rPr lang="en-US" sz="700" b="1"/>
            </a:br>
            <a:endParaRPr lang="en-US" sz="700" b="1"/>
          </a:p>
          <a:p>
            <a:pPr>
              <a:spcBef>
                <a:spcPts val="100"/>
              </a:spcBef>
              <a:spcAft>
                <a:spcPts val="300"/>
              </a:spcAft>
            </a:pPr>
            <a:r>
              <a:rPr lang="en-US" sz="700" b="1"/>
              <a:t>KPMG LLP</a:t>
            </a:r>
            <a:br>
              <a:rPr lang="en-US" sz="700" b="1"/>
            </a:br>
            <a:r>
              <a:rPr lang="en-US" sz="700" b="1"/>
              <a:t>909 Poydras Street, Suite 2900</a:t>
            </a:r>
            <a:br>
              <a:rPr lang="en-US" sz="700" b="1"/>
            </a:br>
            <a:r>
              <a:rPr lang="en-US" sz="700" b="1"/>
              <a:t>New Orleans, LA 70112</a:t>
            </a:r>
          </a:p>
          <a:p>
            <a:pPr>
              <a:spcBef>
                <a:spcPts val="100"/>
              </a:spcBef>
              <a:spcAft>
                <a:spcPts val="300"/>
              </a:spcAft>
            </a:pPr>
            <a:endParaRPr lang="en-US" sz="700" b="1"/>
          </a:p>
          <a:p>
            <a:pPr>
              <a:spcBef>
                <a:spcPts val="100"/>
              </a:spcBef>
              <a:spcAft>
                <a:spcPts val="300"/>
              </a:spcAft>
            </a:pPr>
            <a:r>
              <a:rPr lang="en-US" sz="700" b="1"/>
              <a:t>Mobile: 908-512-8100</a:t>
            </a:r>
            <a:br>
              <a:rPr lang="en-US" sz="700" b="1"/>
            </a:br>
            <a:r>
              <a:rPr lang="en-US" sz="700" b="1"/>
              <a:t>alevine@kpmg.com</a:t>
            </a:r>
          </a:p>
          <a:p>
            <a:pPr>
              <a:spcBef>
                <a:spcPts val="100"/>
              </a:spcBef>
              <a:spcAft>
                <a:spcPts val="300"/>
              </a:spcAft>
            </a:pPr>
            <a:r>
              <a:rPr lang="en-US" sz="800" b="1">
                <a:solidFill>
                  <a:schemeClr val="tx2"/>
                </a:solidFill>
              </a:rPr>
              <a:t>Function and specialization</a:t>
            </a:r>
          </a:p>
          <a:p>
            <a:pPr>
              <a:spcBef>
                <a:spcPts val="100"/>
              </a:spcBef>
              <a:spcAft>
                <a:spcPts val="300"/>
              </a:spcAft>
            </a:pPr>
            <a:r>
              <a:rPr lang="en-US" sz="700" b="1"/>
              <a:t>Broad experience providing IAM project management, business analysis, and process design</a:t>
            </a:r>
          </a:p>
          <a:p>
            <a:pPr>
              <a:spcBef>
                <a:spcPts val="100"/>
              </a:spcBef>
              <a:spcAft>
                <a:spcPts val="300"/>
              </a:spcAft>
            </a:pPr>
            <a:r>
              <a:rPr lang="en-US" sz="800" b="1">
                <a:solidFill>
                  <a:schemeClr val="tx2"/>
                </a:solidFill>
              </a:rPr>
              <a:t>Education, licenses &amp; certifications</a:t>
            </a:r>
          </a:p>
          <a:p>
            <a:pPr>
              <a:spcBef>
                <a:spcPts val="100"/>
              </a:spcBef>
              <a:spcAft>
                <a:spcPts val="300"/>
              </a:spcAft>
            </a:pPr>
            <a:r>
              <a:rPr lang="en-US" sz="700" b="1"/>
              <a:t>— BS Computer Science, Univ of New Orleans</a:t>
            </a:r>
            <a:br>
              <a:rPr lang="en-US" sz="700" b="1"/>
            </a:br>
            <a:r>
              <a:rPr lang="en-US" sz="700" b="1"/>
              <a:t>— CPA, 1987</a:t>
            </a:r>
            <a:br>
              <a:rPr lang="en-US" sz="700" b="1"/>
            </a:br>
            <a:r>
              <a:rPr lang="en-US" sz="700" b="1"/>
              <a:t>— CISSP, 2011</a:t>
            </a:r>
            <a:br>
              <a:rPr lang="en-US" sz="700" b="1"/>
            </a:br>
            <a:r>
              <a:rPr lang="en-US" sz="700" b="1"/>
              <a:t>— ITIL Service Manager v2, 2009</a:t>
            </a:r>
            <a:br>
              <a:rPr lang="en-US" sz="700" b="1"/>
            </a:br>
            <a:r>
              <a:rPr lang="en-US" sz="700" b="1"/>
              <a:t>— ITIL Practitioners Certification, Release and Control (IPRC), 2008</a:t>
            </a:r>
            <a:br>
              <a:rPr lang="en-US" sz="700" b="1"/>
            </a:br>
            <a:r>
              <a:rPr lang="en-US" sz="700" b="1"/>
              <a:t>— CISA, 1989 – 2001</a:t>
            </a:r>
            <a:br>
              <a:rPr lang="en-US" sz="700" b="1"/>
            </a:br>
            <a:r>
              <a:rPr lang="en-US" sz="700" b="1"/>
              <a:t>— Six Sigma Green Belt and Design for Six Sigma (DFSS) training for development of operational risk automation, 1994</a:t>
            </a:r>
          </a:p>
        </p:txBody>
      </p:sp>
      <p:sp>
        <p:nvSpPr>
          <p:cNvPr id="22" name="Rectangle 21"/>
          <p:cNvSpPr/>
          <p:nvPr/>
        </p:nvSpPr>
        <p:spPr>
          <a:xfrm>
            <a:off x="3127188" y="1322388"/>
            <a:ext cx="8072625" cy="4826621"/>
          </a:xfrm>
          <a:prstGeom prst="rect">
            <a:avLst/>
          </a:prstGeom>
        </p:spPr>
        <p:txBody>
          <a:bodyPr lIns="0" tIns="0" rIns="0" bIns="0">
            <a:noAutofit/>
          </a:bodyPr>
          <a:lstStyle/>
          <a:p>
            <a:pPr>
              <a:spcAft>
                <a:spcPts val="300"/>
              </a:spcAft>
            </a:pPr>
            <a:r>
              <a:rPr lang="en-US" sz="1000" b="1">
                <a:solidFill>
                  <a:schemeClr val="accent2"/>
                </a:solidFill>
              </a:rPr>
              <a:t>What I can do for you?</a:t>
            </a:r>
          </a:p>
          <a:p>
            <a:pPr marL="91440">
              <a:spcBef>
                <a:spcPts val="75"/>
              </a:spcBef>
              <a:spcAft>
                <a:spcPts val="75"/>
              </a:spcAft>
            </a:pPr>
            <a:r>
              <a:rPr lang="en-US" sz="900">
                <a:solidFill>
                  <a:srgbClr val="000000"/>
                </a:solidFill>
              </a:rPr>
              <a:t>I am an IT service management professional based in New Orleans, LA, with 30+ years of management, consulting, project management, and new process execution experience that spans information security, IT governance, ITIL, risk management, accounting, and strategic planning.  One of the original authors of the ISACA CISA Review Manual.  Speaker at </a:t>
            </a:r>
            <a:r>
              <a:rPr lang="en-US" sz="900" err="1">
                <a:solidFill>
                  <a:srgbClr val="000000"/>
                </a:solidFill>
              </a:rPr>
              <a:t>itSMF</a:t>
            </a:r>
            <a:r>
              <a:rPr lang="en-US" sz="900">
                <a:solidFill>
                  <a:srgbClr val="000000"/>
                </a:solidFill>
              </a:rPr>
              <a:t> and ISACA forums in Los Angeles on “Beginning the ITIL Journey” and “Implementing Information Security with </a:t>
            </a:r>
            <a:r>
              <a:rPr lang="en-US" sz="900" err="1">
                <a:solidFill>
                  <a:srgbClr val="000000"/>
                </a:solidFill>
              </a:rPr>
              <a:t>CobiT</a:t>
            </a:r>
            <a:r>
              <a:rPr lang="en-US" sz="900">
                <a:solidFill>
                  <a:srgbClr val="000000"/>
                </a:solidFill>
              </a:rPr>
              <a:t>.”</a:t>
            </a:r>
            <a:br>
              <a:rPr lang="en-US" sz="900">
                <a:solidFill>
                  <a:srgbClr val="000000"/>
                </a:solidFill>
              </a:rPr>
            </a:br>
            <a:endParaRPr lang="en-US" sz="800" b="1">
              <a:solidFill>
                <a:srgbClr val="000000"/>
              </a:solidFill>
            </a:endParaRPr>
          </a:p>
          <a:p>
            <a:pPr>
              <a:spcBef>
                <a:spcPts val="100"/>
              </a:spcBef>
              <a:spcAft>
                <a:spcPts val="300"/>
              </a:spcAft>
            </a:pPr>
            <a:r>
              <a:rPr lang="en-US" sz="1000" b="1">
                <a:solidFill>
                  <a:schemeClr val="accent2"/>
                </a:solidFill>
              </a:rPr>
              <a:t>Professional and Industry Experience</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Led IAM Management Services team for a global healthcare provider and national financial services provider to support SailPoint and OIM enhancements, patching, incident management, and access certification support</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Led IAM Management Services team providing support of a global bank third-party security risk assessments of 150+ suppliers per year based on client-supplied security requirements, recording progress in client’s tool</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Led projects to implement IAM solutions in SailPoint and Oracle</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Developed risk-based privileged access monitoring framework for global banks headquartered in the US and Switzerland </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Developed IAM improvement roadmap for US consumer retail leader</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Led program governance for enhancement and roll-out of identity management (OIM) and access certification (OIA) at global British bank.</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Led IT governance and IT control assessments across financial services, pharmaceuticals, and manufacturing industries to support IT regulatory compliance </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Established strategic IT service improvement programs at Countrywide Bank and global motion picture leader based on ITIL, Six Sigma, and </a:t>
            </a:r>
            <a:r>
              <a:rPr lang="en-US" sz="900" err="1">
                <a:solidFill>
                  <a:srgbClr val="000000"/>
                </a:solidFill>
              </a:rPr>
              <a:t>CobiT</a:t>
            </a:r>
            <a:r>
              <a:rPr lang="en-US" sz="900">
                <a:solidFill>
                  <a:srgbClr val="000000"/>
                </a:solidFill>
              </a:rPr>
              <a:t> to improve service availability by an estimated 30% through process improvement and introduction of BMC Remedy.</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Developed and led $33M IT budget process and strategic planning at Countrywide Bank.</a:t>
            </a:r>
          </a:p>
          <a:p>
            <a:pPr marL="171450" indent="-171450">
              <a:spcBef>
                <a:spcPts val="75"/>
              </a:spcBef>
              <a:spcAft>
                <a:spcPts val="75"/>
              </a:spcAft>
              <a:buClr>
                <a:srgbClr val="00338D"/>
              </a:buClr>
              <a:buFont typeface="Arial" panose="020B0604020202020204" pitchFamily="34" charset="0"/>
              <a:buChar char="•"/>
            </a:pPr>
            <a:r>
              <a:rPr lang="en-US" sz="900">
                <a:solidFill>
                  <a:srgbClr val="000000"/>
                </a:solidFill>
              </a:rPr>
              <a:t>Led due diligence risk assessment for outsourcing IT development at Bank of America to India.</a:t>
            </a:r>
          </a:p>
          <a:p>
            <a:pPr>
              <a:spcBef>
                <a:spcPts val="100"/>
              </a:spcBef>
              <a:spcAft>
                <a:spcPts val="100"/>
              </a:spcAft>
              <a:buClr>
                <a:srgbClr val="00338D"/>
              </a:buClr>
            </a:pPr>
            <a:endParaRPr lang="en-US" sz="900">
              <a:solidFill>
                <a:srgbClr val="000000"/>
              </a:solidFill>
            </a:endParaRPr>
          </a:p>
        </p:txBody>
      </p:sp>
      <p:cxnSp>
        <p:nvCxnSpPr>
          <p:cNvPr id="5" name="Straight Connector 4">
            <a:extLst>
              <a:ext uri="{FF2B5EF4-FFF2-40B4-BE49-F238E27FC236}">
                <a16:creationId xmlns:a16="http://schemas.microsoft.com/office/drawing/2014/main" id="{CC307AC1-0FE9-8299-0EFE-1F8E815E5862}"/>
              </a:ext>
            </a:extLst>
          </p:cNvPr>
          <p:cNvCxnSpPr/>
          <p:nvPr/>
        </p:nvCxnSpPr>
        <p:spPr>
          <a:xfrm>
            <a:off x="2646589" y="1331913"/>
            <a:ext cx="40822" cy="45545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person in a suit and tie&#10;&#10;Description automatically generated">
            <a:extLst>
              <a:ext uri="{FF2B5EF4-FFF2-40B4-BE49-F238E27FC236}">
                <a16:creationId xmlns:a16="http://schemas.microsoft.com/office/drawing/2014/main" id="{B4410FE4-BA0D-B247-4F87-7950C0EAA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910" y="1367053"/>
            <a:ext cx="834339" cy="1106299"/>
          </a:xfrm>
          <a:prstGeom prst="rect">
            <a:avLst/>
          </a:prstGeom>
        </p:spPr>
      </p:pic>
    </p:spTree>
    <p:extLst>
      <p:ext uri="{BB962C8B-B14F-4D97-AF65-F5344CB8AC3E}">
        <p14:creationId xmlns:p14="http://schemas.microsoft.com/office/powerpoint/2010/main" val="2672109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What I can do for you?</a:t>
            </a:r>
          </a:p>
          <a:p>
            <a:pPr lvl="1">
              <a:spcAft>
                <a:spcPts val="300"/>
              </a:spcAft>
            </a:pPr>
            <a:r>
              <a:rPr lang="en-US"/>
              <a:t>I am an Associate Director in KPMG Cyber IAM Managed Service, based in India. I have 17+ years’ experience in the information security, project and stakeholder management, delivery management, risk management, compliance, ITSM and identity &amp; access management, application onboarding domains and serving as a delivery lead from offshore for all KPMG clients.  I bring in a blend of technical and project delivery management expertise to lead medium- to large-scale cyber managed services efforts for clients.  I also lead Innovation and Automation for my vertical along with managing transition for new/existing clients.</a:t>
            </a:r>
            <a:br>
              <a:rPr lang="en-US"/>
            </a:br>
            <a:endParaRPr lang="en-US"/>
          </a:p>
          <a:p>
            <a:r>
              <a:rPr lang="en-US"/>
              <a:t>Professional and industry experience</a:t>
            </a:r>
          </a:p>
          <a:p>
            <a:pPr lvl="2">
              <a:spcAft>
                <a:spcPts val="300"/>
              </a:spcAft>
            </a:pPr>
            <a:r>
              <a:rPr lang="en-US"/>
              <a:t>Leading the delivery for multiple clients small/medium/large scale – under cyber managed services</a:t>
            </a:r>
          </a:p>
          <a:p>
            <a:pPr lvl="2">
              <a:spcAft>
                <a:spcPts val="300"/>
              </a:spcAft>
            </a:pPr>
            <a:r>
              <a:rPr lang="en-US"/>
              <a:t>As a delivery lead, I was responsible for managing the delivery and operations for 3 years on a cyber app onboarding project </a:t>
            </a:r>
          </a:p>
          <a:p>
            <a:pPr lvl="2">
              <a:spcAft>
                <a:spcPts val="300"/>
              </a:spcAft>
            </a:pPr>
            <a:r>
              <a:rPr lang="en-US"/>
              <a:t>Lead technical team of 100+ to manage multi year operations contract for health care client based out of US </a:t>
            </a:r>
          </a:p>
          <a:p>
            <a:pPr lvl="2">
              <a:spcAft>
                <a:spcPts val="300"/>
              </a:spcAft>
            </a:pPr>
            <a:r>
              <a:rPr lang="en-US"/>
              <a:t>Worked on multiple technical and functional areas – IAM/IDM, SSO App Onboarding, MFA and Cyber Infosec. Compliances </a:t>
            </a:r>
          </a:p>
          <a:p>
            <a:pPr lvl="2">
              <a:spcAft>
                <a:spcPts val="300"/>
              </a:spcAft>
            </a:pPr>
            <a:r>
              <a:rPr lang="en-US"/>
              <a:t>Have experience in Scrum/Sprint management using tools like JIRA and ServiceNow </a:t>
            </a:r>
          </a:p>
          <a:p>
            <a:pPr lvl="2">
              <a:spcAft>
                <a:spcPts val="300"/>
              </a:spcAft>
            </a:pPr>
            <a:r>
              <a:rPr lang="en-US"/>
              <a:t>Industry Experience includes handing clients from Banking Financial Services, Healthcare, Life Sciences, Telecom, Travel and IBE, Airlines etc. </a:t>
            </a:r>
          </a:p>
          <a:p>
            <a:pPr lvl="2">
              <a:spcAft>
                <a:spcPts val="300"/>
              </a:spcAft>
            </a:pPr>
            <a:r>
              <a:rPr lang="en-US"/>
              <a:t>Process Experience : Governance, SLA/SLO management, Trend and Forecast analysis, Onboarding and transition of projects </a:t>
            </a:r>
          </a:p>
          <a:p>
            <a:pPr marL="0" lvl="2" indent="0">
              <a:spcAft>
                <a:spcPts val="300"/>
              </a:spcAft>
              <a:buNone/>
            </a:pPr>
            <a:endParaRPr lang="en-US"/>
          </a:p>
        </p:txBody>
      </p:sp>
      <p:sp>
        <p:nvSpPr>
          <p:cNvPr id="12" name="Text Placeholder 13"/>
          <p:cNvSpPr>
            <a:spLocks noGrp="1"/>
          </p:cNvSpPr>
          <p:nvPr>
            <p:ph type="body" sz="quarter" idx="11"/>
          </p:nvPr>
        </p:nvSpPr>
        <p:spPr>
          <a:xfrm>
            <a:off x="995364" y="2837300"/>
            <a:ext cx="1639771" cy="3039625"/>
          </a:xfrm>
        </p:spPr>
        <p:txBody>
          <a:bodyPr/>
          <a:lstStyle/>
          <a:p>
            <a:pPr lvl="1"/>
            <a:r>
              <a:rPr lang="en-US"/>
              <a:t>8</a:t>
            </a:r>
            <a:r>
              <a:rPr lang="en-US" baseline="30000"/>
              <a:t>th</a:t>
            </a:r>
            <a:r>
              <a:rPr lang="en-US"/>
              <a:t> Floor, Building 10C, DLF Tower, </a:t>
            </a:r>
          </a:p>
          <a:p>
            <a:pPr lvl="1"/>
            <a:r>
              <a:rPr lang="en-US"/>
              <a:t>DLF Cyber City, DLF Phase 2 </a:t>
            </a:r>
          </a:p>
          <a:p>
            <a:pPr lvl="1"/>
            <a:r>
              <a:rPr lang="en-US"/>
              <a:t>Sector 25, </a:t>
            </a:r>
          </a:p>
          <a:p>
            <a:pPr lvl="1"/>
            <a:r>
              <a:rPr lang="en-US"/>
              <a:t>Gurugram, </a:t>
            </a:r>
          </a:p>
          <a:p>
            <a:pPr lvl="1"/>
            <a:r>
              <a:rPr lang="en-US"/>
              <a:t>Haryana – 122002  </a:t>
            </a:r>
          </a:p>
          <a:p>
            <a:pPr lvl="1"/>
            <a:endParaRPr lang="en-US"/>
          </a:p>
          <a:p>
            <a:pPr lvl="1"/>
            <a:r>
              <a:rPr lang="en-US"/>
              <a:t>Cell: +91 9910885494</a:t>
            </a:r>
          </a:p>
          <a:p>
            <a:pPr lvl="1"/>
            <a:r>
              <a:rPr lang="en-US"/>
              <a:t>girishkalia@kpmg.com</a:t>
            </a:r>
          </a:p>
          <a:p>
            <a:pPr lvl="1"/>
            <a:endParaRPr lang="en-US"/>
          </a:p>
          <a:p>
            <a:r>
              <a:rPr lang="en-US"/>
              <a:t>Education &amp; Trainings</a:t>
            </a:r>
          </a:p>
          <a:p>
            <a:pPr lvl="2"/>
            <a:r>
              <a:rPr lang="en-US"/>
              <a:t>BE degree, Information Technologies </a:t>
            </a:r>
          </a:p>
          <a:p>
            <a:pPr lvl="2"/>
            <a:r>
              <a:rPr lang="en-US"/>
              <a:t>Scrum Master, JIRA</a:t>
            </a:r>
          </a:p>
          <a:p>
            <a:pPr lvl="2"/>
            <a:r>
              <a:rPr lang="en-US"/>
              <a:t>CMMI Level 5 </a:t>
            </a:r>
          </a:p>
          <a:p>
            <a:pPr lvl="2"/>
            <a:r>
              <a:rPr lang="en-US"/>
              <a:t>ServiceNow Admin &amp; Implementations</a:t>
            </a:r>
          </a:p>
          <a:p>
            <a:pPr marL="0" lvl="2" indent="0">
              <a:buNone/>
            </a:pPr>
            <a:endParaRPr lang="en-US"/>
          </a:p>
          <a:p>
            <a:pPr marL="0" lvl="2" indent="0">
              <a:buNone/>
            </a:pPr>
            <a:endParaRPr lang="en-US"/>
          </a:p>
          <a:p>
            <a:pPr lvl="2"/>
            <a:endParaRPr lang="en-US"/>
          </a:p>
        </p:txBody>
      </p:sp>
      <p:sp>
        <p:nvSpPr>
          <p:cNvPr id="3" name="Text Placeholder 2"/>
          <p:cNvSpPr>
            <a:spLocks noGrp="1"/>
          </p:cNvSpPr>
          <p:nvPr>
            <p:ph type="body" sz="quarter" idx="12"/>
          </p:nvPr>
        </p:nvSpPr>
        <p:spPr/>
        <p:txBody>
          <a:bodyPr/>
          <a:lstStyle/>
          <a:p>
            <a:r>
              <a:rPr lang="en-US"/>
              <a:t>Cyber IAM MSS – Associate Director </a:t>
            </a:r>
          </a:p>
        </p:txBody>
      </p:sp>
      <p:sp>
        <p:nvSpPr>
          <p:cNvPr id="8" name="Title 7"/>
          <p:cNvSpPr>
            <a:spLocks noGrp="1"/>
          </p:cNvSpPr>
          <p:nvPr>
            <p:ph type="title"/>
          </p:nvPr>
        </p:nvSpPr>
        <p:spPr/>
        <p:txBody>
          <a:bodyPr/>
          <a:lstStyle/>
          <a:p>
            <a:r>
              <a:rPr lang="en-US"/>
              <a:t>Girish Kalia</a:t>
            </a:r>
          </a:p>
        </p:txBody>
      </p:sp>
      <p:pic>
        <p:nvPicPr>
          <p:cNvPr id="4" name="Picture 3" descr="A person with his arms crossed&#10;&#10;Description automatically generated">
            <a:extLst>
              <a:ext uri="{FF2B5EF4-FFF2-40B4-BE49-F238E27FC236}">
                <a16:creationId xmlns:a16="http://schemas.microsoft.com/office/drawing/2014/main" id="{F2BF968A-482A-478C-DABF-B2118AF839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922" r="11976" b="33569"/>
          <a:stretch/>
        </p:blipFill>
        <p:spPr>
          <a:xfrm>
            <a:off x="998907" y="1331913"/>
            <a:ext cx="1131795" cy="1402201"/>
          </a:xfrm>
          <a:prstGeom prst="rect">
            <a:avLst/>
          </a:prstGeom>
        </p:spPr>
      </p:pic>
    </p:spTree>
    <p:extLst>
      <p:ext uri="{BB962C8B-B14F-4D97-AF65-F5344CB8AC3E}">
        <p14:creationId xmlns:p14="http://schemas.microsoft.com/office/powerpoint/2010/main" val="858986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What I can do for you?</a:t>
            </a:r>
          </a:p>
          <a:p>
            <a:pPr lvl="1"/>
            <a:r>
              <a:rPr lang="en-US"/>
              <a:t>My priority is solving problems in any way, shape, or form. We do not have to limit ourselves to certain avenues for solutions, unless specifically requested, of course. I have worked on several clients serving a variety of industries including energy, chemicals, financial services, and healthcare. Through my career path, I have attained a plethora of engagement-type experience including external audit support, cyber maturity and third-party risk assessments, controls testing, and IAM remediation and design. My audit background and cyber security focus provides a useful view on issues relating to cyber security and compliance through a lens of design, remediation, risk assessment, and implementation. </a:t>
            </a:r>
          </a:p>
          <a:p>
            <a:r>
              <a:rPr lang="en-US"/>
              <a:t>Professional and industry experience</a:t>
            </a:r>
          </a:p>
          <a:p>
            <a:pPr marR="0" lvl="0" algn="l" defTabSz="914400" rtl="0" eaLnBrk="1" fontAlgn="auto" latinLnBrk="0" hangingPunct="1">
              <a:lnSpc>
                <a:spcPct val="100000"/>
              </a:lnSpc>
              <a:spcBef>
                <a:spcPct val="20000"/>
              </a:spcBef>
              <a:spcAft>
                <a:spcPts val="600"/>
              </a:spcAft>
              <a:buClrTx/>
              <a:buSzPct val="100000"/>
              <a:tabLst/>
              <a:defRPr/>
            </a:pPr>
            <a:r>
              <a:rPr kumimoji="0" lang="en-US" i="0" u="sng" strike="noStrike" kern="1200" cap="none" spc="0" normalizeH="0" baseline="0" noProof="0">
                <a:ln>
                  <a:noFill/>
                </a:ln>
                <a:solidFill>
                  <a:srgbClr val="000000"/>
                </a:solidFill>
                <a:effectLst/>
                <a:uLnTx/>
                <a:uFillTx/>
                <a:cs typeface="Arial" pitchFamily="34" charset="-120"/>
              </a:rPr>
              <a:t>Identity and Access Management</a:t>
            </a:r>
          </a:p>
          <a:p>
            <a:pPr marL="171450" marR="0" lvl="0" indent="-171450" algn="l" defTabSz="914400" rtl="0" eaLnBrk="1" fontAlgn="auto" latinLnBrk="0" hangingPunct="1">
              <a:lnSpc>
                <a:spcPct val="100000"/>
              </a:lnSpc>
              <a:spcBef>
                <a:spcPct val="20000"/>
              </a:spcBef>
              <a:spcAft>
                <a:spcPts val="600"/>
              </a:spcAft>
              <a:buClrTx/>
              <a:buSzPct val="100000"/>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cs typeface="Arial" pitchFamily="34" charset="-120"/>
              </a:rPr>
              <a:t>Conducted the discovery and analysis of user and generic accounts across multiple platforms for over 50 highly critical and regulatory applications. Engaged with our 50 stakeholders to introduce the initiative and validate the discovered inventories and account use cases</a:t>
            </a:r>
          </a:p>
          <a:p>
            <a:pPr marL="171450" marR="0" lvl="0" indent="-171450" algn="l" defTabSz="914400" rtl="0" eaLnBrk="1" fontAlgn="auto" latinLnBrk="0" hangingPunct="1">
              <a:lnSpc>
                <a:spcPct val="100000"/>
              </a:lnSpc>
              <a:spcBef>
                <a:spcPct val="20000"/>
              </a:spcBef>
              <a:spcAft>
                <a:spcPts val="600"/>
              </a:spcAft>
              <a:buClrTx/>
              <a:buSzPct val="100000"/>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cs typeface="Arial" panose="020B0604020202020204" pitchFamily="34" charset="0"/>
              </a:rPr>
              <a:t>Led team to develop new end-to-end process/workflow for IAM Remediation of </a:t>
            </a:r>
            <a:r>
              <a:rPr lang="en-US" b="0">
                <a:solidFill>
                  <a:srgbClr val="000000"/>
                </a:solidFill>
                <a:cs typeface="Arial" panose="020B0604020202020204" pitchFamily="34" charset="0"/>
              </a:rPr>
              <a:t>User </a:t>
            </a:r>
            <a:r>
              <a:rPr kumimoji="0" lang="en-US" b="0" i="0" u="none" strike="noStrike" kern="1200" cap="none" spc="0" normalizeH="0" baseline="0" noProof="0">
                <a:ln>
                  <a:noFill/>
                </a:ln>
                <a:solidFill>
                  <a:srgbClr val="000000"/>
                </a:solidFill>
                <a:effectLst/>
                <a:uLnTx/>
                <a:uFillTx/>
                <a:cs typeface="Arial" panose="020B0604020202020204" pitchFamily="34" charset="0"/>
              </a:rPr>
              <a:t>Access </a:t>
            </a:r>
            <a:r>
              <a:rPr lang="en-US" b="0">
                <a:solidFill>
                  <a:srgbClr val="000000"/>
                </a:solidFill>
                <a:cs typeface="Arial" panose="020B0604020202020204" pitchFamily="34" charset="0"/>
              </a:rPr>
              <a:t>Review </a:t>
            </a:r>
            <a:r>
              <a:rPr kumimoji="0" lang="en-US" b="0" i="0" u="none" strike="noStrike" kern="1200" cap="none" spc="0" normalizeH="0" baseline="0" noProof="0">
                <a:ln>
                  <a:noFill/>
                </a:ln>
                <a:solidFill>
                  <a:srgbClr val="000000"/>
                </a:solidFill>
                <a:effectLst/>
                <a:uLnTx/>
                <a:uFillTx/>
                <a:cs typeface="Arial" panose="020B0604020202020204" pitchFamily="34" charset="0"/>
              </a:rPr>
              <a:t>Process for Fortune 15 Company in both US domestic and international markets</a:t>
            </a:r>
          </a:p>
          <a:p>
            <a:pPr marL="914400" marR="0" lvl="1" indent="-171450" algn="l" defTabSz="914400" rtl="0" eaLnBrk="1" fontAlgn="auto" latinLnBrk="0" hangingPunct="1">
              <a:lnSpc>
                <a:spcPct val="100000"/>
              </a:lnSpc>
              <a:spcBef>
                <a:spcPct val="20000"/>
              </a:spcBef>
              <a:spcAft>
                <a:spcPts val="600"/>
              </a:spcAft>
              <a:buClrTx/>
              <a:buSzPct val="100000"/>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mn-lt"/>
                <a:ea typeface="+mn-ea"/>
                <a:cs typeface="Arial" panose="020B0604020202020204" pitchFamily="34" charset="0"/>
              </a:rPr>
              <a:t>Process included entitlement research and analysis, stakeholder communication, validation of 100% review and removal rate for appropriate users and entitlements</a:t>
            </a:r>
          </a:p>
          <a:p>
            <a:pPr marL="171450" marR="0" lvl="0" indent="-171450" algn="l" defTabSz="914400" rtl="0" eaLnBrk="1" fontAlgn="auto" latinLnBrk="0" hangingPunct="1">
              <a:lnSpc>
                <a:spcPct val="100000"/>
              </a:lnSpc>
              <a:spcBef>
                <a:spcPct val="20000"/>
              </a:spcBef>
              <a:spcAft>
                <a:spcPts val="600"/>
              </a:spcAft>
              <a:buClrTx/>
              <a:buSzPct val="100000"/>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cs typeface="Arial" panose="020B0604020202020204" pitchFamily="34" charset="0"/>
              </a:rPr>
              <a:t>Assisted in developing processes and documentation for review of privileged accounts, generic/service IDs, and application and system-level entitlements</a:t>
            </a:r>
          </a:p>
          <a:p>
            <a:pPr marL="914400" marR="0" lvl="1" indent="-171450" algn="l" defTabSz="914400" rtl="0" eaLnBrk="1" fontAlgn="auto" latinLnBrk="0" hangingPunct="1">
              <a:lnSpc>
                <a:spcPct val="100000"/>
              </a:lnSpc>
              <a:spcBef>
                <a:spcPct val="20000"/>
              </a:spcBef>
              <a:spcAft>
                <a:spcPts val="600"/>
              </a:spcAft>
              <a:buClrTx/>
              <a:buSzPct val="100000"/>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mn-lt"/>
                <a:ea typeface="+mn-ea"/>
                <a:cs typeface="Arial" panose="020B0604020202020204" pitchFamily="34" charset="0"/>
              </a:rPr>
              <a:t>Standard Operating Procedures (SOP), process workflows/diagrams, Current State Evaluation and Target State Plan</a:t>
            </a:r>
          </a:p>
          <a:p>
            <a:pPr>
              <a:spcAft>
                <a:spcPts val="600"/>
              </a:spcAft>
              <a:buSzPct val="100000"/>
            </a:pPr>
            <a:r>
              <a:rPr lang="en-US" b="1" u="sng">
                <a:solidFill>
                  <a:srgbClr val="000000"/>
                </a:solidFill>
              </a:rPr>
              <a:t>IT Assurance and Control Testing</a:t>
            </a:r>
            <a:endParaRPr lang="en-US" b="1" u="sng">
              <a:solidFill>
                <a:srgbClr val="000000"/>
              </a:solidFill>
              <a:ea typeface="Arial" pitchFamily="34" charset="-122"/>
              <a:cs typeface="Arial" pitchFamily="34" charset="-120"/>
            </a:endParaRPr>
          </a:p>
          <a:p>
            <a:pPr marL="114300" indent="-114300">
              <a:spcAft>
                <a:spcPts val="600"/>
              </a:spcAft>
              <a:buSzPct val="100000"/>
              <a:buChar char="•"/>
            </a:pPr>
            <a:r>
              <a:rPr lang="en-US" b="0">
                <a:solidFill>
                  <a:srgbClr val="333333"/>
                </a:solidFill>
              </a:rPr>
              <a:t>Led engagements for SOC1, SOC2, and SOC client audit support.</a:t>
            </a:r>
          </a:p>
          <a:p>
            <a:pPr marL="857250" lvl="1" indent="-114300">
              <a:spcAft>
                <a:spcPts val="600"/>
              </a:spcAft>
              <a:buSzPct val="100000"/>
              <a:buChar char="•"/>
            </a:pPr>
            <a:r>
              <a:rPr kumimoji="0" lang="en-US" b="0" i="0" u="none" strike="noStrike" kern="1200" cap="none" spc="0" normalizeH="0" baseline="0" noProof="0">
                <a:ln>
                  <a:noFill/>
                </a:ln>
                <a:solidFill>
                  <a:prstClr val="black"/>
                </a:solidFill>
                <a:effectLst/>
                <a:uLnTx/>
                <a:uFillTx/>
                <a:latin typeface="+mn-lt"/>
                <a:cs typeface="Arial" pitchFamily="34" charset="-120"/>
              </a:rPr>
              <a:t>Responsible for assessment and testing of </a:t>
            </a:r>
            <a:r>
              <a:rPr lang="en-US">
                <a:solidFill>
                  <a:prstClr val="black"/>
                </a:solidFill>
                <a:latin typeface="+mn-lt"/>
                <a:cs typeface="Arial" pitchFamily="34" charset="-120"/>
              </a:rPr>
              <a:t>IT General Controls</a:t>
            </a:r>
            <a:r>
              <a:rPr kumimoji="0" lang="en-US" b="0" i="0" u="none" strike="noStrike" kern="1200" cap="none" spc="0" normalizeH="0" baseline="0" noProof="0">
                <a:ln>
                  <a:noFill/>
                </a:ln>
                <a:solidFill>
                  <a:prstClr val="black"/>
                </a:solidFill>
                <a:effectLst/>
                <a:uLnTx/>
                <a:uFillTx/>
                <a:latin typeface="+mn-lt"/>
                <a:cs typeface="Arial" pitchFamily="34" charset="-120"/>
              </a:rPr>
              <a:t> including program </a:t>
            </a:r>
            <a:r>
              <a:rPr lang="en-US">
                <a:solidFill>
                  <a:prstClr val="black"/>
                </a:solidFill>
                <a:latin typeface="+mn-lt"/>
                <a:cs typeface="Arial" pitchFamily="34" charset="-120"/>
              </a:rPr>
              <a:t>development, user access, change control, and computer operations.</a:t>
            </a:r>
            <a:endParaRPr kumimoji="0" lang="en-US" b="0" i="0" u="none" strike="noStrike" kern="1200" cap="none" spc="0" normalizeH="0" baseline="0" noProof="0">
              <a:ln>
                <a:noFill/>
              </a:ln>
              <a:solidFill>
                <a:prstClr val="black"/>
              </a:solidFill>
              <a:effectLst/>
              <a:uLnTx/>
              <a:uFillTx/>
              <a:latin typeface="+mn-lt"/>
              <a:cs typeface="Arial" pitchFamily="34" charset="-120"/>
            </a:endParaRPr>
          </a:p>
          <a:p>
            <a:pPr marL="914400" indent="-171450">
              <a:spcBef>
                <a:spcPct val="20000"/>
              </a:spcBef>
              <a:spcAft>
                <a:spcPts val="600"/>
              </a:spcAft>
              <a:buSzPct val="100000"/>
              <a:buFont typeface="Arial" panose="020B0604020202020204" pitchFamily="34" charset="0"/>
              <a:buChar char="•"/>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 Placeholder 13"/>
          <p:cNvSpPr>
            <a:spLocks noGrp="1"/>
          </p:cNvSpPr>
          <p:nvPr>
            <p:ph type="body" sz="quarter" idx="11"/>
          </p:nvPr>
        </p:nvSpPr>
        <p:spPr/>
        <p:txBody>
          <a:bodyPr/>
          <a:lstStyle/>
          <a:p>
            <a:r>
              <a:rPr lang="en-US" sz="900" b="1">
                <a:solidFill>
                  <a:srgbClr val="00338D"/>
                </a:solidFill>
                <a:latin typeface="Arial" pitchFamily="34" charset="0"/>
                <a:ea typeface="Arial" pitchFamily="34" charset="-122"/>
                <a:cs typeface="Arial" pitchFamily="34" charset="-120"/>
              </a:rPr>
              <a:t>Contact</a:t>
            </a:r>
            <a:endParaRPr lang="en-US" sz="900"/>
          </a:p>
          <a:p>
            <a:r>
              <a:rPr lang="en-US" sz="900" b="0">
                <a:solidFill>
                  <a:srgbClr val="000000"/>
                </a:solidFill>
                <a:latin typeface="Arial" pitchFamily="34" charset="0"/>
                <a:ea typeface="Arial" pitchFamily="34" charset="-122"/>
                <a:cs typeface="Arial" pitchFamily="34" charset="-120"/>
                <a:hlinkClick r:id="rId2"/>
              </a:rPr>
              <a:t>markmuto@kpmg.com</a:t>
            </a:r>
            <a:endParaRPr lang="en-US" sz="900" b="0">
              <a:solidFill>
                <a:srgbClr val="000000"/>
              </a:solidFill>
              <a:latin typeface="Arial" pitchFamily="34" charset="0"/>
              <a:ea typeface="Arial" pitchFamily="34" charset="-122"/>
              <a:cs typeface="Arial" pitchFamily="34" charset="-120"/>
            </a:endParaRPr>
          </a:p>
          <a:p>
            <a:r>
              <a:rPr lang="en-US" sz="900" b="0">
                <a:solidFill>
                  <a:srgbClr val="000000"/>
                </a:solidFill>
                <a:latin typeface="Arial" pitchFamily="34" charset="0"/>
                <a:cs typeface="Arial" pitchFamily="34" charset="-120"/>
              </a:rPr>
              <a:t>1601 Market St</a:t>
            </a:r>
          </a:p>
          <a:p>
            <a:r>
              <a:rPr lang="en-US" sz="900" b="0">
                <a:solidFill>
                  <a:srgbClr val="000000"/>
                </a:solidFill>
                <a:latin typeface="Arial" pitchFamily="34" charset="0"/>
                <a:cs typeface="Arial" pitchFamily="34" charset="-120"/>
              </a:rPr>
              <a:t>Philadelphia, PA 19103-2499</a:t>
            </a:r>
          </a:p>
          <a:p>
            <a:endParaRPr lang="en-US" sz="900" b="0">
              <a:solidFill>
                <a:srgbClr val="000000"/>
              </a:solidFill>
              <a:latin typeface="Arial" pitchFamily="34" charset="0"/>
              <a:cs typeface="Arial" pitchFamily="34" charset="-120"/>
            </a:endParaRPr>
          </a:p>
          <a:p>
            <a:r>
              <a:rPr lang="en-US" sz="900" b="0">
                <a:solidFill>
                  <a:srgbClr val="000000"/>
                </a:solidFill>
                <a:latin typeface="Arial" pitchFamily="34" charset="0"/>
                <a:cs typeface="Arial" pitchFamily="34" charset="-120"/>
              </a:rPr>
              <a:t>Tel 267-256-4595</a:t>
            </a:r>
          </a:p>
          <a:p>
            <a:r>
              <a:rPr lang="en-US" sz="900" b="0">
                <a:solidFill>
                  <a:srgbClr val="000000"/>
                </a:solidFill>
                <a:latin typeface="Arial" pitchFamily="34" charset="0"/>
                <a:cs typeface="Arial" pitchFamily="34" charset="-120"/>
              </a:rPr>
              <a:t>Cell 610-717-8036</a:t>
            </a:r>
          </a:p>
          <a:p>
            <a:pPr lvl="1"/>
            <a:endParaRPr lang="en-US" sz="900"/>
          </a:p>
          <a:p>
            <a:r>
              <a:rPr lang="en-US" sz="900"/>
              <a:t>Education, licenses &amp; certifications</a:t>
            </a:r>
          </a:p>
          <a:p>
            <a:pPr marL="114300" indent="-114300">
              <a:buSzPct val="100000"/>
              <a:buChar char="•"/>
            </a:pPr>
            <a:r>
              <a:rPr lang="en-US" sz="900" b="0">
                <a:solidFill>
                  <a:srgbClr val="000000"/>
                </a:solidFill>
                <a:latin typeface="Arial" pitchFamily="34" charset="0"/>
                <a:ea typeface="Arial" pitchFamily="34" charset="-122"/>
                <a:cs typeface="Arial" pitchFamily="34" charset="-120"/>
              </a:rPr>
              <a:t>Bachelor of Science in Information Sciences and Technology</a:t>
            </a:r>
          </a:p>
          <a:p>
            <a:pPr marL="114300" indent="-114300">
              <a:buSzPct val="100000"/>
              <a:buChar char="•"/>
            </a:pPr>
            <a:r>
              <a:rPr lang="en-US" sz="900" b="0">
                <a:solidFill>
                  <a:srgbClr val="000000"/>
                </a:solidFill>
                <a:latin typeface="Arial" pitchFamily="34" charset="0"/>
                <a:ea typeface="Arial" pitchFamily="34" charset="-122"/>
                <a:cs typeface="Arial" pitchFamily="34" charset="-120"/>
              </a:rPr>
              <a:t>Bachelor of Science in Security Risk and Analysis</a:t>
            </a:r>
          </a:p>
          <a:p>
            <a:pPr marL="114300" indent="-114300">
              <a:buSzPct val="100000"/>
              <a:buChar char="•"/>
            </a:pPr>
            <a:r>
              <a:rPr lang="en-US" sz="900" b="0">
                <a:solidFill>
                  <a:srgbClr val="000000"/>
                </a:solidFill>
                <a:latin typeface="Arial" pitchFamily="34" charset="0"/>
                <a:ea typeface="Arial" pitchFamily="34" charset="-122"/>
                <a:cs typeface="Arial" pitchFamily="34" charset="-120"/>
              </a:rPr>
              <a:t>Certified Information Systems Security Professional (CISSP)</a:t>
            </a:r>
          </a:p>
          <a:p>
            <a:pPr marL="114300" indent="-114300">
              <a:buSzPct val="100000"/>
              <a:buChar char="•"/>
            </a:pPr>
            <a:r>
              <a:rPr lang="en-US" sz="900" b="0">
                <a:solidFill>
                  <a:srgbClr val="000000"/>
                </a:solidFill>
                <a:latin typeface="Arial" pitchFamily="34" charset="0"/>
                <a:ea typeface="Arial" pitchFamily="34" charset="-122"/>
                <a:cs typeface="Arial" pitchFamily="34" charset="-120"/>
              </a:rPr>
              <a:t>Certified Information Systems Auditor (CISA)</a:t>
            </a:r>
          </a:p>
          <a:p>
            <a:pPr marL="114300" indent="-114300">
              <a:buSzPct val="100000"/>
              <a:buChar char="•"/>
            </a:pPr>
            <a:r>
              <a:rPr lang="en-US" sz="900" b="0">
                <a:solidFill>
                  <a:srgbClr val="000000"/>
                </a:solidFill>
                <a:latin typeface="Arial" pitchFamily="34" charset="0"/>
                <a:ea typeface="Arial" pitchFamily="34" charset="-122"/>
                <a:cs typeface="Arial" pitchFamily="34" charset="-120"/>
              </a:rPr>
              <a:t>Microsoft Azure Fundamentals Certification</a:t>
            </a:r>
          </a:p>
        </p:txBody>
      </p:sp>
      <p:sp>
        <p:nvSpPr>
          <p:cNvPr id="3" name="Text Placeholder 2"/>
          <p:cNvSpPr>
            <a:spLocks noGrp="1"/>
          </p:cNvSpPr>
          <p:nvPr>
            <p:ph type="body" sz="quarter" idx="12"/>
          </p:nvPr>
        </p:nvSpPr>
        <p:spPr/>
        <p:txBody>
          <a:bodyPr/>
          <a:lstStyle/>
          <a:p>
            <a:r>
              <a:rPr lang="en-US" dirty="0">
                <a:cs typeface="Arial"/>
              </a:rPr>
              <a:t>Director</a:t>
            </a:r>
          </a:p>
        </p:txBody>
      </p:sp>
      <p:sp>
        <p:nvSpPr>
          <p:cNvPr id="8" name="Title 7"/>
          <p:cNvSpPr>
            <a:spLocks noGrp="1"/>
          </p:cNvSpPr>
          <p:nvPr>
            <p:ph type="title"/>
          </p:nvPr>
        </p:nvSpPr>
        <p:spPr/>
        <p:txBody>
          <a:bodyPr/>
          <a:lstStyle/>
          <a:p>
            <a:r>
              <a:rPr lang="en-US"/>
              <a:t>Mark Muto</a:t>
            </a:r>
          </a:p>
        </p:txBody>
      </p:sp>
      <p:pic>
        <p:nvPicPr>
          <p:cNvPr id="10" name="Picture Placeholder 9" descr="A person in a blue suit&#10;&#10;Description automatically generated">
            <a:extLst>
              <a:ext uri="{FF2B5EF4-FFF2-40B4-BE49-F238E27FC236}">
                <a16:creationId xmlns:a16="http://schemas.microsoft.com/office/drawing/2014/main" id="{89D17193-5433-8480-9978-E8D0BDD7FDA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211" b="2211"/>
          <a:stretch>
            <a:fillRect/>
          </a:stretch>
        </p:blipFill>
        <p:spPr/>
      </p:pic>
    </p:spTree>
    <p:extLst>
      <p:ext uri="{BB962C8B-B14F-4D97-AF65-F5344CB8AC3E}">
        <p14:creationId xmlns:p14="http://schemas.microsoft.com/office/powerpoint/2010/main" val="3878369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FFE63668-9A6B-4C8A-8BC7-F6AA082E6E24}"/>
              </a:ext>
            </a:extLst>
          </p:cNvPr>
          <p:cNvSpPr>
            <a:spLocks noGrp="1"/>
          </p:cNvSpPr>
          <p:nvPr>
            <p:ph type="title"/>
          </p:nvPr>
        </p:nvSpPr>
        <p:spPr/>
        <p:txBody>
          <a:bodyPr/>
          <a:lstStyle/>
          <a:p>
            <a:r>
              <a:rPr lang="en-GB">
                <a:solidFill>
                  <a:srgbClr val="00338D"/>
                </a:solidFill>
              </a:rPr>
              <a:t>Contents</a:t>
            </a:r>
          </a:p>
        </p:txBody>
      </p:sp>
      <p:graphicFrame>
        <p:nvGraphicFramePr>
          <p:cNvPr id="2" name="Table 2">
            <a:extLst>
              <a:ext uri="{FF2B5EF4-FFF2-40B4-BE49-F238E27FC236}">
                <a16:creationId xmlns:a16="http://schemas.microsoft.com/office/drawing/2014/main" id="{B94F2BF4-DD12-49E3-A0B2-57D3770E14DC}"/>
              </a:ext>
            </a:extLst>
          </p:cNvPr>
          <p:cNvGraphicFramePr>
            <a:graphicFrameLocks noGrp="1"/>
          </p:cNvGraphicFramePr>
          <p:nvPr>
            <p:extLst>
              <p:ext uri="{D42A27DB-BD31-4B8C-83A1-F6EECF244321}">
                <p14:modId xmlns:p14="http://schemas.microsoft.com/office/powerpoint/2010/main" val="3927678297"/>
              </p:ext>
            </p:extLst>
          </p:nvPr>
        </p:nvGraphicFramePr>
        <p:xfrm>
          <a:off x="992487" y="1330126"/>
          <a:ext cx="7899265" cy="2633472"/>
        </p:xfrm>
        <a:graphic>
          <a:graphicData uri="http://schemas.openxmlformats.org/drawingml/2006/table">
            <a:tbl>
              <a:tblPr firstRow="1" bandRow="1">
                <a:tableStyleId>{5C22544A-7EE6-4342-B048-85BDC9FD1C3A}</a:tableStyleId>
              </a:tblPr>
              <a:tblGrid>
                <a:gridCol w="7095223">
                  <a:extLst>
                    <a:ext uri="{9D8B030D-6E8A-4147-A177-3AD203B41FA5}">
                      <a16:colId xmlns:a16="http://schemas.microsoft.com/office/drawing/2014/main" val="1683850768"/>
                    </a:ext>
                  </a:extLst>
                </a:gridCol>
                <a:gridCol w="804042">
                  <a:extLst>
                    <a:ext uri="{9D8B030D-6E8A-4147-A177-3AD203B41FA5}">
                      <a16:colId xmlns:a16="http://schemas.microsoft.com/office/drawing/2014/main" val="3855737529"/>
                    </a:ext>
                  </a:extLst>
                </a:gridCol>
              </a:tblGrid>
              <a:tr h="177493">
                <a:tc>
                  <a:txBody>
                    <a:bodyPr/>
                    <a:lstStyle/>
                    <a:p>
                      <a:pPr algn="l"/>
                      <a:r>
                        <a:rPr lang="en-US" sz="1200">
                          <a:solidFill>
                            <a:srgbClr val="00338D"/>
                          </a:solidFill>
                        </a:rPr>
                        <a:t>Section</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tc>
                  <a:txBody>
                    <a:bodyPr/>
                    <a:lstStyle/>
                    <a:p>
                      <a:pPr algn="ctr"/>
                      <a:r>
                        <a:rPr lang="en-US" sz="1200">
                          <a:solidFill>
                            <a:srgbClr val="00338D"/>
                          </a:solidFill>
                        </a:rPr>
                        <a:t>#</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extLst>
                  <a:ext uri="{0D108BD9-81ED-4DB2-BD59-A6C34878D82A}">
                    <a16:rowId xmlns:a16="http://schemas.microsoft.com/office/drawing/2014/main" val="2648468731"/>
                  </a:ext>
                </a:extLst>
              </a:tr>
              <a:tr h="164393">
                <a:tc>
                  <a:txBody>
                    <a:bodyPr/>
                    <a:lstStyle/>
                    <a:p>
                      <a:pPr algn="l"/>
                      <a:r>
                        <a:rPr lang="en-US" sz="1200">
                          <a:solidFill>
                            <a:schemeClr val="tx1"/>
                          </a:solidFill>
                        </a:rPr>
                        <a:t>Executive summary</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tc>
                  <a:txBody>
                    <a:bodyPr/>
                    <a:lstStyle/>
                    <a:p>
                      <a:pPr algn="ctr"/>
                      <a:r>
                        <a:rPr lang="en-US" sz="1200">
                          <a:solidFill>
                            <a:schemeClr val="tx1"/>
                          </a:solidFill>
                        </a:rPr>
                        <a:t>4</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extLst>
                  <a:ext uri="{0D108BD9-81ED-4DB2-BD59-A6C34878D82A}">
                    <a16:rowId xmlns:a16="http://schemas.microsoft.com/office/drawing/2014/main" val="557539001"/>
                  </a:ext>
                </a:extLst>
              </a:tr>
              <a:tr h="164393">
                <a:tc>
                  <a:txBody>
                    <a:bodyPr/>
                    <a:lstStyle/>
                    <a:p>
                      <a:pPr algn="l"/>
                      <a:r>
                        <a:rPr lang="en-US" sz="1200">
                          <a:solidFill>
                            <a:schemeClr val="tx1"/>
                          </a:solidFill>
                        </a:rPr>
                        <a:t>Key activities in scope</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tc>
                  <a:txBody>
                    <a:bodyPr/>
                    <a:lstStyle/>
                    <a:p>
                      <a:pPr algn="ctr"/>
                      <a:r>
                        <a:rPr lang="en-US" sz="1200" dirty="0">
                          <a:solidFill>
                            <a:schemeClr val="tx1"/>
                          </a:solidFill>
                        </a:rPr>
                        <a:t>8</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extLst>
                  <a:ext uri="{0D108BD9-81ED-4DB2-BD59-A6C34878D82A}">
                    <a16:rowId xmlns:a16="http://schemas.microsoft.com/office/drawing/2014/main" val="185042163"/>
                  </a:ext>
                </a:extLst>
              </a:tr>
              <a:tr h="164393">
                <a:tc>
                  <a:txBody>
                    <a:bodyPr/>
                    <a:lstStyle/>
                    <a:p>
                      <a:pPr algn="l"/>
                      <a:r>
                        <a:rPr lang="en-US" sz="1200">
                          <a:solidFill>
                            <a:schemeClr val="tx1"/>
                          </a:solidFill>
                        </a:rPr>
                        <a:t>Transition approach and timeline</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tc>
                  <a:txBody>
                    <a:bodyPr/>
                    <a:lstStyle/>
                    <a:p>
                      <a:pPr algn="ctr"/>
                      <a:r>
                        <a:rPr lang="en-US" sz="1200" dirty="0">
                          <a:solidFill>
                            <a:schemeClr val="tx1"/>
                          </a:solidFill>
                        </a:rPr>
                        <a:t>11</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extLst>
                  <a:ext uri="{0D108BD9-81ED-4DB2-BD59-A6C34878D82A}">
                    <a16:rowId xmlns:a16="http://schemas.microsoft.com/office/drawing/2014/main" val="2819619023"/>
                  </a:ext>
                </a:extLst>
              </a:tr>
              <a:tr h="164393">
                <a:tc>
                  <a:txBody>
                    <a:bodyPr/>
                    <a:lstStyle/>
                    <a:p>
                      <a:pPr algn="l"/>
                      <a:r>
                        <a:rPr lang="en-US" sz="1200">
                          <a:solidFill>
                            <a:schemeClr val="tx1"/>
                          </a:solidFill>
                        </a:rPr>
                        <a:t>Team and pricing</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tc>
                  <a:txBody>
                    <a:bodyPr/>
                    <a:lstStyle/>
                    <a:p>
                      <a:pPr algn="ctr"/>
                      <a:r>
                        <a:rPr lang="en-US" sz="1200" dirty="0">
                          <a:solidFill>
                            <a:schemeClr val="tx1"/>
                          </a:solidFill>
                        </a:rPr>
                        <a:t>12</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extLst>
                  <a:ext uri="{0D108BD9-81ED-4DB2-BD59-A6C34878D82A}">
                    <a16:rowId xmlns:a16="http://schemas.microsoft.com/office/drawing/2014/main" val="1052085478"/>
                  </a:ext>
                </a:extLst>
              </a:tr>
              <a:tr h="164393">
                <a:tc>
                  <a:txBody>
                    <a:bodyPr/>
                    <a:lstStyle/>
                    <a:p>
                      <a:pPr algn="l"/>
                      <a:r>
                        <a:rPr lang="en-US" sz="1200">
                          <a:solidFill>
                            <a:schemeClr val="tx1"/>
                          </a:solidFill>
                        </a:rPr>
                        <a:t>Appendices</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tc>
                  <a:txBody>
                    <a:bodyPr/>
                    <a:lstStyle/>
                    <a:p>
                      <a:pPr algn="ctr"/>
                      <a:r>
                        <a:rPr lang="en-US" sz="1200" dirty="0">
                          <a:solidFill>
                            <a:schemeClr val="tx1"/>
                          </a:solidFill>
                        </a:rPr>
                        <a:t>16</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extLst>
                  <a:ext uri="{0D108BD9-81ED-4DB2-BD59-A6C34878D82A}">
                    <a16:rowId xmlns:a16="http://schemas.microsoft.com/office/drawing/2014/main" val="3958892539"/>
                  </a:ext>
                </a:extLst>
              </a:tr>
              <a:tr h="164393">
                <a:tc>
                  <a:txBody>
                    <a:bodyPr/>
                    <a:lstStyle/>
                    <a:p>
                      <a:pPr algn="l"/>
                      <a:r>
                        <a:rPr lang="en-US" sz="1200">
                          <a:solidFill>
                            <a:schemeClr val="tx1"/>
                          </a:solidFill>
                        </a:rPr>
                        <a:t>Appendix A: KPMG’s trusted relationship with Cigna</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tc>
                  <a:txBody>
                    <a:bodyPr/>
                    <a:lstStyle/>
                    <a:p>
                      <a:pPr algn="ctr"/>
                      <a:r>
                        <a:rPr lang="en-US" sz="1200" dirty="0">
                          <a:solidFill>
                            <a:schemeClr val="tx1"/>
                          </a:solidFill>
                        </a:rPr>
                        <a:t>17</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extLst>
                  <a:ext uri="{0D108BD9-81ED-4DB2-BD59-A6C34878D82A}">
                    <a16:rowId xmlns:a16="http://schemas.microsoft.com/office/drawing/2014/main" val="33967721"/>
                  </a:ext>
                </a:extLst>
              </a:tr>
              <a:tr h="164393">
                <a:tc>
                  <a:txBody>
                    <a:bodyPr/>
                    <a:lstStyle/>
                    <a:p>
                      <a:pPr algn="l"/>
                      <a:r>
                        <a:rPr lang="en-US" sz="1200">
                          <a:solidFill>
                            <a:schemeClr val="tx1"/>
                          </a:solidFill>
                        </a:rPr>
                        <a:t>Appendix B: IAM Managed Services case studies</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tc>
                  <a:txBody>
                    <a:bodyPr/>
                    <a:lstStyle/>
                    <a:p>
                      <a:pPr algn="ctr"/>
                      <a:r>
                        <a:rPr lang="en-US" sz="1200" dirty="0">
                          <a:solidFill>
                            <a:schemeClr val="tx1"/>
                          </a:solidFill>
                        </a:rPr>
                        <a:t>20</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extLst>
                  <a:ext uri="{0D108BD9-81ED-4DB2-BD59-A6C34878D82A}">
                    <a16:rowId xmlns:a16="http://schemas.microsoft.com/office/drawing/2014/main" val="779180509"/>
                  </a:ext>
                </a:extLst>
              </a:tr>
              <a:tr h="164393">
                <a:tc>
                  <a:txBody>
                    <a:bodyPr/>
                    <a:lstStyle/>
                    <a:p>
                      <a:pPr algn="l"/>
                      <a:r>
                        <a:rPr lang="en-US" sz="1200">
                          <a:solidFill>
                            <a:schemeClr val="tx1"/>
                          </a:solidFill>
                        </a:rPr>
                        <a:t>Appendix C: Team leadership resumés </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tc>
                  <a:txBody>
                    <a:bodyPr/>
                    <a:lstStyle/>
                    <a:p>
                      <a:pPr algn="ctr"/>
                      <a:r>
                        <a:rPr lang="en-US" sz="1200" dirty="0">
                          <a:solidFill>
                            <a:schemeClr val="tx1"/>
                          </a:solidFill>
                        </a:rPr>
                        <a:t>24</a:t>
                      </a:r>
                    </a:p>
                  </a:txBody>
                  <a:tcPr marL="54864" marR="54864" marT="54864" marB="54864">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FFFFFF">
                        <a:alpha val="56078"/>
                      </a:srgbClr>
                    </a:solidFill>
                  </a:tcPr>
                </a:tc>
                <a:extLst>
                  <a:ext uri="{0D108BD9-81ED-4DB2-BD59-A6C34878D82A}">
                    <a16:rowId xmlns:a16="http://schemas.microsoft.com/office/drawing/2014/main" val="805587530"/>
                  </a:ext>
                </a:extLst>
              </a:tr>
            </a:tbl>
          </a:graphicData>
        </a:graphic>
      </p:graphicFrame>
      <p:sp>
        <p:nvSpPr>
          <p:cNvPr id="5" name="TextBox 4">
            <a:extLst>
              <a:ext uri="{FF2B5EF4-FFF2-40B4-BE49-F238E27FC236}">
                <a16:creationId xmlns:a16="http://schemas.microsoft.com/office/drawing/2014/main" id="{6EA05167-D569-47C9-8918-E2A16A89B534}"/>
              </a:ext>
            </a:extLst>
          </p:cNvPr>
          <p:cNvSpPr txBox="1"/>
          <p:nvPr/>
        </p:nvSpPr>
        <p:spPr>
          <a:xfrm>
            <a:off x="992487" y="5230594"/>
            <a:ext cx="10207326" cy="553998"/>
          </a:xfrm>
          <a:prstGeom prst="rect">
            <a:avLst/>
          </a:prstGeom>
          <a:noFill/>
        </p:spPr>
        <p:txBody>
          <a:bodyPr wrap="square" lIns="0" tIns="0" rIns="0" bIns="0">
            <a:spAutoFit/>
          </a:bodyPr>
          <a:lstStyle/>
          <a:p>
            <a:r>
              <a:rPr lang="en-US" sz="1200"/>
              <a:t>Restriction on Disclosure and Use of Data – This document contains confidential or proprietary information of KPMG LLP, the disclosure of which would provide a competitive advantage to others; therefore, the recipient shall not disclose, use, or duplicate this document, in whole or in part, for any purpose other than recipient's consideration of KPMG LLP's proposal.</a:t>
            </a:r>
          </a:p>
        </p:txBody>
      </p:sp>
    </p:spTree>
    <p:custDataLst>
      <p:tags r:id="rId1"/>
    </p:custDataLst>
    <p:extLst>
      <p:ext uri="{BB962C8B-B14F-4D97-AF65-F5344CB8AC3E}">
        <p14:creationId xmlns:p14="http://schemas.microsoft.com/office/powerpoint/2010/main" val="2834036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custDataLst>
              <p:tags r:id="rId1"/>
            </p:custDataLst>
          </p:nvPr>
        </p:nvSpPr>
        <p:spPr>
          <a:xfrm>
            <a:off x="741301" y="4240696"/>
            <a:ext cx="5748399" cy="1854200"/>
          </a:xfrm>
        </p:spPr>
        <p:txBody>
          <a:bodyPr/>
          <a:lstStyle/>
          <a:p>
            <a:r>
              <a:rPr lang="en-US"/>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 </a:t>
            </a:r>
          </a:p>
          <a:p>
            <a:r>
              <a:rPr lang="en-US"/>
              <a:t>© 2023 KPMG LLP, a Delaware limited liability partnership and a member firm of the KPMG global organization of independent member firms affiliated with KPMG International Limited, a private English company limited by guarantee. All rights reserved. USCS004469-1A</a:t>
            </a:r>
          </a:p>
          <a:p>
            <a:r>
              <a:rPr lang="en-US"/>
              <a:t>The KPMG name and logo are trademarks used under license by the independent member firms of the KPMG global organization.</a:t>
            </a:r>
          </a:p>
        </p:txBody>
      </p:sp>
      <p:sp>
        <p:nvSpPr>
          <p:cNvPr id="3" name="Text Placeholder 2">
            <a:extLst>
              <a:ext uri="{FF2B5EF4-FFF2-40B4-BE49-F238E27FC236}">
                <a16:creationId xmlns:a16="http://schemas.microsoft.com/office/drawing/2014/main" id="{F6EEA471-6A52-47BC-8B3C-F5BB3B547B3B}"/>
              </a:ext>
            </a:extLst>
          </p:cNvPr>
          <p:cNvSpPr>
            <a:spLocks noGrp="1"/>
          </p:cNvSpPr>
          <p:nvPr>
            <p:ph type="body" sz="quarter" idx="14"/>
          </p:nvPr>
        </p:nvSpPr>
        <p:spPr>
          <a:xfrm>
            <a:off x="741301" y="3935061"/>
            <a:ext cx="3215651" cy="119064"/>
          </a:xfrm>
        </p:spPr>
        <p:txBody>
          <a:bodyPr/>
          <a:lstStyle/>
          <a:p>
            <a:r>
              <a:rPr lang="en-GB"/>
              <a:t>kpmg.com/socialmedia</a:t>
            </a:r>
            <a:endParaRPr lang="en-GB">
              <a:hlinkClick r:id="rId3"/>
            </a:endParaRPr>
          </a:p>
          <a:p>
            <a:endParaRPr lang="en-GB">
              <a:hlinkClick r:id="rId3"/>
            </a:endParaRPr>
          </a:p>
        </p:txBody>
      </p:sp>
      <p:sp>
        <p:nvSpPr>
          <p:cNvPr id="5" name="Text Placeholder 5">
            <a:extLst>
              <a:ext uri="{FF2B5EF4-FFF2-40B4-BE49-F238E27FC236}">
                <a16:creationId xmlns:a16="http://schemas.microsoft.com/office/drawing/2014/main" id="{A0EB3DBC-ECF3-60AD-FBEC-53663DF59734}"/>
              </a:ext>
            </a:extLst>
          </p:cNvPr>
          <p:cNvSpPr txBox="1">
            <a:spLocks/>
          </p:cNvSpPr>
          <p:nvPr/>
        </p:nvSpPr>
        <p:spPr>
          <a:xfrm>
            <a:off x="605207" y="1718816"/>
            <a:ext cx="2750169" cy="462401"/>
          </a:xfrm>
          <a:prstGeom prst="rect">
            <a:avLst/>
          </a:prstGeom>
        </p:spPr>
        <p:txBody>
          <a:bodyPr lIns="91440" tIns="45720" rIns="91440" bIns="45720" anchor="t"/>
          <a:lstStyle>
            <a:lvl1pPr marL="0" indent="0" algn="l" defTabSz="685793" rtl="0" eaLnBrk="1" latinLnBrk="0" hangingPunct="1">
              <a:lnSpc>
                <a:spcPct val="100000"/>
              </a:lnSpc>
              <a:spcBef>
                <a:spcPts val="0"/>
              </a:spcBef>
              <a:spcAft>
                <a:spcPts val="450"/>
              </a:spcAft>
              <a:buFontTx/>
              <a:buNone/>
              <a:defRPr sz="1200" b="1" kern="1200">
                <a:solidFill>
                  <a:schemeClr val="tx2"/>
                </a:solidFill>
                <a:latin typeface="Univers 45 Light" pitchFamily="2" charset="0"/>
                <a:ea typeface="+mn-ea"/>
                <a:cs typeface="+mn-cs"/>
              </a:defRPr>
            </a:lvl1pPr>
            <a:lvl2pPr marL="0" indent="0" algn="l" defTabSz="685793" rtl="0" eaLnBrk="1" latinLnBrk="0" hangingPunct="1">
              <a:lnSpc>
                <a:spcPct val="100000"/>
              </a:lnSpc>
              <a:spcBef>
                <a:spcPts val="0"/>
              </a:spcBef>
              <a:spcAft>
                <a:spcPts val="450"/>
              </a:spcAft>
              <a:buFontTx/>
              <a:buNone/>
              <a:defRPr sz="1200" kern="1200">
                <a:solidFill>
                  <a:schemeClr val="tx1"/>
                </a:solidFill>
                <a:latin typeface="Univers 45 Light" pitchFamily="2" charset="0"/>
                <a:ea typeface="+mn-ea"/>
                <a:cs typeface="+mn-cs"/>
              </a:defRPr>
            </a:lvl2pPr>
            <a:lvl3pPr marL="161999" indent="-161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1200" kern="1200">
                <a:solidFill>
                  <a:schemeClr val="tx1"/>
                </a:solidFill>
                <a:latin typeface="Univers 45 Light" pitchFamily="2" charset="0"/>
                <a:ea typeface="+mn-ea"/>
                <a:cs typeface="+mn-cs"/>
              </a:defRPr>
            </a:lvl3pPr>
            <a:lvl4pPr marL="269997" indent="-107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1200" kern="1200">
                <a:solidFill>
                  <a:schemeClr val="tx1"/>
                </a:solidFill>
                <a:latin typeface="Univers 45 Light" pitchFamily="2" charset="0"/>
                <a:ea typeface="+mn-ea"/>
                <a:cs typeface="+mn-cs"/>
              </a:defRPr>
            </a:lvl4pPr>
            <a:lvl5pPr marL="431996" indent="-161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1200" kern="1200" baseline="0">
                <a:solidFill>
                  <a:schemeClr val="tx1"/>
                </a:solidFill>
                <a:latin typeface="Univers 45 Light" pitchFamily="2" charset="0"/>
                <a:ea typeface="+mn-ea"/>
                <a:cs typeface="+mn-cs"/>
              </a:defRPr>
            </a:lvl5pPr>
            <a:lvl6pPr marL="539995" indent="-107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675" kern="1200">
                <a:solidFill>
                  <a:schemeClr val="tx2"/>
                </a:solidFill>
                <a:latin typeface="+mn-lt"/>
                <a:ea typeface="+mn-ea"/>
                <a:cs typeface="+mn-cs"/>
              </a:defRPr>
            </a:lvl6pPr>
            <a:lvl7pPr marL="701993" indent="-161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675" kern="1200">
                <a:solidFill>
                  <a:schemeClr val="tx2"/>
                </a:solidFill>
                <a:latin typeface="+mn-lt"/>
                <a:ea typeface="+mn-ea"/>
                <a:cs typeface="+mn-cs"/>
              </a:defRPr>
            </a:lvl7pPr>
            <a:lvl8pPr marL="809992" indent="-107999" algn="l" defTabSz="685793" rtl="0" eaLnBrk="1" latinLnBrk="0" hangingPunct="1">
              <a:lnSpc>
                <a:spcPct val="100000"/>
              </a:lnSpc>
              <a:spcBef>
                <a:spcPts val="0"/>
              </a:spcBef>
              <a:spcAft>
                <a:spcPts val="450"/>
              </a:spcAft>
              <a:buClr>
                <a:schemeClr val="tx2"/>
              </a:buClr>
              <a:buFont typeface="Arial" panose="020B0604020202020204" pitchFamily="34" charset="0"/>
              <a:buChar char="-"/>
              <a:defRPr sz="675" kern="1200">
                <a:solidFill>
                  <a:schemeClr val="tx2"/>
                </a:solidFill>
                <a:latin typeface="+mn-lt"/>
                <a:ea typeface="+mn-ea"/>
                <a:cs typeface="+mn-cs"/>
              </a:defRPr>
            </a:lvl8pPr>
            <a:lvl9pPr marL="2914622" indent="-171448" algn="l" defTabSz="68579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2700" marR="179705" lvl="1" indent="0" algn="l" defTabSz="685793" rtl="0" eaLnBrk="1" fontAlgn="auto" latinLnBrk="0" hangingPunct="1">
              <a:lnSpc>
                <a:spcPct val="1052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338D"/>
                </a:solidFill>
                <a:effectLst/>
                <a:uLnTx/>
                <a:uFillTx/>
                <a:latin typeface="Arial"/>
                <a:cs typeface="Arial"/>
              </a:rPr>
              <a:t>Contact</a:t>
            </a:r>
            <a:endParaRPr lang="en-US" sz="1200" b="1" i="0" u="none" strike="noStrike" kern="1200" cap="none" spc="0" normalizeH="0" baseline="0" noProof="0">
              <a:ln>
                <a:noFill/>
              </a:ln>
              <a:solidFill>
                <a:srgbClr val="00338D"/>
              </a:solidFill>
              <a:effectLst/>
              <a:uLnTx/>
              <a:uFillTx/>
              <a:latin typeface="Arial"/>
              <a:cs typeface="Arial"/>
            </a:endParaRPr>
          </a:p>
        </p:txBody>
      </p:sp>
      <p:graphicFrame>
        <p:nvGraphicFramePr>
          <p:cNvPr id="7" name="Table 3">
            <a:extLst>
              <a:ext uri="{FF2B5EF4-FFF2-40B4-BE49-F238E27FC236}">
                <a16:creationId xmlns:a16="http://schemas.microsoft.com/office/drawing/2014/main" id="{4669BEAA-9E50-06A6-6F13-5E2AE8F4E3E4}"/>
              </a:ext>
            </a:extLst>
          </p:cNvPr>
          <p:cNvGraphicFramePr>
            <a:graphicFrameLocks noGrp="1"/>
          </p:cNvGraphicFramePr>
          <p:nvPr>
            <p:extLst>
              <p:ext uri="{D42A27DB-BD31-4B8C-83A1-F6EECF244321}">
                <p14:modId xmlns:p14="http://schemas.microsoft.com/office/powerpoint/2010/main" val="1496271498"/>
              </p:ext>
            </p:extLst>
          </p:nvPr>
        </p:nvGraphicFramePr>
        <p:xfrm>
          <a:off x="741596" y="2293012"/>
          <a:ext cx="5801886" cy="711200"/>
        </p:xfrm>
        <a:graphic>
          <a:graphicData uri="http://schemas.openxmlformats.org/drawingml/2006/table">
            <a:tbl>
              <a:tblPr firstRow="1" bandRow="1">
                <a:tableStyleId>{5C22544A-7EE6-4342-B048-85BDC9FD1C3A}</a:tableStyleId>
              </a:tblPr>
              <a:tblGrid>
                <a:gridCol w="2900943">
                  <a:extLst>
                    <a:ext uri="{9D8B030D-6E8A-4147-A177-3AD203B41FA5}">
                      <a16:colId xmlns:a16="http://schemas.microsoft.com/office/drawing/2014/main" val="2638371200"/>
                    </a:ext>
                  </a:extLst>
                </a:gridCol>
                <a:gridCol w="2900943">
                  <a:extLst>
                    <a:ext uri="{9D8B030D-6E8A-4147-A177-3AD203B41FA5}">
                      <a16:colId xmlns:a16="http://schemas.microsoft.com/office/drawing/2014/main" val="1843536173"/>
                    </a:ext>
                  </a:extLst>
                </a:gridCol>
              </a:tblGrid>
              <a:tr h="370840">
                <a:tc>
                  <a:txBody>
                    <a:bodyPr/>
                    <a:lstStyle/>
                    <a:p>
                      <a:pPr marL="0" marR="0" lvl="0" indent="0" algn="l" rtl="0" eaLnBrk="1" fontAlgn="auto" latinLnBrk="0" hangingPunct="1">
                        <a:lnSpc>
                          <a:spcPts val="1440"/>
                        </a:lnSpc>
                        <a:spcBef>
                          <a:spcPts val="100"/>
                        </a:spcBef>
                        <a:spcAft>
                          <a:spcPts val="300"/>
                        </a:spcAft>
                        <a:buClrTx/>
                        <a:buSzTx/>
                        <a:buFontTx/>
                        <a:buNone/>
                      </a:pPr>
                      <a:r>
                        <a:rPr kumimoji="0" lang="en-US" sz="1200" b="1" i="0" u="none" strike="noStrike" kern="1200" cap="none" spc="0" normalizeH="0" baseline="0" noProof="0">
                          <a:ln>
                            <a:noFill/>
                          </a:ln>
                          <a:solidFill>
                            <a:srgbClr val="00338D"/>
                          </a:solidFill>
                          <a:effectLst/>
                          <a:uLnTx/>
                          <a:uFillTx/>
                          <a:latin typeface="+mn-lt"/>
                          <a:ea typeface="+mn-ea"/>
                          <a:cs typeface="Arial"/>
                        </a:rPr>
                        <a:t>Anurag </a:t>
                      </a:r>
                      <a:r>
                        <a:rPr lang="en-US" sz="1200" b="1" i="0" u="none" strike="noStrike" kern="1200" cap="none" spc="0" normalizeH="0" baseline="0" noProof="0">
                          <a:ln>
                            <a:noFill/>
                          </a:ln>
                          <a:solidFill>
                            <a:srgbClr val="00338D"/>
                          </a:solidFill>
                          <a:effectLst/>
                          <a:uLnTx/>
                          <a:uFillTx/>
                          <a:latin typeface="+mn-lt"/>
                          <a:ea typeface="+mn-ea"/>
                          <a:cs typeface="Arial"/>
                        </a:rPr>
                        <a:t>Rai</a:t>
                      </a:r>
                      <a:br>
                        <a:rPr lang="en-US" sz="1200" b="1" i="0" u="none" strike="noStrike" kern="1200" cap="none" spc="0" normalizeH="0" baseline="0" noProof="0">
                          <a:ln>
                            <a:noFill/>
                          </a:ln>
                          <a:solidFill>
                            <a:srgbClr val="00338D"/>
                          </a:solidFill>
                          <a:effectLst/>
                          <a:uLnTx/>
                          <a:uFillTx/>
                          <a:latin typeface="+mn-lt"/>
                          <a:ea typeface="+mn-ea"/>
                          <a:cs typeface="Arial"/>
                        </a:rPr>
                      </a:br>
                      <a:r>
                        <a:rPr lang="en-US" sz="1200" b="0" i="1">
                          <a:solidFill>
                            <a:srgbClr val="00338D"/>
                          </a:solidFill>
                          <a:latin typeface="+mn-lt"/>
                        </a:rPr>
                        <a:t>Cyber Lead Partner</a:t>
                      </a:r>
                      <a:br>
                        <a:rPr lang="en-US" sz="1200" b="0" i="1">
                          <a:solidFill>
                            <a:srgbClr val="00338D"/>
                          </a:solidFill>
                          <a:latin typeface="+mn-lt"/>
                        </a:rPr>
                      </a:br>
                      <a:r>
                        <a:rPr lang="en-US" sz="1200" b="0">
                          <a:solidFill>
                            <a:srgbClr val="00338D"/>
                          </a:solidFill>
                          <a:latin typeface="+mn-lt"/>
                        </a:rPr>
                        <a:t>312-665-2563</a:t>
                      </a:r>
                      <a:br>
                        <a:rPr lang="en-US" sz="1200" b="0">
                          <a:solidFill>
                            <a:srgbClr val="00338D"/>
                          </a:solidFill>
                          <a:latin typeface="+mn-lt"/>
                        </a:rPr>
                      </a:br>
                      <a:r>
                        <a:rPr lang="en-US" sz="1200" b="0">
                          <a:solidFill>
                            <a:srgbClr val="00338D"/>
                          </a:solidFill>
                          <a:latin typeface="+mn-lt"/>
                        </a:rPr>
                        <a:t>anuragrai@kpmg.com</a:t>
                      </a:r>
                      <a:endParaRPr lang="en-US"/>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ts val="1440"/>
                        </a:lnSpc>
                        <a:spcBef>
                          <a:spcPts val="100"/>
                        </a:spcBef>
                        <a:spcAft>
                          <a:spcPts val="300"/>
                        </a:spcAft>
                      </a:pPr>
                      <a:endParaRPr kumimoji="0" lang="en-US" sz="1200" b="1" i="0" u="none" strike="noStrike" kern="1200" cap="none" spc="0" normalizeH="0" baseline="0" noProof="0">
                        <a:ln>
                          <a:noFill/>
                        </a:ln>
                        <a:solidFill>
                          <a:srgbClr val="00338D"/>
                        </a:solidFill>
                        <a:effectLst/>
                        <a:uLnTx/>
                        <a:uFillTx/>
                        <a:latin typeface="+mn-lt"/>
                        <a:ea typeface="+mn-ea"/>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9928260"/>
                  </a:ext>
                </a:extLst>
              </a:tr>
            </a:tbl>
          </a:graphicData>
        </a:graphic>
      </p:graphicFrame>
    </p:spTree>
    <p:extLst>
      <p:ext uri="{BB962C8B-B14F-4D97-AF65-F5344CB8AC3E}">
        <p14:creationId xmlns:p14="http://schemas.microsoft.com/office/powerpoint/2010/main" val="17161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89A8E6-AA2A-401B-8817-11E7332042DB}"/>
              </a:ext>
            </a:extLst>
          </p:cNvPr>
          <p:cNvSpPr>
            <a:spLocks noGrp="1"/>
          </p:cNvSpPr>
          <p:nvPr>
            <p:ph type="ctrTitle"/>
          </p:nvPr>
        </p:nvSpPr>
        <p:spPr/>
        <p:txBody>
          <a:bodyPr/>
          <a:lstStyle/>
          <a:p>
            <a:r>
              <a:rPr lang="en-GB"/>
              <a:t>Executive summary</a:t>
            </a:r>
          </a:p>
        </p:txBody>
      </p:sp>
    </p:spTree>
    <p:custDataLst>
      <p:tags r:id="rId1"/>
    </p:custDataLst>
    <p:extLst>
      <p:ext uri="{BB962C8B-B14F-4D97-AF65-F5344CB8AC3E}">
        <p14:creationId xmlns:p14="http://schemas.microsoft.com/office/powerpoint/2010/main" val="272562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F690E5-D342-456B-9893-5237E5D09568}"/>
              </a:ext>
            </a:extLst>
          </p:cNvPr>
          <p:cNvSpPr>
            <a:spLocks noGrp="1"/>
          </p:cNvSpPr>
          <p:nvPr>
            <p:ph type="body" sz="quarter" idx="10"/>
          </p:nvPr>
        </p:nvSpPr>
        <p:spPr/>
        <p:txBody>
          <a:bodyPr/>
          <a:lstStyle/>
          <a:p>
            <a:pPr lvl="1"/>
            <a:r>
              <a:rPr lang="en-US" sz="1400"/>
              <a:t>KPMG understands that Cigna is seeking to leverage </a:t>
            </a:r>
            <a:r>
              <a:rPr lang="en-US" sz="1400" b="1">
                <a:solidFill>
                  <a:srgbClr val="00338D"/>
                </a:solidFill>
              </a:rPr>
              <a:t>KPMG’s Cyber Managed Services’ onshore/nearshore/offshore capabilities </a:t>
            </a:r>
            <a:r>
              <a:rPr lang="en-US" sz="1400"/>
              <a:t>to support their current access certification process spanning U.S. </a:t>
            </a:r>
            <a:r>
              <a:rPr lang="en-US" sz="1400" dirty="0"/>
              <a:t>Medical, Health Services, and International Markets (EMEA).  At present, </a:t>
            </a:r>
            <a:r>
              <a:rPr lang="en-US" sz="1400" b="1" dirty="0">
                <a:solidFill>
                  <a:srgbClr val="00338D"/>
                </a:solidFill>
              </a:rPr>
              <a:t>certification campaigns address role entitlements, privileged entitlements, and access to servers, databases, and applications, along with related audit support</a:t>
            </a:r>
            <a:r>
              <a:rPr lang="en-US" sz="1400" dirty="0"/>
              <a:t>.  These certifications are </a:t>
            </a:r>
            <a:r>
              <a:rPr lang="en-US" sz="1400" b="1" dirty="0">
                <a:solidFill>
                  <a:srgbClr val="00338D"/>
                </a:solidFill>
              </a:rPr>
              <a:t>performed both manually with </a:t>
            </a:r>
            <a:r>
              <a:rPr lang="en-US" sz="1400" b="1" dirty="0" err="1">
                <a:solidFill>
                  <a:srgbClr val="00338D"/>
                </a:solidFill>
              </a:rPr>
              <a:t>Aveksa</a:t>
            </a:r>
            <a:r>
              <a:rPr lang="en-US" sz="1400" b="1" dirty="0">
                <a:solidFill>
                  <a:srgbClr val="00338D"/>
                </a:solidFill>
              </a:rPr>
              <a:t> and increasingly with Saviynt automation</a:t>
            </a:r>
            <a:r>
              <a:rPr lang="en-US" sz="1400" dirty="0"/>
              <a:t>.  Certification campaigns are coordinated and executed by approximately 20 Cigna resources with KPMG support for certain scope and/or issues.  KPMG is currently implementing the Saviynt IAM solution at Cigna, which will gradually automate access certification campaigns, including authoritative source validation and closed-loop remediation of access issues. </a:t>
            </a:r>
          </a:p>
          <a:p>
            <a:pPr lvl="1"/>
            <a:endParaRPr lang="en-US" sz="1400" dirty="0"/>
          </a:p>
          <a:p>
            <a:pPr marL="0" lvl="6" indent="0">
              <a:buNone/>
            </a:pPr>
            <a:r>
              <a:rPr lang="en-US" sz="1400" dirty="0">
                <a:solidFill>
                  <a:schemeClr val="tx1"/>
                </a:solidFill>
              </a:rPr>
              <a:t>By leveraging </a:t>
            </a:r>
            <a:r>
              <a:rPr lang="en-US" sz="1400" b="1" dirty="0"/>
              <a:t>KPMG’s Cyber Managed Services </a:t>
            </a:r>
            <a:r>
              <a:rPr lang="en-US" sz="1400" dirty="0">
                <a:solidFill>
                  <a:schemeClr val="tx1"/>
                </a:solidFill>
              </a:rPr>
              <a:t>capabilities, Cigna will gain the following </a:t>
            </a:r>
            <a:r>
              <a:rPr lang="en-US" sz="1400" b="1" dirty="0"/>
              <a:t>core benefits</a:t>
            </a:r>
            <a:r>
              <a:rPr lang="en-US" sz="1400" dirty="0"/>
              <a:t>:</a:t>
            </a:r>
          </a:p>
          <a:p>
            <a:pPr marL="285750" lvl="6" indent="-285750">
              <a:buFont typeface="Arial" panose="020B0604020202020204" pitchFamily="34" charset="0"/>
              <a:buChar char="•"/>
            </a:pPr>
            <a:r>
              <a:rPr lang="en-US" sz="1400" b="1" dirty="0"/>
              <a:t>Estimated opportunity cost savings of $800K</a:t>
            </a:r>
            <a:r>
              <a:rPr lang="en-US" sz="1400" dirty="0"/>
              <a:t> </a:t>
            </a:r>
            <a:r>
              <a:rPr lang="en-US" sz="1400" dirty="0">
                <a:solidFill>
                  <a:schemeClr val="tx1"/>
                </a:solidFill>
              </a:rPr>
              <a:t>annually associated with more effective deployment of Cigna resources to strategic activities and consolidation to a single proven support provider.</a:t>
            </a:r>
          </a:p>
          <a:p>
            <a:pPr marL="285750" lvl="6" indent="-285750">
              <a:buFont typeface="Arial" panose="020B0604020202020204" pitchFamily="34" charset="0"/>
              <a:buChar char="•"/>
            </a:pPr>
            <a:r>
              <a:rPr lang="en-US" sz="1400" dirty="0">
                <a:solidFill>
                  <a:schemeClr val="tx1"/>
                </a:solidFill>
              </a:rPr>
              <a:t>As KPMG implements Saviynt, </a:t>
            </a:r>
            <a:r>
              <a:rPr lang="en-US" sz="1400" b="1" dirty="0"/>
              <a:t>seamless transition from manual to Saviynt-driven access certification support</a:t>
            </a:r>
            <a:r>
              <a:rPr lang="en-US" sz="1400" dirty="0"/>
              <a:t>.</a:t>
            </a:r>
          </a:p>
          <a:p>
            <a:pPr marL="285750" lvl="6" indent="-285750">
              <a:buFont typeface="Arial" panose="020B0604020202020204" pitchFamily="34" charset="0"/>
              <a:buChar char="•"/>
            </a:pPr>
            <a:r>
              <a:rPr lang="en-US" sz="1400" dirty="0">
                <a:solidFill>
                  <a:schemeClr val="tx1"/>
                </a:solidFill>
              </a:rPr>
              <a:t>As part of Certification Governance, KPMG will work with Cigna to </a:t>
            </a:r>
            <a:r>
              <a:rPr lang="en-US" sz="1400" b="1" dirty="0"/>
              <a:t>develop and maintain comprehensive coverage and compliance reporting including quarterly performance reporting</a:t>
            </a:r>
            <a:r>
              <a:rPr lang="en-US" sz="1400" dirty="0"/>
              <a:t>.</a:t>
            </a:r>
          </a:p>
          <a:p>
            <a:pPr marL="285750" lvl="6" indent="-285750">
              <a:buFont typeface="Arial" panose="020B0604020202020204" pitchFamily="34" charset="0"/>
              <a:buChar char="•"/>
            </a:pPr>
            <a:r>
              <a:rPr lang="en-US" sz="1400" dirty="0">
                <a:solidFill>
                  <a:schemeClr val="tx1"/>
                </a:solidFill>
              </a:rPr>
              <a:t>With a view to improving the certification process and streamlining compliance support, KPMG will use an Agile approach to identify, agree, and then </a:t>
            </a:r>
            <a:r>
              <a:rPr lang="en-US" sz="1400" b="1" dirty="0"/>
              <a:t>implement certification automation improvements</a:t>
            </a:r>
            <a:r>
              <a:rPr lang="en-US" sz="1400" dirty="0"/>
              <a:t>.</a:t>
            </a:r>
          </a:p>
          <a:p>
            <a:pPr marL="285750" lvl="6" indent="-285750">
              <a:buFont typeface="Arial" panose="020B0604020202020204" pitchFamily="34" charset="0"/>
              <a:buChar char="•"/>
            </a:pPr>
            <a:r>
              <a:rPr lang="en-US" sz="1400" b="1" dirty="0"/>
              <a:t>Proven certification support history will accelerate managed services ramp-up</a:t>
            </a:r>
            <a:endParaRPr lang="en-US" sz="1400" dirty="0"/>
          </a:p>
        </p:txBody>
      </p:sp>
      <p:sp>
        <p:nvSpPr>
          <p:cNvPr id="3" name="Title 2">
            <a:extLst>
              <a:ext uri="{FF2B5EF4-FFF2-40B4-BE49-F238E27FC236}">
                <a16:creationId xmlns:a16="http://schemas.microsoft.com/office/drawing/2014/main" id="{76881974-B2FE-478E-AAA1-182F121BD28A}"/>
              </a:ext>
            </a:extLst>
          </p:cNvPr>
          <p:cNvSpPr>
            <a:spLocks noGrp="1"/>
          </p:cNvSpPr>
          <p:nvPr>
            <p:ph type="title"/>
          </p:nvPr>
        </p:nvSpPr>
        <p:spPr/>
        <p:txBody>
          <a:bodyPr/>
          <a:lstStyle/>
          <a:p>
            <a:r>
              <a:rPr lang="en-US"/>
              <a:t>Executive summary</a:t>
            </a:r>
          </a:p>
        </p:txBody>
      </p:sp>
    </p:spTree>
    <p:extLst>
      <p:ext uri="{BB962C8B-B14F-4D97-AF65-F5344CB8AC3E}">
        <p14:creationId xmlns:p14="http://schemas.microsoft.com/office/powerpoint/2010/main" val="110208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43F3D20-22A5-4EB4-93CF-C99194B59116}"/>
              </a:ext>
            </a:extLst>
          </p:cNvPr>
          <p:cNvSpPr>
            <a:spLocks noGrp="1"/>
          </p:cNvSpPr>
          <p:nvPr>
            <p:ph type="body" sz="quarter" idx="10"/>
          </p:nvPr>
        </p:nvSpPr>
        <p:spPr>
          <a:xfrm>
            <a:off x="995364" y="1330126"/>
            <a:ext cx="10204450" cy="600164"/>
          </a:xfrm>
        </p:spPr>
        <p:txBody>
          <a:bodyPr>
            <a:spAutoFit/>
          </a:bodyPr>
          <a:lstStyle/>
          <a:p>
            <a:pPr lvl="1"/>
            <a:r>
              <a:rPr lang="en-US" sz="1300"/>
              <a:t>Critical to the success of Cigna’s access certification program in serving the enterprise rests on </a:t>
            </a:r>
            <a:r>
              <a:rPr lang="en-US" sz="1300" b="1">
                <a:solidFill>
                  <a:srgbClr val="00338D"/>
                </a:solidFill>
              </a:rPr>
              <a:t>providing long-term process sustainability</a:t>
            </a:r>
            <a:r>
              <a:rPr lang="en-US" sz="1300">
                <a:solidFill>
                  <a:srgbClr val="00338D"/>
                </a:solidFill>
              </a:rPr>
              <a:t>,</a:t>
            </a:r>
            <a:r>
              <a:rPr lang="en-US" sz="1300" b="1">
                <a:solidFill>
                  <a:srgbClr val="00338D"/>
                </a:solidFill>
              </a:rPr>
              <a:t> predictable dependable service levels and quality</a:t>
            </a:r>
            <a:r>
              <a:rPr lang="en-US" sz="1300">
                <a:solidFill>
                  <a:srgbClr val="00338D"/>
                </a:solidFill>
              </a:rPr>
              <a:t>, </a:t>
            </a:r>
            <a:r>
              <a:rPr lang="en-US" sz="1300" b="1">
                <a:solidFill>
                  <a:srgbClr val="00338D"/>
                </a:solidFill>
              </a:rPr>
              <a:t>improving automation,</a:t>
            </a:r>
            <a:r>
              <a:rPr lang="en-US" sz="1300" b="1">
                <a:solidFill>
                  <a:srgbClr val="005EB8"/>
                </a:solidFill>
              </a:rPr>
              <a:t> </a:t>
            </a:r>
            <a:r>
              <a:rPr lang="en-US" sz="1300"/>
              <a:t>and </a:t>
            </a:r>
            <a:r>
              <a:rPr lang="en-US" sz="1300" b="1">
                <a:solidFill>
                  <a:srgbClr val="00338D"/>
                </a:solidFill>
              </a:rPr>
              <a:t>reducing risk while managing costs</a:t>
            </a:r>
            <a:r>
              <a:rPr lang="en-US" sz="1300"/>
              <a:t>. KPMG understands the things to </a:t>
            </a:r>
            <a:r>
              <a:rPr lang="en-US" sz="1300" b="1">
                <a:solidFill>
                  <a:srgbClr val="00338D"/>
                </a:solidFill>
              </a:rPr>
              <a:t>“get right”</a:t>
            </a:r>
            <a:r>
              <a:rPr lang="en-US" sz="1300" b="1">
                <a:solidFill>
                  <a:srgbClr val="005EB8"/>
                </a:solidFill>
              </a:rPr>
              <a:t> </a:t>
            </a:r>
            <a:r>
              <a:rPr lang="en-US" sz="1300"/>
              <a:t>for this program to succeed. </a:t>
            </a:r>
          </a:p>
        </p:txBody>
      </p:sp>
      <p:sp>
        <p:nvSpPr>
          <p:cNvPr id="2" name="Title 1">
            <a:extLst>
              <a:ext uri="{FF2B5EF4-FFF2-40B4-BE49-F238E27FC236}">
                <a16:creationId xmlns:a16="http://schemas.microsoft.com/office/drawing/2014/main" id="{7E8658FC-B9CC-4052-920B-6B9C844ED8F0}"/>
              </a:ext>
            </a:extLst>
          </p:cNvPr>
          <p:cNvSpPr>
            <a:spLocks noGrp="1"/>
          </p:cNvSpPr>
          <p:nvPr>
            <p:ph type="title"/>
          </p:nvPr>
        </p:nvSpPr>
        <p:spPr/>
        <p:txBody>
          <a:bodyPr/>
          <a:lstStyle/>
          <a:p>
            <a:r>
              <a:rPr lang="en-US"/>
              <a:t>Why KPMG</a:t>
            </a:r>
          </a:p>
        </p:txBody>
      </p:sp>
      <p:sp>
        <p:nvSpPr>
          <p:cNvPr id="7" name="Text Placeholder 2">
            <a:extLst>
              <a:ext uri="{FF2B5EF4-FFF2-40B4-BE49-F238E27FC236}">
                <a16:creationId xmlns:a16="http://schemas.microsoft.com/office/drawing/2014/main" id="{9C1E9F87-C2A1-4BB4-A812-1D2B175A31B1}"/>
              </a:ext>
            </a:extLst>
          </p:cNvPr>
          <p:cNvSpPr txBox="1">
            <a:spLocks/>
          </p:cNvSpPr>
          <p:nvPr/>
        </p:nvSpPr>
        <p:spPr>
          <a:xfrm>
            <a:off x="418011" y="921271"/>
            <a:ext cx="11377012" cy="68999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11" name="Text Placeholder 2">
            <a:extLst>
              <a:ext uri="{FF2B5EF4-FFF2-40B4-BE49-F238E27FC236}">
                <a16:creationId xmlns:a16="http://schemas.microsoft.com/office/drawing/2014/main" id="{5ED39316-D772-4BE0-BEE4-397ECE10FBF6}"/>
              </a:ext>
            </a:extLst>
          </p:cNvPr>
          <p:cNvSpPr txBox="1">
            <a:spLocks/>
          </p:cNvSpPr>
          <p:nvPr/>
        </p:nvSpPr>
        <p:spPr>
          <a:xfrm>
            <a:off x="995364" y="1976187"/>
            <a:ext cx="4996995" cy="310854"/>
          </a:xfrm>
          <a:prstGeom prst="rect">
            <a:avLst/>
          </a:prstGeom>
          <a:solidFill>
            <a:srgbClr val="00338D"/>
          </a:solidFill>
        </p:spPr>
        <p:txBody>
          <a:bodyPr vert="horz" lIns="91440" tIns="54864" rIns="91440" bIns="54864"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chemeClr val="bg1"/>
                </a:solidFill>
              </a:rPr>
              <a:t>Success Factors </a:t>
            </a:r>
          </a:p>
        </p:txBody>
      </p:sp>
      <p:sp>
        <p:nvSpPr>
          <p:cNvPr id="112" name="Text Placeholder 2">
            <a:extLst>
              <a:ext uri="{FF2B5EF4-FFF2-40B4-BE49-F238E27FC236}">
                <a16:creationId xmlns:a16="http://schemas.microsoft.com/office/drawing/2014/main" id="{083FBA4B-704A-424A-AEC9-DE0CDA637C27}"/>
              </a:ext>
            </a:extLst>
          </p:cNvPr>
          <p:cNvSpPr txBox="1">
            <a:spLocks/>
          </p:cNvSpPr>
          <p:nvPr/>
        </p:nvSpPr>
        <p:spPr>
          <a:xfrm>
            <a:off x="6194128" y="1976187"/>
            <a:ext cx="4996995" cy="310854"/>
          </a:xfrm>
          <a:prstGeom prst="rect">
            <a:avLst/>
          </a:prstGeom>
          <a:solidFill>
            <a:srgbClr val="00338D"/>
          </a:solidFill>
        </p:spPr>
        <p:txBody>
          <a:bodyPr vert="horz" lIns="91440" tIns="54864" rIns="91440" bIns="54864"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chemeClr val="bg1"/>
                </a:solidFill>
              </a:rPr>
              <a:t>KPMG helps you “get it right”</a:t>
            </a:r>
          </a:p>
        </p:txBody>
      </p:sp>
      <p:sp>
        <p:nvSpPr>
          <p:cNvPr id="74" name="Text Placeholder 2">
            <a:extLst>
              <a:ext uri="{FF2B5EF4-FFF2-40B4-BE49-F238E27FC236}">
                <a16:creationId xmlns:a16="http://schemas.microsoft.com/office/drawing/2014/main" id="{E4A786C4-6C5C-4A11-B7EF-89AC6251C563}"/>
              </a:ext>
            </a:extLst>
          </p:cNvPr>
          <p:cNvSpPr txBox="1">
            <a:spLocks/>
          </p:cNvSpPr>
          <p:nvPr/>
        </p:nvSpPr>
        <p:spPr>
          <a:xfrm>
            <a:off x="1954259" y="2496473"/>
            <a:ext cx="3434361" cy="200055"/>
          </a:xfrm>
          <a:prstGeom prst="rect">
            <a:avLst/>
          </a:prstGeom>
        </p:spPr>
        <p:txBody>
          <a:bodyPr vert="horz" lIns="0" tIns="0" rIns="0" bIns="0" rtlCol="0" anchor="t" anchorCtr="0">
            <a:spAutoFit/>
          </a:bodyPr>
          <a:lstStyle>
            <a:lvl1pPr marL="0" indent="0" algn="l" defTabSz="914400" rtl="0" eaLnBrk="1" latinLnBrk="0" hangingPunct="1">
              <a:lnSpc>
                <a:spcPct val="100000"/>
              </a:lnSpc>
              <a:spcBef>
                <a:spcPts val="700"/>
              </a:spcBef>
              <a:spcAft>
                <a:spcPts val="400"/>
              </a:spcAft>
              <a:buFontTx/>
              <a:buNone/>
              <a:defRPr sz="14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400"/>
              </a:spcAft>
              <a:buFontTx/>
              <a:buNone/>
              <a:defRPr sz="14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4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4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4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rgbClr val="1E49E2"/>
                </a:solidFill>
              </a:rPr>
              <a:t>Experience that matters</a:t>
            </a:r>
          </a:p>
        </p:txBody>
      </p:sp>
      <p:sp>
        <p:nvSpPr>
          <p:cNvPr id="113" name="Text Placeholder 2">
            <a:extLst>
              <a:ext uri="{FF2B5EF4-FFF2-40B4-BE49-F238E27FC236}">
                <a16:creationId xmlns:a16="http://schemas.microsoft.com/office/drawing/2014/main" id="{B0F520C1-5ABE-4880-8E7F-1577A34531DA}"/>
              </a:ext>
            </a:extLst>
          </p:cNvPr>
          <p:cNvSpPr txBox="1">
            <a:spLocks/>
          </p:cNvSpPr>
          <p:nvPr/>
        </p:nvSpPr>
        <p:spPr>
          <a:xfrm>
            <a:off x="6194128" y="2402551"/>
            <a:ext cx="4996995" cy="400110"/>
          </a:xfrm>
          <a:prstGeom prst="rect">
            <a:avLst/>
          </a:prstGeom>
        </p:spPr>
        <p:txBody>
          <a:bodyPr vert="horz" lIns="0" tIns="0" rIns="0" bIns="0"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rgbClr val="1E49E2"/>
                </a:solidFill>
              </a:rPr>
              <a:t>Industry leading technical expertise with modern IAM solutions including Saviynt and Aveksa</a:t>
            </a:r>
          </a:p>
        </p:txBody>
      </p:sp>
      <p:sp>
        <p:nvSpPr>
          <p:cNvPr id="118" name="Arrow: Striped Right 117">
            <a:extLst>
              <a:ext uri="{FF2B5EF4-FFF2-40B4-BE49-F238E27FC236}">
                <a16:creationId xmlns:a16="http://schemas.microsoft.com/office/drawing/2014/main" id="{EAA2363E-C204-4289-9783-37D5ACA9D784}"/>
              </a:ext>
            </a:extLst>
          </p:cNvPr>
          <p:cNvSpPr/>
          <p:nvPr/>
        </p:nvSpPr>
        <p:spPr>
          <a:xfrm>
            <a:off x="5533797" y="2513625"/>
            <a:ext cx="515154" cy="257577"/>
          </a:xfrm>
          <a:prstGeom prst="rightArrow">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77" name="Text Placeholder 3">
            <a:extLst>
              <a:ext uri="{FF2B5EF4-FFF2-40B4-BE49-F238E27FC236}">
                <a16:creationId xmlns:a16="http://schemas.microsoft.com/office/drawing/2014/main" id="{93D3D301-A0EE-4950-A32E-61F4C4BEFEDE}"/>
              </a:ext>
            </a:extLst>
          </p:cNvPr>
          <p:cNvSpPr txBox="1">
            <a:spLocks/>
          </p:cNvSpPr>
          <p:nvPr/>
        </p:nvSpPr>
        <p:spPr>
          <a:xfrm>
            <a:off x="1954259" y="3408246"/>
            <a:ext cx="3434361" cy="200055"/>
          </a:xfrm>
          <a:prstGeom prst="rect">
            <a:avLst/>
          </a:prstGeom>
        </p:spPr>
        <p:txBody>
          <a:bodyPr lIns="0" tIns="0" rIns="0" bIns="0" anchor="t" anchorCtr="0">
            <a:spAutoFit/>
          </a:bodyPr>
          <a:lstStyle>
            <a:lvl1pPr marL="0" indent="0" algn="l" defTabSz="914400" rtl="0" eaLnBrk="1" latinLnBrk="0" hangingPunct="1">
              <a:lnSpc>
                <a:spcPct val="100000"/>
              </a:lnSpc>
              <a:spcBef>
                <a:spcPts val="700"/>
              </a:spcBef>
              <a:spcAft>
                <a:spcPts val="400"/>
              </a:spcAft>
              <a:buFontTx/>
              <a:buNone/>
              <a:defRPr sz="12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400"/>
              </a:spcAft>
              <a:buFontTx/>
              <a:buNone/>
              <a:defRPr sz="12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rgbClr val="00B8F5"/>
                </a:solidFill>
              </a:rPr>
              <a:t>Proven IAM operational excellence</a:t>
            </a:r>
          </a:p>
        </p:txBody>
      </p:sp>
      <p:sp>
        <p:nvSpPr>
          <p:cNvPr id="114" name="Text Placeholder 2">
            <a:extLst>
              <a:ext uri="{FF2B5EF4-FFF2-40B4-BE49-F238E27FC236}">
                <a16:creationId xmlns:a16="http://schemas.microsoft.com/office/drawing/2014/main" id="{698A5007-B207-43B0-927A-4BF3BD5A5A1A}"/>
              </a:ext>
            </a:extLst>
          </p:cNvPr>
          <p:cNvSpPr txBox="1">
            <a:spLocks/>
          </p:cNvSpPr>
          <p:nvPr/>
        </p:nvSpPr>
        <p:spPr>
          <a:xfrm>
            <a:off x="6194128" y="3172130"/>
            <a:ext cx="4996995" cy="677108"/>
          </a:xfrm>
          <a:prstGeom prst="rect">
            <a:avLst/>
          </a:prstGeom>
        </p:spPr>
        <p:txBody>
          <a:bodyPr vert="horz" lIns="0" tIns="0" rIns="0" bIns="0"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rgbClr val="00B8F5"/>
                </a:solidFill>
              </a:rPr>
              <a:t>Deep knowledge with your environment, certification processes, stakeholders, and controls</a:t>
            </a:r>
          </a:p>
          <a:p>
            <a:r>
              <a:rPr lang="en-US" sz="1300" dirty="0">
                <a:solidFill>
                  <a:srgbClr val="00B8F5"/>
                </a:solidFill>
              </a:rPr>
              <a:t>Disciplined Governance and Reporting process</a:t>
            </a:r>
          </a:p>
        </p:txBody>
      </p:sp>
      <p:sp>
        <p:nvSpPr>
          <p:cNvPr id="119" name="Arrow: Striped Right 118">
            <a:extLst>
              <a:ext uri="{FF2B5EF4-FFF2-40B4-BE49-F238E27FC236}">
                <a16:creationId xmlns:a16="http://schemas.microsoft.com/office/drawing/2014/main" id="{A4BC95D6-C658-450D-83B0-64578BA17034}"/>
              </a:ext>
            </a:extLst>
          </p:cNvPr>
          <p:cNvSpPr/>
          <p:nvPr/>
        </p:nvSpPr>
        <p:spPr>
          <a:xfrm>
            <a:off x="5533797" y="3425398"/>
            <a:ext cx="515154" cy="257577"/>
          </a:xfrm>
          <a:prstGeom prst="rightArrow">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94" name="Text Placeholder 2">
            <a:extLst>
              <a:ext uri="{FF2B5EF4-FFF2-40B4-BE49-F238E27FC236}">
                <a16:creationId xmlns:a16="http://schemas.microsoft.com/office/drawing/2014/main" id="{1D40464D-B41C-4120-B524-1CFA86346EB7}"/>
              </a:ext>
            </a:extLst>
          </p:cNvPr>
          <p:cNvSpPr txBox="1">
            <a:spLocks/>
          </p:cNvSpPr>
          <p:nvPr/>
        </p:nvSpPr>
        <p:spPr>
          <a:xfrm>
            <a:off x="1954259" y="4995501"/>
            <a:ext cx="3434361" cy="200055"/>
          </a:xfrm>
          <a:prstGeom prst="rect">
            <a:avLst/>
          </a:prstGeom>
        </p:spPr>
        <p:txBody>
          <a:bodyPr vert="horz" lIns="0" tIns="0" rIns="0" bIns="0"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rgbClr val="00338D"/>
                </a:solidFill>
              </a:rPr>
              <a:t>Accelerators for IAM certification success</a:t>
            </a:r>
          </a:p>
        </p:txBody>
      </p:sp>
      <p:sp>
        <p:nvSpPr>
          <p:cNvPr id="116" name="Text Placeholder 2">
            <a:extLst>
              <a:ext uri="{FF2B5EF4-FFF2-40B4-BE49-F238E27FC236}">
                <a16:creationId xmlns:a16="http://schemas.microsoft.com/office/drawing/2014/main" id="{A8614400-930B-4213-A1BF-AAA365A079DB}"/>
              </a:ext>
            </a:extLst>
          </p:cNvPr>
          <p:cNvSpPr txBox="1">
            <a:spLocks/>
          </p:cNvSpPr>
          <p:nvPr/>
        </p:nvSpPr>
        <p:spPr>
          <a:xfrm>
            <a:off x="6194128" y="4995501"/>
            <a:ext cx="4996995" cy="400110"/>
          </a:xfrm>
          <a:prstGeom prst="rect">
            <a:avLst/>
          </a:prstGeom>
        </p:spPr>
        <p:txBody>
          <a:bodyPr vert="horz" lIns="0" tIns="0" rIns="0" bIns="0"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chemeClr val="tx2"/>
                </a:solidFill>
              </a:rPr>
              <a:t>Innovative approach to improving certification validation with automation</a:t>
            </a:r>
            <a:endParaRPr lang="en-US" sz="1300">
              <a:ln>
                <a:solidFill>
                  <a:schemeClr val="tx2"/>
                </a:solidFill>
              </a:ln>
              <a:solidFill>
                <a:schemeClr val="tx2"/>
              </a:solidFill>
            </a:endParaRPr>
          </a:p>
        </p:txBody>
      </p:sp>
      <p:sp>
        <p:nvSpPr>
          <p:cNvPr id="120" name="Arrow: Striped Right 119">
            <a:extLst>
              <a:ext uri="{FF2B5EF4-FFF2-40B4-BE49-F238E27FC236}">
                <a16:creationId xmlns:a16="http://schemas.microsoft.com/office/drawing/2014/main" id="{4C6DC585-DD26-4F92-B0F8-0C16FEC2AB4F}"/>
              </a:ext>
            </a:extLst>
          </p:cNvPr>
          <p:cNvSpPr/>
          <p:nvPr/>
        </p:nvSpPr>
        <p:spPr>
          <a:xfrm>
            <a:off x="5533797" y="4982264"/>
            <a:ext cx="515154" cy="257577"/>
          </a:xfrm>
          <a:prstGeom prst="right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76" name="Text Placeholder 4">
            <a:extLst>
              <a:ext uri="{FF2B5EF4-FFF2-40B4-BE49-F238E27FC236}">
                <a16:creationId xmlns:a16="http://schemas.microsoft.com/office/drawing/2014/main" id="{DA6131EC-9E3B-4029-82E6-61659FD7D74E}"/>
              </a:ext>
            </a:extLst>
          </p:cNvPr>
          <p:cNvSpPr txBox="1">
            <a:spLocks/>
          </p:cNvSpPr>
          <p:nvPr/>
        </p:nvSpPr>
        <p:spPr>
          <a:xfrm>
            <a:off x="1954259" y="4174040"/>
            <a:ext cx="3434361" cy="400110"/>
          </a:xfrm>
          <a:prstGeom prst="rect">
            <a:avLst/>
          </a:prstGeom>
        </p:spPr>
        <p:txBody>
          <a:bodyPr lIns="0" tIns="0" rIns="0" bIns="0" anchor="t" anchorCtr="0">
            <a:spAutoFit/>
          </a:bodyPr>
          <a:lstStyle>
            <a:lvl1pPr marL="0" indent="0" algn="l" defTabSz="914400" rtl="0" eaLnBrk="1" latinLnBrk="0" hangingPunct="1">
              <a:lnSpc>
                <a:spcPct val="100000"/>
              </a:lnSpc>
              <a:spcBef>
                <a:spcPts val="700"/>
              </a:spcBef>
              <a:spcAft>
                <a:spcPts val="400"/>
              </a:spcAft>
              <a:buFontTx/>
              <a:buNone/>
              <a:defRPr sz="12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400"/>
              </a:spcAft>
              <a:buFontTx/>
              <a:buNone/>
              <a:defRPr sz="12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rgbClr val="0C233C"/>
                </a:solidFill>
              </a:rPr>
              <a:t>Skilled team to enable a smooth transition to steady state</a:t>
            </a:r>
          </a:p>
        </p:txBody>
      </p:sp>
      <p:sp>
        <p:nvSpPr>
          <p:cNvPr id="117" name="Text Placeholder 2">
            <a:extLst>
              <a:ext uri="{FF2B5EF4-FFF2-40B4-BE49-F238E27FC236}">
                <a16:creationId xmlns:a16="http://schemas.microsoft.com/office/drawing/2014/main" id="{7ACFD38E-78E7-45D1-9043-E4ACE5BB180D}"/>
              </a:ext>
            </a:extLst>
          </p:cNvPr>
          <p:cNvSpPr txBox="1">
            <a:spLocks/>
          </p:cNvSpPr>
          <p:nvPr/>
        </p:nvSpPr>
        <p:spPr>
          <a:xfrm>
            <a:off x="6194128" y="4267962"/>
            <a:ext cx="4996995" cy="200055"/>
          </a:xfrm>
          <a:prstGeom prst="rect">
            <a:avLst/>
          </a:prstGeom>
        </p:spPr>
        <p:txBody>
          <a:bodyPr vert="horz" lIns="0" tIns="0" rIns="0" bIns="0" rtlCol="0" anchor="t" anchorCtr="0">
            <a:spAutoFit/>
          </a:bodyPr>
          <a:lstStyle>
            <a:defPPr>
              <a:defRPr lang="en-US"/>
            </a:defPPr>
            <a:lvl1pPr indent="0">
              <a:lnSpc>
                <a:spcPct val="100000"/>
              </a:lnSpc>
              <a:spcBef>
                <a:spcPts val="0"/>
              </a:spcBef>
              <a:spcAft>
                <a:spcPts val="600"/>
              </a:spcAft>
              <a:buFontTx/>
              <a:buNone/>
              <a:defRPr b="1">
                <a:solidFill>
                  <a:schemeClr val="tx2"/>
                </a:solidFill>
              </a:defRPr>
            </a:lvl1pPr>
            <a:lvl2pPr marL="0" indent="0">
              <a:lnSpc>
                <a:spcPct val="100000"/>
              </a:lnSpc>
              <a:spcBef>
                <a:spcPts val="0"/>
              </a:spcBef>
              <a:spcAft>
                <a:spcPts val="600"/>
              </a:spcAft>
              <a:buFontTx/>
              <a:buNone/>
              <a:defRPr sz="1000"/>
            </a:lvl2pPr>
            <a:lvl3pPr marL="227013" indent="-227013">
              <a:lnSpc>
                <a:spcPct val="100000"/>
              </a:lnSpc>
              <a:spcBef>
                <a:spcPts val="0"/>
              </a:spcBef>
              <a:spcAft>
                <a:spcPts val="600"/>
              </a:spcAft>
              <a:buClr>
                <a:schemeClr val="tx2"/>
              </a:buClr>
              <a:buFont typeface="Arial" panose="020B0604020202020204" pitchFamily="34" charset="0"/>
              <a:buChar char="—"/>
              <a:defRPr sz="1000"/>
            </a:lvl3pPr>
            <a:lvl4pPr marL="396875" indent="-173038">
              <a:lnSpc>
                <a:spcPct val="100000"/>
              </a:lnSpc>
              <a:spcBef>
                <a:spcPts val="0"/>
              </a:spcBef>
              <a:spcAft>
                <a:spcPts val="600"/>
              </a:spcAft>
              <a:buClr>
                <a:schemeClr val="tx2"/>
              </a:buClr>
              <a:buFont typeface="Arial" panose="020B0604020202020204" pitchFamily="34" charset="0"/>
              <a:buChar char="-"/>
              <a:defRPr sz="1000"/>
            </a:lvl4pPr>
            <a:lvl5pPr marL="687388" indent="-284163">
              <a:lnSpc>
                <a:spcPct val="100000"/>
              </a:lnSpc>
              <a:spcBef>
                <a:spcPts val="0"/>
              </a:spcBef>
              <a:spcAft>
                <a:spcPts val="600"/>
              </a:spcAft>
              <a:buClr>
                <a:schemeClr val="tx2"/>
              </a:buClr>
              <a:buFont typeface="Arial" panose="020B0604020202020204" pitchFamily="34" charset="0"/>
              <a:buChar char="—"/>
              <a:defRPr sz="1000" baseline="0"/>
            </a:lvl5pPr>
            <a:lvl6pPr marL="1098000" indent="-230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6pPr>
            <a:lvl7pPr marL="1371600" indent="-284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7pPr>
            <a:lvl8pPr marL="1645200" indent="-228600">
              <a:lnSpc>
                <a:spcPct val="100000"/>
              </a:lnSpc>
              <a:spcBef>
                <a:spcPts val="0"/>
              </a:spcBef>
              <a:spcAft>
                <a:spcPts val="600"/>
              </a:spcAft>
              <a:buClr>
                <a:schemeClr val="tx2"/>
              </a:buClr>
              <a:buFont typeface="Arial" panose="020B0604020202020204" pitchFamily="34" charset="0"/>
              <a:buChar char="-"/>
              <a:defRPr sz="1500">
                <a:solidFill>
                  <a:schemeClr val="tx2"/>
                </a:solidFill>
              </a:defRPr>
            </a:lvl8pPr>
            <a:lvl9pPr marL="3886200" indent="-228600">
              <a:lnSpc>
                <a:spcPct val="90000"/>
              </a:lnSpc>
              <a:spcBef>
                <a:spcPts val="500"/>
              </a:spcBef>
              <a:buFont typeface="Arial" panose="020B0604020202020204" pitchFamily="34" charset="0"/>
              <a:buChar char="•"/>
            </a:lvl9pPr>
          </a:lstStyle>
          <a:p>
            <a:r>
              <a:rPr lang="en-US" sz="1300">
                <a:solidFill>
                  <a:srgbClr val="0C233C"/>
                </a:solidFill>
              </a:rPr>
              <a:t>Stability, lower cost and reduction of risk complexity</a:t>
            </a:r>
          </a:p>
        </p:txBody>
      </p:sp>
      <p:sp>
        <p:nvSpPr>
          <p:cNvPr id="121" name="Arrow: Striped Right 120">
            <a:extLst>
              <a:ext uri="{FF2B5EF4-FFF2-40B4-BE49-F238E27FC236}">
                <a16:creationId xmlns:a16="http://schemas.microsoft.com/office/drawing/2014/main" id="{D9FCC67D-4F90-4F3F-86A9-269C28FDC075}"/>
              </a:ext>
            </a:extLst>
          </p:cNvPr>
          <p:cNvSpPr/>
          <p:nvPr/>
        </p:nvSpPr>
        <p:spPr>
          <a:xfrm>
            <a:off x="5533797" y="4285114"/>
            <a:ext cx="515154" cy="257577"/>
          </a:xfrm>
          <a:prstGeom prst="rightArrow">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122" name="Text Placeholder 2">
            <a:extLst>
              <a:ext uri="{FF2B5EF4-FFF2-40B4-BE49-F238E27FC236}">
                <a16:creationId xmlns:a16="http://schemas.microsoft.com/office/drawing/2014/main" id="{FE4CD2A8-4E82-4849-81D7-3E8024706C20}"/>
              </a:ext>
            </a:extLst>
          </p:cNvPr>
          <p:cNvSpPr txBox="1">
            <a:spLocks/>
          </p:cNvSpPr>
          <p:nvPr/>
        </p:nvSpPr>
        <p:spPr>
          <a:xfrm>
            <a:off x="995365" y="5541703"/>
            <a:ext cx="10195758" cy="328452"/>
          </a:xfrm>
          <a:prstGeom prst="rect">
            <a:avLst/>
          </a:prstGeom>
          <a:noFill/>
          <a:ln w="6350">
            <a:solidFill>
              <a:srgbClr val="098E7E"/>
            </a:solidFill>
          </a:ln>
        </p:spPr>
        <p:txBody>
          <a:bodyPr vert="horz" lIns="54864" tIns="54864" rIns="54864" bIns="54864" rtlCol="0" anchor="ctr" anchorCtr="0">
            <a:no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300" i="1">
                <a:solidFill>
                  <a:srgbClr val="098E7E"/>
                </a:solidFill>
              </a:rPr>
              <a:t>Cigna stays focused on high-value tasks, reduced operational and control risk, and fiscal and operational predictability</a:t>
            </a:r>
          </a:p>
        </p:txBody>
      </p:sp>
      <p:grpSp>
        <p:nvGrpSpPr>
          <p:cNvPr id="60" name="Group 173"/>
          <p:cNvGrpSpPr>
            <a:grpSpLocks noChangeAspect="1"/>
          </p:cNvGrpSpPr>
          <p:nvPr/>
        </p:nvGrpSpPr>
        <p:grpSpPr bwMode="auto">
          <a:xfrm>
            <a:off x="1148751" y="2384910"/>
            <a:ext cx="573275" cy="558160"/>
            <a:chOff x="734" y="3741"/>
            <a:chExt cx="531" cy="517"/>
          </a:xfrm>
        </p:grpSpPr>
        <p:sp>
          <p:nvSpPr>
            <p:cNvPr id="61" name="Freeform 174"/>
            <p:cNvSpPr>
              <a:spLocks/>
            </p:cNvSpPr>
            <p:nvPr/>
          </p:nvSpPr>
          <p:spPr bwMode="auto">
            <a:xfrm>
              <a:off x="737" y="3806"/>
              <a:ext cx="162" cy="146"/>
            </a:xfrm>
            <a:custGeom>
              <a:avLst/>
              <a:gdLst>
                <a:gd name="T0" fmla="*/ 81 w 162"/>
                <a:gd name="T1" fmla="*/ 0 h 146"/>
                <a:gd name="T2" fmla="*/ 107 w 162"/>
                <a:gd name="T3" fmla="*/ 48 h 146"/>
                <a:gd name="T4" fmla="*/ 162 w 162"/>
                <a:gd name="T5" fmla="*/ 55 h 146"/>
                <a:gd name="T6" fmla="*/ 122 w 162"/>
                <a:gd name="T7" fmla="*/ 91 h 146"/>
                <a:gd name="T8" fmla="*/ 129 w 162"/>
                <a:gd name="T9" fmla="*/ 146 h 146"/>
                <a:gd name="T10" fmla="*/ 81 w 162"/>
                <a:gd name="T11" fmla="*/ 115 h 146"/>
                <a:gd name="T12" fmla="*/ 33 w 162"/>
                <a:gd name="T13" fmla="*/ 146 h 146"/>
                <a:gd name="T14" fmla="*/ 40 w 162"/>
                <a:gd name="T15" fmla="*/ 91 h 146"/>
                <a:gd name="T16" fmla="*/ 0 w 162"/>
                <a:gd name="T17" fmla="*/ 55 h 146"/>
                <a:gd name="T18" fmla="*/ 57 w 162"/>
                <a:gd name="T19" fmla="*/ 48 h 146"/>
                <a:gd name="T20" fmla="*/ 81 w 162"/>
                <a:gd name="T21" fmla="*/ 0 h 146"/>
                <a:gd name="T22" fmla="*/ 81 w 162"/>
                <a:gd name="T2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46">
                  <a:moveTo>
                    <a:pt x="81" y="0"/>
                  </a:moveTo>
                  <a:lnTo>
                    <a:pt x="107" y="48"/>
                  </a:lnTo>
                  <a:lnTo>
                    <a:pt x="162" y="55"/>
                  </a:lnTo>
                  <a:lnTo>
                    <a:pt x="122" y="91"/>
                  </a:lnTo>
                  <a:lnTo>
                    <a:pt x="129" y="146"/>
                  </a:lnTo>
                  <a:lnTo>
                    <a:pt x="81" y="115"/>
                  </a:lnTo>
                  <a:lnTo>
                    <a:pt x="33" y="146"/>
                  </a:lnTo>
                  <a:lnTo>
                    <a:pt x="40" y="91"/>
                  </a:lnTo>
                  <a:lnTo>
                    <a:pt x="0" y="55"/>
                  </a:lnTo>
                  <a:lnTo>
                    <a:pt x="57" y="48"/>
                  </a:lnTo>
                  <a:lnTo>
                    <a:pt x="81" y="0"/>
                  </a:lnTo>
                  <a:lnTo>
                    <a:pt x="81" y="0"/>
                  </a:lnTo>
                  <a:close/>
                </a:path>
              </a:pathLst>
            </a:custGeom>
            <a:solidFill>
              <a:srgbClr val="1E49E2"/>
            </a:solidFill>
            <a:ln w="9525">
              <a:solidFill>
                <a:srgbClr val="1E49E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75"/>
            <p:cNvSpPr>
              <a:spLocks/>
            </p:cNvSpPr>
            <p:nvPr/>
          </p:nvSpPr>
          <p:spPr bwMode="auto">
            <a:xfrm>
              <a:off x="1103" y="3806"/>
              <a:ext cx="162" cy="146"/>
            </a:xfrm>
            <a:custGeom>
              <a:avLst/>
              <a:gdLst>
                <a:gd name="T0" fmla="*/ 81 w 162"/>
                <a:gd name="T1" fmla="*/ 0 h 146"/>
                <a:gd name="T2" fmla="*/ 107 w 162"/>
                <a:gd name="T3" fmla="*/ 48 h 146"/>
                <a:gd name="T4" fmla="*/ 162 w 162"/>
                <a:gd name="T5" fmla="*/ 55 h 146"/>
                <a:gd name="T6" fmla="*/ 121 w 162"/>
                <a:gd name="T7" fmla="*/ 91 h 146"/>
                <a:gd name="T8" fmla="*/ 129 w 162"/>
                <a:gd name="T9" fmla="*/ 146 h 146"/>
                <a:gd name="T10" fmla="*/ 81 w 162"/>
                <a:gd name="T11" fmla="*/ 115 h 146"/>
                <a:gd name="T12" fmla="*/ 33 w 162"/>
                <a:gd name="T13" fmla="*/ 146 h 146"/>
                <a:gd name="T14" fmla="*/ 40 w 162"/>
                <a:gd name="T15" fmla="*/ 91 h 146"/>
                <a:gd name="T16" fmla="*/ 0 w 162"/>
                <a:gd name="T17" fmla="*/ 55 h 146"/>
                <a:gd name="T18" fmla="*/ 57 w 162"/>
                <a:gd name="T19" fmla="*/ 48 h 146"/>
                <a:gd name="T20" fmla="*/ 81 w 162"/>
                <a:gd name="T21" fmla="*/ 0 h 146"/>
                <a:gd name="T22" fmla="*/ 81 w 162"/>
                <a:gd name="T2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46">
                  <a:moveTo>
                    <a:pt x="81" y="0"/>
                  </a:moveTo>
                  <a:lnTo>
                    <a:pt x="107" y="48"/>
                  </a:lnTo>
                  <a:lnTo>
                    <a:pt x="162" y="55"/>
                  </a:lnTo>
                  <a:lnTo>
                    <a:pt x="121" y="91"/>
                  </a:lnTo>
                  <a:lnTo>
                    <a:pt x="129" y="146"/>
                  </a:lnTo>
                  <a:lnTo>
                    <a:pt x="81" y="115"/>
                  </a:lnTo>
                  <a:lnTo>
                    <a:pt x="33" y="146"/>
                  </a:lnTo>
                  <a:lnTo>
                    <a:pt x="40" y="91"/>
                  </a:lnTo>
                  <a:lnTo>
                    <a:pt x="0" y="55"/>
                  </a:lnTo>
                  <a:lnTo>
                    <a:pt x="57" y="48"/>
                  </a:lnTo>
                  <a:lnTo>
                    <a:pt x="81" y="0"/>
                  </a:lnTo>
                  <a:lnTo>
                    <a:pt x="81" y="0"/>
                  </a:lnTo>
                  <a:close/>
                </a:path>
              </a:pathLst>
            </a:custGeom>
            <a:solidFill>
              <a:srgbClr val="1E49E2"/>
            </a:solidFill>
            <a:ln w="9525">
              <a:solidFill>
                <a:srgbClr val="1E49E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76"/>
            <p:cNvSpPr>
              <a:spLocks/>
            </p:cNvSpPr>
            <p:nvPr/>
          </p:nvSpPr>
          <p:spPr bwMode="auto">
            <a:xfrm>
              <a:off x="916" y="3741"/>
              <a:ext cx="163" cy="144"/>
            </a:xfrm>
            <a:custGeom>
              <a:avLst/>
              <a:gdLst>
                <a:gd name="T0" fmla="*/ 81 w 163"/>
                <a:gd name="T1" fmla="*/ 0 h 144"/>
                <a:gd name="T2" fmla="*/ 108 w 163"/>
                <a:gd name="T3" fmla="*/ 48 h 144"/>
                <a:gd name="T4" fmla="*/ 163 w 163"/>
                <a:gd name="T5" fmla="*/ 55 h 144"/>
                <a:gd name="T6" fmla="*/ 122 w 163"/>
                <a:gd name="T7" fmla="*/ 91 h 144"/>
                <a:gd name="T8" fmla="*/ 129 w 163"/>
                <a:gd name="T9" fmla="*/ 144 h 144"/>
                <a:gd name="T10" fmla="*/ 81 w 163"/>
                <a:gd name="T11" fmla="*/ 115 h 144"/>
                <a:gd name="T12" fmla="*/ 34 w 163"/>
                <a:gd name="T13" fmla="*/ 144 h 144"/>
                <a:gd name="T14" fmla="*/ 41 w 163"/>
                <a:gd name="T15" fmla="*/ 91 h 144"/>
                <a:gd name="T16" fmla="*/ 0 w 163"/>
                <a:gd name="T17" fmla="*/ 55 h 144"/>
                <a:gd name="T18" fmla="*/ 57 w 163"/>
                <a:gd name="T19" fmla="*/ 48 h 144"/>
                <a:gd name="T20" fmla="*/ 81 w 163"/>
                <a:gd name="T21" fmla="*/ 0 h 144"/>
                <a:gd name="T22" fmla="*/ 81 w 163"/>
                <a:gd name="T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44">
                  <a:moveTo>
                    <a:pt x="81" y="0"/>
                  </a:moveTo>
                  <a:lnTo>
                    <a:pt x="108" y="48"/>
                  </a:lnTo>
                  <a:lnTo>
                    <a:pt x="163" y="55"/>
                  </a:lnTo>
                  <a:lnTo>
                    <a:pt x="122" y="91"/>
                  </a:lnTo>
                  <a:lnTo>
                    <a:pt x="129" y="144"/>
                  </a:lnTo>
                  <a:lnTo>
                    <a:pt x="81" y="115"/>
                  </a:lnTo>
                  <a:lnTo>
                    <a:pt x="34" y="144"/>
                  </a:lnTo>
                  <a:lnTo>
                    <a:pt x="41" y="91"/>
                  </a:lnTo>
                  <a:lnTo>
                    <a:pt x="0" y="55"/>
                  </a:lnTo>
                  <a:lnTo>
                    <a:pt x="57" y="48"/>
                  </a:lnTo>
                  <a:lnTo>
                    <a:pt x="81" y="0"/>
                  </a:lnTo>
                  <a:lnTo>
                    <a:pt x="81" y="0"/>
                  </a:lnTo>
                  <a:close/>
                </a:path>
              </a:pathLst>
            </a:custGeom>
            <a:solidFill>
              <a:srgbClr val="1E49E2"/>
            </a:solidFill>
            <a:ln w="9525">
              <a:solidFill>
                <a:srgbClr val="1E49E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Oval 177"/>
            <p:cNvSpPr>
              <a:spLocks noChangeArrowheads="1"/>
            </p:cNvSpPr>
            <p:nvPr/>
          </p:nvSpPr>
          <p:spPr bwMode="auto">
            <a:xfrm>
              <a:off x="763" y="3992"/>
              <a:ext cx="129" cy="130"/>
            </a:xfrm>
            <a:prstGeom prst="ellipse">
              <a:avLst/>
            </a:prstGeom>
            <a:noFill/>
            <a:ln w="6350" cap="flat">
              <a:solidFill>
                <a:srgbClr val="1E49E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178"/>
            <p:cNvSpPr>
              <a:spLocks/>
            </p:cNvSpPr>
            <p:nvPr/>
          </p:nvSpPr>
          <p:spPr bwMode="auto">
            <a:xfrm>
              <a:off x="734" y="4165"/>
              <a:ext cx="189" cy="93"/>
            </a:xfrm>
            <a:custGeom>
              <a:avLst/>
              <a:gdLst>
                <a:gd name="T0" fmla="*/ 79 w 79"/>
                <a:gd name="T1" fmla="*/ 39 h 39"/>
                <a:gd name="T2" fmla="*/ 79 w 79"/>
                <a:gd name="T3" fmla="*/ 28 h 39"/>
                <a:gd name="T4" fmla="*/ 51 w 79"/>
                <a:gd name="T5" fmla="*/ 0 h 39"/>
                <a:gd name="T6" fmla="*/ 28 w 79"/>
                <a:gd name="T7" fmla="*/ 0 h 39"/>
                <a:gd name="T8" fmla="*/ 0 w 79"/>
                <a:gd name="T9" fmla="*/ 28 h 39"/>
                <a:gd name="T10" fmla="*/ 0 w 79"/>
                <a:gd name="T11" fmla="*/ 39 h 39"/>
              </a:gdLst>
              <a:ahLst/>
              <a:cxnLst>
                <a:cxn ang="0">
                  <a:pos x="T0" y="T1"/>
                </a:cxn>
                <a:cxn ang="0">
                  <a:pos x="T2" y="T3"/>
                </a:cxn>
                <a:cxn ang="0">
                  <a:pos x="T4" y="T5"/>
                </a:cxn>
                <a:cxn ang="0">
                  <a:pos x="T6" y="T7"/>
                </a:cxn>
                <a:cxn ang="0">
                  <a:pos x="T8" y="T9"/>
                </a:cxn>
                <a:cxn ang="0">
                  <a:pos x="T10" y="T11"/>
                </a:cxn>
              </a:cxnLst>
              <a:rect l="0" t="0" r="r" b="b"/>
              <a:pathLst>
                <a:path w="79" h="39">
                  <a:moveTo>
                    <a:pt x="79" y="39"/>
                  </a:moveTo>
                  <a:cubicBezTo>
                    <a:pt x="79" y="28"/>
                    <a:pt x="79" y="28"/>
                    <a:pt x="79" y="28"/>
                  </a:cubicBezTo>
                  <a:cubicBezTo>
                    <a:pt x="79" y="12"/>
                    <a:pt x="67" y="0"/>
                    <a:pt x="51" y="0"/>
                  </a:cubicBezTo>
                  <a:cubicBezTo>
                    <a:pt x="28" y="0"/>
                    <a:pt x="28" y="0"/>
                    <a:pt x="28" y="0"/>
                  </a:cubicBezTo>
                  <a:cubicBezTo>
                    <a:pt x="12" y="0"/>
                    <a:pt x="0" y="12"/>
                    <a:pt x="0" y="28"/>
                  </a:cubicBezTo>
                  <a:cubicBezTo>
                    <a:pt x="0" y="39"/>
                    <a:pt x="0" y="39"/>
                    <a:pt x="0" y="39"/>
                  </a:cubicBezTo>
                </a:path>
              </a:pathLst>
            </a:custGeom>
            <a:noFill/>
            <a:ln w="6350" cap="flat">
              <a:solidFill>
                <a:srgbClr val="1E49E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Oval 179"/>
            <p:cNvSpPr>
              <a:spLocks noChangeArrowheads="1"/>
            </p:cNvSpPr>
            <p:nvPr/>
          </p:nvSpPr>
          <p:spPr bwMode="auto">
            <a:xfrm>
              <a:off x="1098" y="3992"/>
              <a:ext cx="129" cy="130"/>
            </a:xfrm>
            <a:prstGeom prst="ellipse">
              <a:avLst/>
            </a:prstGeom>
            <a:noFill/>
            <a:ln w="6350" cap="flat">
              <a:solidFill>
                <a:srgbClr val="1E49E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80"/>
            <p:cNvSpPr>
              <a:spLocks/>
            </p:cNvSpPr>
            <p:nvPr/>
          </p:nvSpPr>
          <p:spPr bwMode="auto">
            <a:xfrm>
              <a:off x="1069" y="4165"/>
              <a:ext cx="189" cy="93"/>
            </a:xfrm>
            <a:custGeom>
              <a:avLst/>
              <a:gdLst>
                <a:gd name="T0" fmla="*/ 79 w 79"/>
                <a:gd name="T1" fmla="*/ 39 h 39"/>
                <a:gd name="T2" fmla="*/ 79 w 79"/>
                <a:gd name="T3" fmla="*/ 28 h 39"/>
                <a:gd name="T4" fmla="*/ 51 w 79"/>
                <a:gd name="T5" fmla="*/ 0 h 39"/>
                <a:gd name="T6" fmla="*/ 28 w 79"/>
                <a:gd name="T7" fmla="*/ 0 h 39"/>
                <a:gd name="T8" fmla="*/ 0 w 79"/>
                <a:gd name="T9" fmla="*/ 28 h 39"/>
                <a:gd name="T10" fmla="*/ 0 w 79"/>
                <a:gd name="T11" fmla="*/ 39 h 39"/>
              </a:gdLst>
              <a:ahLst/>
              <a:cxnLst>
                <a:cxn ang="0">
                  <a:pos x="T0" y="T1"/>
                </a:cxn>
                <a:cxn ang="0">
                  <a:pos x="T2" y="T3"/>
                </a:cxn>
                <a:cxn ang="0">
                  <a:pos x="T4" y="T5"/>
                </a:cxn>
                <a:cxn ang="0">
                  <a:pos x="T6" y="T7"/>
                </a:cxn>
                <a:cxn ang="0">
                  <a:pos x="T8" y="T9"/>
                </a:cxn>
                <a:cxn ang="0">
                  <a:pos x="T10" y="T11"/>
                </a:cxn>
              </a:cxnLst>
              <a:rect l="0" t="0" r="r" b="b"/>
              <a:pathLst>
                <a:path w="79" h="39">
                  <a:moveTo>
                    <a:pt x="79" y="39"/>
                  </a:moveTo>
                  <a:cubicBezTo>
                    <a:pt x="79" y="28"/>
                    <a:pt x="79" y="28"/>
                    <a:pt x="79" y="28"/>
                  </a:cubicBezTo>
                  <a:cubicBezTo>
                    <a:pt x="79" y="12"/>
                    <a:pt x="66" y="0"/>
                    <a:pt x="51" y="0"/>
                  </a:cubicBezTo>
                  <a:cubicBezTo>
                    <a:pt x="28" y="0"/>
                    <a:pt x="28" y="0"/>
                    <a:pt x="28" y="0"/>
                  </a:cubicBezTo>
                  <a:cubicBezTo>
                    <a:pt x="12" y="0"/>
                    <a:pt x="0" y="12"/>
                    <a:pt x="0" y="28"/>
                  </a:cubicBezTo>
                  <a:cubicBezTo>
                    <a:pt x="0" y="39"/>
                    <a:pt x="0" y="39"/>
                    <a:pt x="0" y="39"/>
                  </a:cubicBezTo>
                </a:path>
              </a:pathLst>
            </a:custGeom>
            <a:noFill/>
            <a:ln w="6350" cap="flat">
              <a:solidFill>
                <a:srgbClr val="1E49E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Oval 181"/>
            <p:cNvSpPr>
              <a:spLocks noChangeArrowheads="1"/>
            </p:cNvSpPr>
            <p:nvPr/>
          </p:nvSpPr>
          <p:spPr bwMode="auto">
            <a:xfrm>
              <a:off x="947" y="3925"/>
              <a:ext cx="98" cy="101"/>
            </a:xfrm>
            <a:prstGeom prst="ellipse">
              <a:avLst/>
            </a:prstGeom>
            <a:noFill/>
            <a:ln w="6350" cap="flat">
              <a:solidFill>
                <a:srgbClr val="1E49E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182"/>
            <p:cNvSpPr>
              <a:spLocks/>
            </p:cNvSpPr>
            <p:nvPr/>
          </p:nvSpPr>
          <p:spPr bwMode="auto">
            <a:xfrm>
              <a:off x="923" y="4064"/>
              <a:ext cx="146" cy="72"/>
            </a:xfrm>
            <a:custGeom>
              <a:avLst/>
              <a:gdLst>
                <a:gd name="T0" fmla="*/ 61 w 61"/>
                <a:gd name="T1" fmla="*/ 30 h 30"/>
                <a:gd name="T2" fmla="*/ 61 w 61"/>
                <a:gd name="T3" fmla="*/ 21 h 30"/>
                <a:gd name="T4" fmla="*/ 40 w 61"/>
                <a:gd name="T5" fmla="*/ 0 h 30"/>
                <a:gd name="T6" fmla="*/ 22 w 61"/>
                <a:gd name="T7" fmla="*/ 0 h 30"/>
                <a:gd name="T8" fmla="*/ 0 w 61"/>
                <a:gd name="T9" fmla="*/ 21 h 30"/>
                <a:gd name="T10" fmla="*/ 0 w 61"/>
                <a:gd name="T11" fmla="*/ 30 h 30"/>
              </a:gdLst>
              <a:ahLst/>
              <a:cxnLst>
                <a:cxn ang="0">
                  <a:pos x="T0" y="T1"/>
                </a:cxn>
                <a:cxn ang="0">
                  <a:pos x="T2" y="T3"/>
                </a:cxn>
                <a:cxn ang="0">
                  <a:pos x="T4" y="T5"/>
                </a:cxn>
                <a:cxn ang="0">
                  <a:pos x="T6" y="T7"/>
                </a:cxn>
                <a:cxn ang="0">
                  <a:pos x="T8" y="T9"/>
                </a:cxn>
                <a:cxn ang="0">
                  <a:pos x="T10" y="T11"/>
                </a:cxn>
              </a:cxnLst>
              <a:rect l="0" t="0" r="r" b="b"/>
              <a:pathLst>
                <a:path w="61" h="30">
                  <a:moveTo>
                    <a:pt x="61" y="30"/>
                  </a:moveTo>
                  <a:cubicBezTo>
                    <a:pt x="61" y="21"/>
                    <a:pt x="61" y="21"/>
                    <a:pt x="61" y="21"/>
                  </a:cubicBezTo>
                  <a:cubicBezTo>
                    <a:pt x="61" y="9"/>
                    <a:pt x="52" y="0"/>
                    <a:pt x="40" y="0"/>
                  </a:cubicBezTo>
                  <a:cubicBezTo>
                    <a:pt x="22" y="0"/>
                    <a:pt x="22" y="0"/>
                    <a:pt x="22" y="0"/>
                  </a:cubicBezTo>
                  <a:cubicBezTo>
                    <a:pt x="10" y="0"/>
                    <a:pt x="0" y="9"/>
                    <a:pt x="0" y="21"/>
                  </a:cubicBezTo>
                  <a:cubicBezTo>
                    <a:pt x="0" y="30"/>
                    <a:pt x="0" y="30"/>
                    <a:pt x="0" y="30"/>
                  </a:cubicBezTo>
                </a:path>
              </a:pathLst>
            </a:custGeom>
            <a:noFill/>
            <a:ln w="6350" cap="flat">
              <a:solidFill>
                <a:srgbClr val="1E49E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120"/>
          <p:cNvGrpSpPr>
            <a:grpSpLocks noChangeAspect="1"/>
          </p:cNvGrpSpPr>
          <p:nvPr/>
        </p:nvGrpSpPr>
        <p:grpSpPr bwMode="auto">
          <a:xfrm>
            <a:off x="1239438" y="3132907"/>
            <a:ext cx="393698" cy="693549"/>
            <a:chOff x="1769" y="1551"/>
            <a:chExt cx="344" cy="606"/>
          </a:xfrm>
        </p:grpSpPr>
        <p:sp>
          <p:nvSpPr>
            <p:cNvPr id="71" name="Freeform 121"/>
            <p:cNvSpPr>
              <a:spLocks/>
            </p:cNvSpPr>
            <p:nvPr/>
          </p:nvSpPr>
          <p:spPr bwMode="auto">
            <a:xfrm>
              <a:off x="1781" y="1551"/>
              <a:ext cx="332" cy="439"/>
            </a:xfrm>
            <a:custGeom>
              <a:avLst/>
              <a:gdLst>
                <a:gd name="T0" fmla="*/ 114 w 138"/>
                <a:gd name="T1" fmla="*/ 184 h 184"/>
                <a:gd name="T2" fmla="*/ 130 w 138"/>
                <a:gd name="T3" fmla="*/ 69 h 184"/>
                <a:gd name="T4" fmla="*/ 65 w 138"/>
                <a:gd name="T5" fmla="*/ 8 h 184"/>
                <a:gd name="T6" fmla="*/ 64 w 138"/>
                <a:gd name="T7" fmla="*/ 17 h 184"/>
                <a:gd name="T8" fmla="*/ 41 w 138"/>
                <a:gd name="T9" fmla="*/ 0 h 184"/>
                <a:gd name="T10" fmla="*/ 42 w 138"/>
                <a:gd name="T11" fmla="*/ 24 h 184"/>
                <a:gd name="T12" fmla="*/ 31 w 138"/>
                <a:gd name="T13" fmla="*/ 36 h 184"/>
                <a:gd name="T14" fmla="*/ 2 w 138"/>
                <a:gd name="T15" fmla="*/ 72 h 184"/>
                <a:gd name="T16" fmla="*/ 18 w 138"/>
                <a:gd name="T17" fmla="*/ 89 h 184"/>
                <a:gd name="T18" fmla="*/ 29 w 138"/>
                <a:gd name="T19" fmla="*/ 77 h 184"/>
                <a:gd name="T20" fmla="*/ 57 w 138"/>
                <a:gd name="T21" fmla="*/ 69 h 184"/>
                <a:gd name="T22" fmla="*/ 59 w 138"/>
                <a:gd name="T23" fmla="*/ 56 h 184"/>
                <a:gd name="T24" fmla="*/ 34 w 138"/>
                <a:gd name="T25" fmla="*/ 120 h 184"/>
                <a:gd name="T26" fmla="*/ 11 w 138"/>
                <a:gd name="T2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84">
                  <a:moveTo>
                    <a:pt x="114" y="184"/>
                  </a:moveTo>
                  <a:cubicBezTo>
                    <a:pt x="116" y="157"/>
                    <a:pt x="138" y="109"/>
                    <a:pt x="130" y="69"/>
                  </a:cubicBezTo>
                  <a:cubicBezTo>
                    <a:pt x="120" y="18"/>
                    <a:pt x="78" y="8"/>
                    <a:pt x="65" y="8"/>
                  </a:cubicBezTo>
                  <a:cubicBezTo>
                    <a:pt x="63" y="8"/>
                    <a:pt x="64" y="17"/>
                    <a:pt x="64" y="17"/>
                  </a:cubicBezTo>
                  <a:cubicBezTo>
                    <a:pt x="57" y="11"/>
                    <a:pt x="49" y="5"/>
                    <a:pt x="41" y="0"/>
                  </a:cubicBezTo>
                  <a:cubicBezTo>
                    <a:pt x="38" y="16"/>
                    <a:pt x="42" y="24"/>
                    <a:pt x="42" y="24"/>
                  </a:cubicBezTo>
                  <a:cubicBezTo>
                    <a:pt x="37" y="27"/>
                    <a:pt x="33" y="31"/>
                    <a:pt x="31" y="36"/>
                  </a:cubicBezTo>
                  <a:cubicBezTo>
                    <a:pt x="7" y="66"/>
                    <a:pt x="2" y="72"/>
                    <a:pt x="2" y="72"/>
                  </a:cubicBezTo>
                  <a:cubicBezTo>
                    <a:pt x="2" y="72"/>
                    <a:pt x="0" y="89"/>
                    <a:pt x="18" y="89"/>
                  </a:cubicBezTo>
                  <a:cubicBezTo>
                    <a:pt x="21" y="85"/>
                    <a:pt x="25" y="81"/>
                    <a:pt x="29" y="77"/>
                  </a:cubicBezTo>
                  <a:cubicBezTo>
                    <a:pt x="49" y="78"/>
                    <a:pt x="54" y="72"/>
                    <a:pt x="57" y="69"/>
                  </a:cubicBezTo>
                  <a:cubicBezTo>
                    <a:pt x="59" y="66"/>
                    <a:pt x="59" y="56"/>
                    <a:pt x="59" y="56"/>
                  </a:cubicBezTo>
                  <a:cubicBezTo>
                    <a:pt x="59" y="56"/>
                    <a:pt x="75" y="83"/>
                    <a:pt x="34" y="120"/>
                  </a:cubicBezTo>
                  <a:cubicBezTo>
                    <a:pt x="10" y="141"/>
                    <a:pt x="12" y="176"/>
                    <a:pt x="11" y="184"/>
                  </a:cubicBezTo>
                </a:path>
              </a:pathLst>
            </a:custGeom>
            <a:noFill/>
            <a:ln w="6350" cap="flat">
              <a:solidFill>
                <a:srgbClr val="00B8F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122"/>
            <p:cNvSpPr>
              <a:spLocks noChangeShapeType="1"/>
            </p:cNvSpPr>
            <p:nvPr/>
          </p:nvSpPr>
          <p:spPr bwMode="auto">
            <a:xfrm>
              <a:off x="1793" y="1990"/>
              <a:ext cx="289" cy="0"/>
            </a:xfrm>
            <a:prstGeom prst="line">
              <a:avLst/>
            </a:prstGeom>
            <a:noFill/>
            <a:ln w="6350" cap="flat">
              <a:solidFill>
                <a:srgbClr val="00B8F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23"/>
            <p:cNvSpPr>
              <a:spLocks/>
            </p:cNvSpPr>
            <p:nvPr/>
          </p:nvSpPr>
          <p:spPr bwMode="auto">
            <a:xfrm>
              <a:off x="1769" y="1990"/>
              <a:ext cx="75" cy="167"/>
            </a:xfrm>
            <a:custGeom>
              <a:avLst/>
              <a:gdLst>
                <a:gd name="T0" fmla="*/ 21 w 31"/>
                <a:gd name="T1" fmla="*/ 0 h 70"/>
                <a:gd name="T2" fmla="*/ 19 w 31"/>
                <a:gd name="T3" fmla="*/ 28 h 70"/>
                <a:gd name="T4" fmla="*/ 0 w 31"/>
                <a:gd name="T5" fmla="*/ 70 h 70"/>
              </a:gdLst>
              <a:ahLst/>
              <a:cxnLst>
                <a:cxn ang="0">
                  <a:pos x="T0" y="T1"/>
                </a:cxn>
                <a:cxn ang="0">
                  <a:pos x="T2" y="T3"/>
                </a:cxn>
                <a:cxn ang="0">
                  <a:pos x="T4" y="T5"/>
                </a:cxn>
              </a:cxnLst>
              <a:rect l="0" t="0" r="r" b="b"/>
              <a:pathLst>
                <a:path w="31" h="70">
                  <a:moveTo>
                    <a:pt x="21" y="0"/>
                  </a:moveTo>
                  <a:cubicBezTo>
                    <a:pt x="23" y="3"/>
                    <a:pt x="31" y="22"/>
                    <a:pt x="19" y="28"/>
                  </a:cubicBezTo>
                  <a:cubicBezTo>
                    <a:pt x="2" y="37"/>
                    <a:pt x="0" y="70"/>
                    <a:pt x="0" y="70"/>
                  </a:cubicBezTo>
                </a:path>
              </a:pathLst>
            </a:custGeom>
            <a:noFill/>
            <a:ln w="6350" cap="sq">
              <a:solidFill>
                <a:srgbClr val="00B8F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24"/>
            <p:cNvSpPr>
              <a:spLocks/>
            </p:cNvSpPr>
            <p:nvPr/>
          </p:nvSpPr>
          <p:spPr bwMode="auto">
            <a:xfrm>
              <a:off x="2031" y="1990"/>
              <a:ext cx="75" cy="167"/>
            </a:xfrm>
            <a:custGeom>
              <a:avLst/>
              <a:gdLst>
                <a:gd name="T0" fmla="*/ 31 w 31"/>
                <a:gd name="T1" fmla="*/ 70 h 70"/>
                <a:gd name="T2" fmla="*/ 12 w 31"/>
                <a:gd name="T3" fmla="*/ 28 h 70"/>
                <a:gd name="T4" fmla="*/ 10 w 31"/>
                <a:gd name="T5" fmla="*/ 0 h 70"/>
              </a:gdLst>
              <a:ahLst/>
              <a:cxnLst>
                <a:cxn ang="0">
                  <a:pos x="T0" y="T1"/>
                </a:cxn>
                <a:cxn ang="0">
                  <a:pos x="T2" y="T3"/>
                </a:cxn>
                <a:cxn ang="0">
                  <a:pos x="T4" y="T5"/>
                </a:cxn>
              </a:cxnLst>
              <a:rect l="0" t="0" r="r" b="b"/>
              <a:pathLst>
                <a:path w="31" h="70">
                  <a:moveTo>
                    <a:pt x="31" y="70"/>
                  </a:moveTo>
                  <a:cubicBezTo>
                    <a:pt x="31" y="70"/>
                    <a:pt x="29" y="37"/>
                    <a:pt x="12" y="28"/>
                  </a:cubicBezTo>
                  <a:cubicBezTo>
                    <a:pt x="0" y="22"/>
                    <a:pt x="8" y="3"/>
                    <a:pt x="10" y="0"/>
                  </a:cubicBezTo>
                </a:path>
              </a:pathLst>
            </a:custGeom>
            <a:noFill/>
            <a:ln w="6350" cap="sq">
              <a:solidFill>
                <a:srgbClr val="00B8F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25"/>
            <p:cNvSpPr>
              <a:spLocks noChangeShapeType="1"/>
            </p:cNvSpPr>
            <p:nvPr/>
          </p:nvSpPr>
          <p:spPr bwMode="auto">
            <a:xfrm>
              <a:off x="1769" y="2157"/>
              <a:ext cx="337" cy="0"/>
            </a:xfrm>
            <a:prstGeom prst="line">
              <a:avLst/>
            </a:prstGeom>
            <a:noFill/>
            <a:ln w="6350" cap="flat">
              <a:solidFill>
                <a:srgbClr val="00B8F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1"/>
          <p:cNvGrpSpPr>
            <a:grpSpLocks noChangeAspect="1"/>
          </p:cNvGrpSpPr>
          <p:nvPr/>
        </p:nvGrpSpPr>
        <p:grpSpPr bwMode="auto">
          <a:xfrm>
            <a:off x="1115749" y="4016293"/>
            <a:ext cx="674479" cy="659792"/>
            <a:chOff x="6536" y="720"/>
            <a:chExt cx="597" cy="584"/>
          </a:xfrm>
        </p:grpSpPr>
        <p:sp>
          <p:nvSpPr>
            <p:cNvPr id="123" name="Freeform 42"/>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noFill/>
            <a:ln w="6350" cap="flat">
              <a:solidFill>
                <a:srgbClr val="0C233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43"/>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noFill/>
            <a:ln w="6350" cap="flat">
              <a:solidFill>
                <a:srgbClr val="0C233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Oval 44"/>
            <p:cNvSpPr>
              <a:spLocks noChangeArrowheads="1"/>
            </p:cNvSpPr>
            <p:nvPr/>
          </p:nvSpPr>
          <p:spPr bwMode="auto">
            <a:xfrm>
              <a:off x="6574" y="720"/>
              <a:ext cx="170" cy="170"/>
            </a:xfrm>
            <a:prstGeom prst="ellipse">
              <a:avLst/>
            </a:prstGeom>
            <a:noFill/>
            <a:ln w="6350" cap="flat">
              <a:solidFill>
                <a:srgbClr val="0C233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Oval 45"/>
            <p:cNvSpPr>
              <a:spLocks noChangeArrowheads="1"/>
            </p:cNvSpPr>
            <p:nvPr/>
          </p:nvSpPr>
          <p:spPr bwMode="auto">
            <a:xfrm>
              <a:off x="6748" y="916"/>
              <a:ext cx="170" cy="170"/>
            </a:xfrm>
            <a:prstGeom prst="ellipse">
              <a:avLst/>
            </a:prstGeom>
            <a:noFill/>
            <a:ln w="6350" cap="flat">
              <a:solidFill>
                <a:srgbClr val="0C233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Oval 46"/>
            <p:cNvSpPr>
              <a:spLocks noChangeArrowheads="1"/>
            </p:cNvSpPr>
            <p:nvPr/>
          </p:nvSpPr>
          <p:spPr bwMode="auto">
            <a:xfrm>
              <a:off x="6925" y="722"/>
              <a:ext cx="170" cy="170"/>
            </a:xfrm>
            <a:prstGeom prst="ellipse">
              <a:avLst/>
            </a:prstGeom>
            <a:noFill/>
            <a:ln w="6350" cap="flat">
              <a:solidFill>
                <a:srgbClr val="0C233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47"/>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noFill/>
            <a:ln w="6350" cap="flat">
              <a:solidFill>
                <a:srgbClr val="0C233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138"/>
          <p:cNvGrpSpPr>
            <a:grpSpLocks noChangeAspect="1"/>
          </p:cNvGrpSpPr>
          <p:nvPr/>
        </p:nvGrpSpPr>
        <p:grpSpPr bwMode="auto">
          <a:xfrm>
            <a:off x="1119625" y="4865923"/>
            <a:ext cx="595273" cy="581810"/>
            <a:chOff x="5925" y="2590"/>
            <a:chExt cx="619" cy="605"/>
          </a:xfrm>
        </p:grpSpPr>
        <p:sp>
          <p:nvSpPr>
            <p:cNvPr id="130" name="Freeform 139"/>
            <p:cNvSpPr>
              <a:spLocks/>
            </p:cNvSpPr>
            <p:nvPr/>
          </p:nvSpPr>
          <p:spPr bwMode="auto">
            <a:xfrm>
              <a:off x="6367" y="2884"/>
              <a:ext cx="60" cy="311"/>
            </a:xfrm>
            <a:custGeom>
              <a:avLst/>
              <a:gdLst>
                <a:gd name="T0" fmla="*/ 12 w 25"/>
                <a:gd name="T1" fmla="*/ 130 h 130"/>
                <a:gd name="T2" fmla="*/ 2 w 25"/>
                <a:gd name="T3" fmla="*/ 88 h 130"/>
                <a:gd name="T4" fmla="*/ 11 w 25"/>
                <a:gd name="T5" fmla="*/ 44 h 130"/>
                <a:gd name="T6" fmla="*/ 25 w 25"/>
                <a:gd name="T7" fmla="*/ 0 h 130"/>
              </a:gdLst>
              <a:ahLst/>
              <a:cxnLst>
                <a:cxn ang="0">
                  <a:pos x="T0" y="T1"/>
                </a:cxn>
                <a:cxn ang="0">
                  <a:pos x="T2" y="T3"/>
                </a:cxn>
                <a:cxn ang="0">
                  <a:pos x="T4" y="T5"/>
                </a:cxn>
                <a:cxn ang="0">
                  <a:pos x="T6" y="T7"/>
                </a:cxn>
              </a:cxnLst>
              <a:rect l="0" t="0" r="r" b="b"/>
              <a:pathLst>
                <a:path w="25" h="130">
                  <a:moveTo>
                    <a:pt x="12" y="130"/>
                  </a:moveTo>
                  <a:cubicBezTo>
                    <a:pt x="8" y="116"/>
                    <a:pt x="4" y="102"/>
                    <a:pt x="2" y="88"/>
                  </a:cubicBezTo>
                  <a:cubicBezTo>
                    <a:pt x="0" y="73"/>
                    <a:pt x="2" y="64"/>
                    <a:pt x="11" y="44"/>
                  </a:cubicBezTo>
                  <a:cubicBezTo>
                    <a:pt x="18" y="30"/>
                    <a:pt x="22" y="15"/>
                    <a:pt x="25" y="0"/>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140"/>
            <p:cNvSpPr>
              <a:spLocks/>
            </p:cNvSpPr>
            <p:nvPr/>
          </p:nvSpPr>
          <p:spPr bwMode="auto">
            <a:xfrm>
              <a:off x="5925" y="2597"/>
              <a:ext cx="337" cy="595"/>
            </a:xfrm>
            <a:custGeom>
              <a:avLst/>
              <a:gdLst>
                <a:gd name="T0" fmla="*/ 96 w 141"/>
                <a:gd name="T1" fmla="*/ 249 h 249"/>
                <a:gd name="T2" fmla="*/ 90 w 141"/>
                <a:gd name="T3" fmla="*/ 223 h 249"/>
                <a:gd name="T4" fmla="*/ 59 w 141"/>
                <a:gd name="T5" fmla="*/ 232 h 249"/>
                <a:gd name="T6" fmla="*/ 31 w 141"/>
                <a:gd name="T7" fmla="*/ 218 h 249"/>
                <a:gd name="T8" fmla="*/ 27 w 141"/>
                <a:gd name="T9" fmla="*/ 198 h 249"/>
                <a:gd name="T10" fmla="*/ 24 w 141"/>
                <a:gd name="T11" fmla="*/ 187 h 249"/>
                <a:gd name="T12" fmla="*/ 22 w 141"/>
                <a:gd name="T13" fmla="*/ 167 h 249"/>
                <a:gd name="T14" fmla="*/ 1 w 141"/>
                <a:gd name="T15" fmla="*/ 155 h 249"/>
                <a:gd name="T16" fmla="*/ 14 w 141"/>
                <a:gd name="T17" fmla="*/ 128 h 249"/>
                <a:gd name="T18" fmla="*/ 18 w 141"/>
                <a:gd name="T19" fmla="*/ 98 h 249"/>
                <a:gd name="T20" fmla="*/ 40 w 141"/>
                <a:gd name="T21" fmla="*/ 30 h 249"/>
                <a:gd name="T22" fmla="*/ 141 w 141"/>
                <a:gd name="T23"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249">
                  <a:moveTo>
                    <a:pt x="96" y="249"/>
                  </a:moveTo>
                  <a:cubicBezTo>
                    <a:pt x="90" y="223"/>
                    <a:pt x="90" y="223"/>
                    <a:pt x="90" y="223"/>
                  </a:cubicBezTo>
                  <a:cubicBezTo>
                    <a:pt x="90" y="223"/>
                    <a:pt x="76" y="228"/>
                    <a:pt x="59" y="232"/>
                  </a:cubicBezTo>
                  <a:cubicBezTo>
                    <a:pt x="42" y="237"/>
                    <a:pt x="32" y="230"/>
                    <a:pt x="31" y="218"/>
                  </a:cubicBezTo>
                  <a:cubicBezTo>
                    <a:pt x="31" y="206"/>
                    <a:pt x="33" y="201"/>
                    <a:pt x="27" y="198"/>
                  </a:cubicBezTo>
                  <a:cubicBezTo>
                    <a:pt x="22" y="196"/>
                    <a:pt x="20" y="190"/>
                    <a:pt x="24" y="187"/>
                  </a:cubicBezTo>
                  <a:cubicBezTo>
                    <a:pt x="24" y="187"/>
                    <a:pt x="10" y="186"/>
                    <a:pt x="22" y="167"/>
                  </a:cubicBezTo>
                  <a:cubicBezTo>
                    <a:pt x="22" y="167"/>
                    <a:pt x="2" y="164"/>
                    <a:pt x="1" y="155"/>
                  </a:cubicBezTo>
                  <a:cubicBezTo>
                    <a:pt x="0" y="145"/>
                    <a:pt x="4" y="143"/>
                    <a:pt x="14" y="128"/>
                  </a:cubicBezTo>
                  <a:cubicBezTo>
                    <a:pt x="23" y="113"/>
                    <a:pt x="19" y="109"/>
                    <a:pt x="18" y="98"/>
                  </a:cubicBezTo>
                  <a:cubicBezTo>
                    <a:pt x="16" y="87"/>
                    <a:pt x="14" y="59"/>
                    <a:pt x="40" y="30"/>
                  </a:cubicBezTo>
                  <a:cubicBezTo>
                    <a:pt x="67" y="0"/>
                    <a:pt x="125" y="4"/>
                    <a:pt x="141" y="6"/>
                  </a:cubicBezTo>
                </a:path>
              </a:pathLst>
            </a:custGeom>
            <a:noFill/>
            <a:ln w="6350" cap="sq">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41"/>
            <p:cNvSpPr>
              <a:spLocks/>
            </p:cNvSpPr>
            <p:nvPr/>
          </p:nvSpPr>
          <p:spPr bwMode="auto">
            <a:xfrm>
              <a:off x="6267" y="2590"/>
              <a:ext cx="277" cy="275"/>
            </a:xfrm>
            <a:custGeom>
              <a:avLst/>
              <a:gdLst>
                <a:gd name="T0" fmla="*/ 55 w 116"/>
                <a:gd name="T1" fmla="*/ 0 h 115"/>
                <a:gd name="T2" fmla="*/ 49 w 116"/>
                <a:gd name="T3" fmla="*/ 6 h 115"/>
                <a:gd name="T4" fmla="*/ 35 w 116"/>
                <a:gd name="T5" fmla="*/ 15 h 115"/>
                <a:gd name="T6" fmla="*/ 29 w 116"/>
                <a:gd name="T7" fmla="*/ 14 h 115"/>
                <a:gd name="T8" fmla="*/ 20 w 116"/>
                <a:gd name="T9" fmla="*/ 14 h 115"/>
                <a:gd name="T10" fmla="*/ 15 w 116"/>
                <a:gd name="T11" fmla="*/ 28 h 115"/>
                <a:gd name="T12" fmla="*/ 16 w 116"/>
                <a:gd name="T13" fmla="*/ 34 h 115"/>
                <a:gd name="T14" fmla="*/ 6 w 116"/>
                <a:gd name="T15" fmla="*/ 48 h 115"/>
                <a:gd name="T16" fmla="*/ 1 w 116"/>
                <a:gd name="T17" fmla="*/ 54 h 115"/>
                <a:gd name="T18" fmla="*/ 1 w 116"/>
                <a:gd name="T19" fmla="*/ 61 h 115"/>
                <a:gd name="T20" fmla="*/ 7 w 116"/>
                <a:gd name="T21" fmla="*/ 67 h 115"/>
                <a:gd name="T22" fmla="*/ 12 w 116"/>
                <a:gd name="T23" fmla="*/ 71 h 115"/>
                <a:gd name="T24" fmla="*/ 15 w 116"/>
                <a:gd name="T25" fmla="*/ 87 h 115"/>
                <a:gd name="T26" fmla="*/ 15 w 116"/>
                <a:gd name="T27" fmla="*/ 95 h 115"/>
                <a:gd name="T28" fmla="*/ 28 w 116"/>
                <a:gd name="T29" fmla="*/ 100 h 115"/>
                <a:gd name="T30" fmla="*/ 28 w 116"/>
                <a:gd name="T31" fmla="*/ 100 h 115"/>
                <a:gd name="T32" fmla="*/ 45 w 116"/>
                <a:gd name="T33" fmla="*/ 103 h 115"/>
                <a:gd name="T34" fmla="*/ 49 w 116"/>
                <a:gd name="T35" fmla="*/ 109 h 115"/>
                <a:gd name="T36" fmla="*/ 55 w 116"/>
                <a:gd name="T37" fmla="*/ 115 h 115"/>
                <a:gd name="T38" fmla="*/ 68 w 116"/>
                <a:gd name="T39" fmla="*/ 109 h 115"/>
                <a:gd name="T40" fmla="*/ 68 w 116"/>
                <a:gd name="T41" fmla="*/ 109 h 115"/>
                <a:gd name="T42" fmla="*/ 81 w 116"/>
                <a:gd name="T43" fmla="*/ 100 h 115"/>
                <a:gd name="T44" fmla="*/ 88 w 116"/>
                <a:gd name="T45" fmla="*/ 101 h 115"/>
                <a:gd name="T46" fmla="*/ 96 w 116"/>
                <a:gd name="T47" fmla="*/ 101 h 115"/>
                <a:gd name="T48" fmla="*/ 101 w 116"/>
                <a:gd name="T49" fmla="*/ 87 h 115"/>
                <a:gd name="T50" fmla="*/ 101 w 116"/>
                <a:gd name="T51" fmla="*/ 87 h 115"/>
                <a:gd name="T52" fmla="*/ 104 w 116"/>
                <a:gd name="T53" fmla="*/ 71 h 115"/>
                <a:gd name="T54" fmla="*/ 110 w 116"/>
                <a:gd name="T55" fmla="*/ 67 h 115"/>
                <a:gd name="T56" fmla="*/ 116 w 116"/>
                <a:gd name="T57" fmla="*/ 54 h 115"/>
                <a:gd name="T58" fmla="*/ 110 w 116"/>
                <a:gd name="T59" fmla="*/ 48 h 115"/>
                <a:gd name="T60" fmla="*/ 100 w 116"/>
                <a:gd name="T61" fmla="*/ 35 h 115"/>
                <a:gd name="T62" fmla="*/ 101 w 116"/>
                <a:gd name="T63" fmla="*/ 28 h 115"/>
                <a:gd name="T64" fmla="*/ 101 w 116"/>
                <a:gd name="T65" fmla="*/ 19 h 115"/>
                <a:gd name="T66" fmla="*/ 88 w 116"/>
                <a:gd name="T67" fmla="*/ 14 h 115"/>
                <a:gd name="T68" fmla="*/ 88 w 116"/>
                <a:gd name="T69" fmla="*/ 14 h 115"/>
                <a:gd name="T70" fmla="*/ 72 w 116"/>
                <a:gd name="T71" fmla="*/ 11 h 115"/>
                <a:gd name="T72" fmla="*/ 68 w 116"/>
                <a:gd name="T73" fmla="*/ 6 h 115"/>
                <a:gd name="T74" fmla="*/ 62 w 116"/>
                <a:gd name="T7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5">
                  <a:moveTo>
                    <a:pt x="62" y="0"/>
                  </a:moveTo>
                  <a:cubicBezTo>
                    <a:pt x="55" y="0"/>
                    <a:pt x="55" y="0"/>
                    <a:pt x="55" y="0"/>
                  </a:cubicBezTo>
                  <a:cubicBezTo>
                    <a:pt x="51" y="0"/>
                    <a:pt x="49" y="3"/>
                    <a:pt x="49" y="6"/>
                  </a:cubicBezTo>
                  <a:cubicBezTo>
                    <a:pt x="49" y="6"/>
                    <a:pt x="49" y="6"/>
                    <a:pt x="49" y="6"/>
                  </a:cubicBezTo>
                  <a:cubicBezTo>
                    <a:pt x="49" y="8"/>
                    <a:pt x="47" y="11"/>
                    <a:pt x="45" y="11"/>
                  </a:cubicBezTo>
                  <a:cubicBezTo>
                    <a:pt x="42" y="12"/>
                    <a:pt x="38" y="14"/>
                    <a:pt x="35" y="15"/>
                  </a:cubicBezTo>
                  <a:cubicBezTo>
                    <a:pt x="33" y="17"/>
                    <a:pt x="30" y="16"/>
                    <a:pt x="29" y="14"/>
                  </a:cubicBezTo>
                  <a:cubicBezTo>
                    <a:pt x="29" y="14"/>
                    <a:pt x="29" y="14"/>
                    <a:pt x="29" y="14"/>
                  </a:cubicBezTo>
                  <a:cubicBezTo>
                    <a:pt x="26" y="12"/>
                    <a:pt x="23" y="12"/>
                    <a:pt x="20" y="14"/>
                  </a:cubicBezTo>
                  <a:cubicBezTo>
                    <a:pt x="20" y="14"/>
                    <a:pt x="20" y="14"/>
                    <a:pt x="20" y="14"/>
                  </a:cubicBezTo>
                  <a:cubicBezTo>
                    <a:pt x="15" y="19"/>
                    <a:pt x="15" y="19"/>
                    <a:pt x="15" y="19"/>
                  </a:cubicBezTo>
                  <a:cubicBezTo>
                    <a:pt x="13" y="22"/>
                    <a:pt x="13" y="25"/>
                    <a:pt x="15" y="28"/>
                  </a:cubicBezTo>
                  <a:cubicBezTo>
                    <a:pt x="15" y="28"/>
                    <a:pt x="15" y="28"/>
                    <a:pt x="15" y="28"/>
                  </a:cubicBezTo>
                  <a:cubicBezTo>
                    <a:pt x="17" y="29"/>
                    <a:pt x="17" y="32"/>
                    <a:pt x="16" y="34"/>
                  </a:cubicBezTo>
                  <a:cubicBezTo>
                    <a:pt x="14" y="37"/>
                    <a:pt x="13" y="41"/>
                    <a:pt x="12" y="44"/>
                  </a:cubicBezTo>
                  <a:cubicBezTo>
                    <a:pt x="11" y="46"/>
                    <a:pt x="9" y="48"/>
                    <a:pt x="6" y="48"/>
                  </a:cubicBezTo>
                  <a:cubicBezTo>
                    <a:pt x="6" y="48"/>
                    <a:pt x="6" y="48"/>
                    <a:pt x="6" y="48"/>
                  </a:cubicBezTo>
                  <a:cubicBezTo>
                    <a:pt x="3" y="48"/>
                    <a:pt x="1" y="50"/>
                    <a:pt x="1" y="54"/>
                  </a:cubicBezTo>
                  <a:cubicBezTo>
                    <a:pt x="1" y="54"/>
                    <a:pt x="1" y="54"/>
                    <a:pt x="1" y="54"/>
                  </a:cubicBezTo>
                  <a:cubicBezTo>
                    <a:pt x="1" y="61"/>
                    <a:pt x="1" y="61"/>
                    <a:pt x="1" y="61"/>
                  </a:cubicBezTo>
                  <a:cubicBezTo>
                    <a:pt x="0" y="64"/>
                    <a:pt x="3" y="67"/>
                    <a:pt x="6" y="67"/>
                  </a:cubicBezTo>
                  <a:cubicBezTo>
                    <a:pt x="6" y="67"/>
                    <a:pt x="7" y="67"/>
                    <a:pt x="7" y="67"/>
                  </a:cubicBezTo>
                  <a:cubicBezTo>
                    <a:pt x="7" y="67"/>
                    <a:pt x="7" y="67"/>
                    <a:pt x="7" y="67"/>
                  </a:cubicBezTo>
                  <a:cubicBezTo>
                    <a:pt x="9" y="67"/>
                    <a:pt x="11" y="69"/>
                    <a:pt x="12" y="71"/>
                  </a:cubicBezTo>
                  <a:cubicBezTo>
                    <a:pt x="13" y="74"/>
                    <a:pt x="15" y="77"/>
                    <a:pt x="16" y="80"/>
                  </a:cubicBezTo>
                  <a:cubicBezTo>
                    <a:pt x="17" y="83"/>
                    <a:pt x="17" y="85"/>
                    <a:pt x="15" y="87"/>
                  </a:cubicBezTo>
                  <a:cubicBezTo>
                    <a:pt x="15" y="87"/>
                    <a:pt x="15" y="87"/>
                    <a:pt x="15" y="87"/>
                  </a:cubicBezTo>
                  <a:cubicBezTo>
                    <a:pt x="13" y="89"/>
                    <a:pt x="13" y="93"/>
                    <a:pt x="15" y="95"/>
                  </a:cubicBezTo>
                  <a:cubicBezTo>
                    <a:pt x="20" y="100"/>
                    <a:pt x="20" y="100"/>
                    <a:pt x="20" y="100"/>
                  </a:cubicBezTo>
                  <a:cubicBezTo>
                    <a:pt x="22" y="103"/>
                    <a:pt x="26" y="103"/>
                    <a:pt x="28" y="100"/>
                  </a:cubicBezTo>
                  <a:cubicBezTo>
                    <a:pt x="28" y="100"/>
                    <a:pt x="28" y="100"/>
                    <a:pt x="28" y="100"/>
                  </a:cubicBezTo>
                  <a:cubicBezTo>
                    <a:pt x="28" y="100"/>
                    <a:pt x="28" y="100"/>
                    <a:pt x="28" y="100"/>
                  </a:cubicBezTo>
                  <a:cubicBezTo>
                    <a:pt x="30" y="99"/>
                    <a:pt x="33" y="98"/>
                    <a:pt x="35" y="99"/>
                  </a:cubicBezTo>
                  <a:cubicBezTo>
                    <a:pt x="38" y="101"/>
                    <a:pt x="41" y="102"/>
                    <a:pt x="45" y="103"/>
                  </a:cubicBezTo>
                  <a:cubicBezTo>
                    <a:pt x="47" y="104"/>
                    <a:pt x="49" y="106"/>
                    <a:pt x="49" y="109"/>
                  </a:cubicBezTo>
                  <a:cubicBezTo>
                    <a:pt x="49" y="109"/>
                    <a:pt x="49" y="109"/>
                    <a:pt x="49" y="109"/>
                  </a:cubicBezTo>
                  <a:cubicBezTo>
                    <a:pt x="48" y="112"/>
                    <a:pt x="51" y="115"/>
                    <a:pt x="54" y="115"/>
                  </a:cubicBezTo>
                  <a:cubicBezTo>
                    <a:pt x="54" y="115"/>
                    <a:pt x="54" y="115"/>
                    <a:pt x="55" y="115"/>
                  </a:cubicBezTo>
                  <a:cubicBezTo>
                    <a:pt x="62" y="115"/>
                    <a:pt x="62" y="115"/>
                    <a:pt x="62" y="115"/>
                  </a:cubicBezTo>
                  <a:cubicBezTo>
                    <a:pt x="65" y="115"/>
                    <a:pt x="68" y="112"/>
                    <a:pt x="68" y="109"/>
                  </a:cubicBezTo>
                  <a:cubicBezTo>
                    <a:pt x="68" y="109"/>
                    <a:pt x="68" y="109"/>
                    <a:pt x="68" y="109"/>
                  </a:cubicBezTo>
                  <a:cubicBezTo>
                    <a:pt x="68" y="109"/>
                    <a:pt x="68" y="109"/>
                    <a:pt x="68" y="109"/>
                  </a:cubicBezTo>
                  <a:cubicBezTo>
                    <a:pt x="68" y="107"/>
                    <a:pt x="69" y="104"/>
                    <a:pt x="72" y="104"/>
                  </a:cubicBezTo>
                  <a:cubicBezTo>
                    <a:pt x="75" y="103"/>
                    <a:pt x="78" y="101"/>
                    <a:pt x="81" y="100"/>
                  </a:cubicBezTo>
                  <a:cubicBezTo>
                    <a:pt x="83" y="98"/>
                    <a:pt x="86" y="99"/>
                    <a:pt x="88" y="101"/>
                  </a:cubicBezTo>
                  <a:cubicBezTo>
                    <a:pt x="88" y="101"/>
                    <a:pt x="88" y="101"/>
                    <a:pt x="88" y="101"/>
                  </a:cubicBezTo>
                  <a:cubicBezTo>
                    <a:pt x="90" y="103"/>
                    <a:pt x="94" y="103"/>
                    <a:pt x="96" y="101"/>
                  </a:cubicBezTo>
                  <a:cubicBezTo>
                    <a:pt x="96" y="101"/>
                    <a:pt x="96" y="101"/>
                    <a:pt x="96" y="101"/>
                  </a:cubicBezTo>
                  <a:cubicBezTo>
                    <a:pt x="101" y="96"/>
                    <a:pt x="101" y="96"/>
                    <a:pt x="101" y="96"/>
                  </a:cubicBezTo>
                  <a:cubicBezTo>
                    <a:pt x="104" y="93"/>
                    <a:pt x="104" y="90"/>
                    <a:pt x="101" y="87"/>
                  </a:cubicBezTo>
                  <a:cubicBezTo>
                    <a:pt x="101" y="87"/>
                    <a:pt x="101" y="87"/>
                    <a:pt x="101" y="87"/>
                  </a:cubicBezTo>
                  <a:cubicBezTo>
                    <a:pt x="101" y="87"/>
                    <a:pt x="101" y="87"/>
                    <a:pt x="101" y="87"/>
                  </a:cubicBezTo>
                  <a:cubicBezTo>
                    <a:pt x="99" y="85"/>
                    <a:pt x="99" y="83"/>
                    <a:pt x="100" y="80"/>
                  </a:cubicBezTo>
                  <a:cubicBezTo>
                    <a:pt x="102" y="77"/>
                    <a:pt x="103" y="74"/>
                    <a:pt x="104" y="71"/>
                  </a:cubicBezTo>
                  <a:cubicBezTo>
                    <a:pt x="105" y="69"/>
                    <a:pt x="107" y="67"/>
                    <a:pt x="110" y="67"/>
                  </a:cubicBezTo>
                  <a:cubicBezTo>
                    <a:pt x="110" y="67"/>
                    <a:pt x="110" y="67"/>
                    <a:pt x="110" y="67"/>
                  </a:cubicBezTo>
                  <a:cubicBezTo>
                    <a:pt x="113" y="67"/>
                    <a:pt x="116" y="64"/>
                    <a:pt x="116" y="61"/>
                  </a:cubicBezTo>
                  <a:cubicBezTo>
                    <a:pt x="116" y="54"/>
                    <a:pt x="116" y="54"/>
                    <a:pt x="116" y="54"/>
                  </a:cubicBezTo>
                  <a:cubicBezTo>
                    <a:pt x="116" y="51"/>
                    <a:pt x="113" y="48"/>
                    <a:pt x="110" y="48"/>
                  </a:cubicBezTo>
                  <a:cubicBezTo>
                    <a:pt x="110" y="48"/>
                    <a:pt x="110" y="48"/>
                    <a:pt x="110" y="48"/>
                  </a:cubicBezTo>
                  <a:cubicBezTo>
                    <a:pt x="107" y="48"/>
                    <a:pt x="105" y="46"/>
                    <a:pt x="104" y="44"/>
                  </a:cubicBezTo>
                  <a:cubicBezTo>
                    <a:pt x="103" y="41"/>
                    <a:pt x="102" y="38"/>
                    <a:pt x="100" y="35"/>
                  </a:cubicBezTo>
                  <a:cubicBezTo>
                    <a:pt x="99" y="32"/>
                    <a:pt x="99" y="30"/>
                    <a:pt x="101" y="28"/>
                  </a:cubicBezTo>
                  <a:cubicBezTo>
                    <a:pt x="101" y="28"/>
                    <a:pt x="101" y="28"/>
                    <a:pt x="101" y="28"/>
                  </a:cubicBezTo>
                  <a:cubicBezTo>
                    <a:pt x="104" y="25"/>
                    <a:pt x="104" y="22"/>
                    <a:pt x="101" y="20"/>
                  </a:cubicBezTo>
                  <a:cubicBezTo>
                    <a:pt x="101" y="20"/>
                    <a:pt x="101" y="19"/>
                    <a:pt x="101" y="19"/>
                  </a:cubicBezTo>
                  <a:cubicBezTo>
                    <a:pt x="96" y="14"/>
                    <a:pt x="96" y="14"/>
                    <a:pt x="96" y="14"/>
                  </a:cubicBezTo>
                  <a:cubicBezTo>
                    <a:pt x="94" y="12"/>
                    <a:pt x="90" y="12"/>
                    <a:pt x="88" y="14"/>
                  </a:cubicBezTo>
                  <a:cubicBezTo>
                    <a:pt x="88" y="14"/>
                    <a:pt x="88" y="14"/>
                    <a:pt x="88" y="14"/>
                  </a:cubicBezTo>
                  <a:cubicBezTo>
                    <a:pt x="88" y="14"/>
                    <a:pt x="88" y="14"/>
                    <a:pt x="88" y="14"/>
                  </a:cubicBezTo>
                  <a:cubicBezTo>
                    <a:pt x="86" y="16"/>
                    <a:pt x="83" y="16"/>
                    <a:pt x="81" y="15"/>
                  </a:cubicBezTo>
                  <a:cubicBezTo>
                    <a:pt x="78" y="14"/>
                    <a:pt x="75" y="12"/>
                    <a:pt x="72" y="11"/>
                  </a:cubicBezTo>
                  <a:cubicBezTo>
                    <a:pt x="69" y="10"/>
                    <a:pt x="68" y="8"/>
                    <a:pt x="68" y="6"/>
                  </a:cubicBezTo>
                  <a:cubicBezTo>
                    <a:pt x="68" y="6"/>
                    <a:pt x="68" y="6"/>
                    <a:pt x="68" y="6"/>
                  </a:cubicBezTo>
                  <a:cubicBezTo>
                    <a:pt x="68" y="2"/>
                    <a:pt x="65" y="0"/>
                    <a:pt x="62" y="0"/>
                  </a:cubicBezTo>
                  <a:cubicBezTo>
                    <a:pt x="62" y="0"/>
                    <a:pt x="62" y="0"/>
                    <a:pt x="62" y="0"/>
                  </a:cubicBezTo>
                  <a:close/>
                </a:path>
              </a:pathLst>
            </a:custGeom>
            <a:noFill/>
            <a:ln w="6350" cap="sq">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42"/>
            <p:cNvSpPr>
              <a:spLocks/>
            </p:cNvSpPr>
            <p:nvPr/>
          </p:nvSpPr>
          <p:spPr bwMode="auto">
            <a:xfrm>
              <a:off x="6030" y="2650"/>
              <a:ext cx="311" cy="346"/>
            </a:xfrm>
            <a:custGeom>
              <a:avLst/>
              <a:gdLst>
                <a:gd name="T0" fmla="*/ 88 w 130"/>
                <a:gd name="T1" fmla="*/ 8 h 145"/>
                <a:gd name="T2" fmla="*/ 88 w 130"/>
                <a:gd name="T3" fmla="*/ 8 h 145"/>
                <a:gd name="T4" fmla="*/ 82 w 130"/>
                <a:gd name="T5" fmla="*/ 1 h 145"/>
                <a:gd name="T6" fmla="*/ 82 w 130"/>
                <a:gd name="T7" fmla="*/ 1 h 145"/>
                <a:gd name="T8" fmla="*/ 72 w 130"/>
                <a:gd name="T9" fmla="*/ 0 h 145"/>
                <a:gd name="T10" fmla="*/ 65 w 130"/>
                <a:gd name="T11" fmla="*/ 7 h 145"/>
                <a:gd name="T12" fmla="*/ 65 w 130"/>
                <a:gd name="T13" fmla="*/ 7 h 145"/>
                <a:gd name="T14" fmla="*/ 65 w 130"/>
                <a:gd name="T15" fmla="*/ 7 h 145"/>
                <a:gd name="T16" fmla="*/ 59 w 130"/>
                <a:gd name="T17" fmla="*/ 14 h 145"/>
                <a:gd name="T18" fmla="*/ 47 w 130"/>
                <a:gd name="T19" fmla="*/ 18 h 145"/>
                <a:gd name="T20" fmla="*/ 39 w 130"/>
                <a:gd name="T21" fmla="*/ 16 h 145"/>
                <a:gd name="T22" fmla="*/ 39 w 130"/>
                <a:gd name="T23" fmla="*/ 16 h 145"/>
                <a:gd name="T24" fmla="*/ 28 w 130"/>
                <a:gd name="T25" fmla="*/ 16 h 145"/>
                <a:gd name="T26" fmla="*/ 21 w 130"/>
                <a:gd name="T27" fmla="*/ 22 h 145"/>
                <a:gd name="T28" fmla="*/ 21 w 130"/>
                <a:gd name="T29" fmla="*/ 32 h 145"/>
                <a:gd name="T30" fmla="*/ 21 w 130"/>
                <a:gd name="T31" fmla="*/ 32 h 145"/>
                <a:gd name="T32" fmla="*/ 21 w 130"/>
                <a:gd name="T33" fmla="*/ 32 h 145"/>
                <a:gd name="T34" fmla="*/ 22 w 130"/>
                <a:gd name="T35" fmla="*/ 41 h 145"/>
                <a:gd name="T36" fmla="*/ 16 w 130"/>
                <a:gd name="T37" fmla="*/ 52 h 145"/>
                <a:gd name="T38" fmla="*/ 9 w 130"/>
                <a:gd name="T39" fmla="*/ 57 h 145"/>
                <a:gd name="T40" fmla="*/ 9 w 130"/>
                <a:gd name="T41" fmla="*/ 57 h 145"/>
                <a:gd name="T42" fmla="*/ 1 w 130"/>
                <a:gd name="T43" fmla="*/ 64 h 145"/>
                <a:gd name="T44" fmla="*/ 1 w 130"/>
                <a:gd name="T45" fmla="*/ 64 h 145"/>
                <a:gd name="T46" fmla="*/ 1 w 130"/>
                <a:gd name="T47" fmla="*/ 73 h 145"/>
                <a:gd name="T48" fmla="*/ 7 w 130"/>
                <a:gd name="T49" fmla="*/ 81 h 145"/>
                <a:gd name="T50" fmla="*/ 7 w 130"/>
                <a:gd name="T51" fmla="*/ 81 h 145"/>
                <a:gd name="T52" fmla="*/ 14 w 130"/>
                <a:gd name="T53" fmla="*/ 86 h 145"/>
                <a:gd name="T54" fmla="*/ 18 w 130"/>
                <a:gd name="T55" fmla="*/ 98 h 145"/>
                <a:gd name="T56" fmla="*/ 16 w 130"/>
                <a:gd name="T57" fmla="*/ 107 h 145"/>
                <a:gd name="T58" fmla="*/ 16 w 130"/>
                <a:gd name="T59" fmla="*/ 107 h 145"/>
                <a:gd name="T60" fmla="*/ 16 w 130"/>
                <a:gd name="T61" fmla="*/ 117 h 145"/>
                <a:gd name="T62" fmla="*/ 16 w 130"/>
                <a:gd name="T63" fmla="*/ 117 h 145"/>
                <a:gd name="T64" fmla="*/ 22 w 130"/>
                <a:gd name="T65" fmla="*/ 124 h 145"/>
                <a:gd name="T66" fmla="*/ 32 w 130"/>
                <a:gd name="T67" fmla="*/ 125 h 145"/>
                <a:gd name="T68" fmla="*/ 32 w 130"/>
                <a:gd name="T69" fmla="*/ 125 h 145"/>
                <a:gd name="T70" fmla="*/ 41 w 130"/>
                <a:gd name="T71" fmla="*/ 124 h 145"/>
                <a:gd name="T72" fmla="*/ 53 w 130"/>
                <a:gd name="T73" fmla="*/ 129 h 145"/>
                <a:gd name="T74" fmla="*/ 57 w 130"/>
                <a:gd name="T75" fmla="*/ 137 h 145"/>
                <a:gd name="T76" fmla="*/ 57 w 130"/>
                <a:gd name="T77" fmla="*/ 137 h 145"/>
                <a:gd name="T78" fmla="*/ 64 w 130"/>
                <a:gd name="T79" fmla="*/ 145 h 145"/>
                <a:gd name="T80" fmla="*/ 73 w 130"/>
                <a:gd name="T81" fmla="*/ 145 h 145"/>
                <a:gd name="T82" fmla="*/ 81 w 130"/>
                <a:gd name="T83" fmla="*/ 138 h 145"/>
                <a:gd name="T84" fmla="*/ 81 w 130"/>
                <a:gd name="T85" fmla="*/ 138 h 145"/>
                <a:gd name="T86" fmla="*/ 81 w 130"/>
                <a:gd name="T87" fmla="*/ 138 h 145"/>
                <a:gd name="T88" fmla="*/ 87 w 130"/>
                <a:gd name="T89" fmla="*/ 131 h 145"/>
                <a:gd name="T90" fmla="*/ 99 w 130"/>
                <a:gd name="T91" fmla="*/ 127 h 145"/>
                <a:gd name="T92" fmla="*/ 107 w 130"/>
                <a:gd name="T93" fmla="*/ 129 h 145"/>
                <a:gd name="T94" fmla="*/ 107 w 130"/>
                <a:gd name="T95" fmla="*/ 129 h 145"/>
                <a:gd name="T96" fmla="*/ 118 w 130"/>
                <a:gd name="T97" fmla="*/ 129 h 145"/>
                <a:gd name="T98" fmla="*/ 118 w 130"/>
                <a:gd name="T99" fmla="*/ 129 h 145"/>
                <a:gd name="T100" fmla="*/ 124 w 130"/>
                <a:gd name="T101" fmla="*/ 123 h 145"/>
                <a:gd name="T102" fmla="*/ 125 w 130"/>
                <a:gd name="T103" fmla="*/ 113 h 145"/>
                <a:gd name="T104" fmla="*/ 125 w 130"/>
                <a:gd name="T105" fmla="*/ 113 h 145"/>
                <a:gd name="T106" fmla="*/ 125 w 130"/>
                <a:gd name="T107" fmla="*/ 113 h 145"/>
                <a:gd name="T108" fmla="*/ 124 w 130"/>
                <a:gd name="T109" fmla="*/ 104 h 145"/>
                <a:gd name="T110" fmla="*/ 130 w 130"/>
                <a:gd name="T111" fmla="*/ 9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 h="145">
                  <a:moveTo>
                    <a:pt x="88" y="8"/>
                  </a:moveTo>
                  <a:cubicBezTo>
                    <a:pt x="88" y="8"/>
                    <a:pt x="88" y="8"/>
                    <a:pt x="88" y="8"/>
                  </a:cubicBezTo>
                  <a:cubicBezTo>
                    <a:pt x="89" y="4"/>
                    <a:pt x="86" y="1"/>
                    <a:pt x="82" y="1"/>
                  </a:cubicBezTo>
                  <a:cubicBezTo>
                    <a:pt x="82" y="1"/>
                    <a:pt x="82" y="1"/>
                    <a:pt x="82" y="1"/>
                  </a:cubicBezTo>
                  <a:cubicBezTo>
                    <a:pt x="72" y="0"/>
                    <a:pt x="72" y="0"/>
                    <a:pt x="72" y="0"/>
                  </a:cubicBezTo>
                  <a:cubicBezTo>
                    <a:pt x="68" y="0"/>
                    <a:pt x="65" y="3"/>
                    <a:pt x="65" y="7"/>
                  </a:cubicBezTo>
                  <a:cubicBezTo>
                    <a:pt x="65" y="7"/>
                    <a:pt x="65" y="7"/>
                    <a:pt x="65" y="7"/>
                  </a:cubicBezTo>
                  <a:cubicBezTo>
                    <a:pt x="65" y="7"/>
                    <a:pt x="65" y="7"/>
                    <a:pt x="65" y="7"/>
                  </a:cubicBezTo>
                  <a:cubicBezTo>
                    <a:pt x="65" y="10"/>
                    <a:pt x="62" y="13"/>
                    <a:pt x="59" y="14"/>
                  </a:cubicBezTo>
                  <a:cubicBezTo>
                    <a:pt x="55" y="15"/>
                    <a:pt x="51" y="16"/>
                    <a:pt x="47" y="18"/>
                  </a:cubicBezTo>
                  <a:cubicBezTo>
                    <a:pt x="44" y="19"/>
                    <a:pt x="41" y="19"/>
                    <a:pt x="39" y="16"/>
                  </a:cubicBezTo>
                  <a:cubicBezTo>
                    <a:pt x="39" y="16"/>
                    <a:pt x="39" y="16"/>
                    <a:pt x="39" y="16"/>
                  </a:cubicBezTo>
                  <a:cubicBezTo>
                    <a:pt x="36" y="13"/>
                    <a:pt x="31" y="13"/>
                    <a:pt x="28" y="16"/>
                  </a:cubicBezTo>
                  <a:cubicBezTo>
                    <a:pt x="21" y="22"/>
                    <a:pt x="21" y="22"/>
                    <a:pt x="21" y="22"/>
                  </a:cubicBezTo>
                  <a:cubicBezTo>
                    <a:pt x="18" y="24"/>
                    <a:pt x="18" y="29"/>
                    <a:pt x="21" y="32"/>
                  </a:cubicBezTo>
                  <a:cubicBezTo>
                    <a:pt x="21" y="32"/>
                    <a:pt x="21" y="32"/>
                    <a:pt x="21" y="32"/>
                  </a:cubicBezTo>
                  <a:cubicBezTo>
                    <a:pt x="21" y="32"/>
                    <a:pt x="21" y="32"/>
                    <a:pt x="21" y="32"/>
                  </a:cubicBezTo>
                  <a:cubicBezTo>
                    <a:pt x="23" y="34"/>
                    <a:pt x="23" y="38"/>
                    <a:pt x="22" y="41"/>
                  </a:cubicBezTo>
                  <a:cubicBezTo>
                    <a:pt x="19" y="44"/>
                    <a:pt x="17" y="48"/>
                    <a:pt x="16" y="52"/>
                  </a:cubicBezTo>
                  <a:cubicBezTo>
                    <a:pt x="15" y="55"/>
                    <a:pt x="12" y="57"/>
                    <a:pt x="9" y="57"/>
                  </a:cubicBezTo>
                  <a:cubicBezTo>
                    <a:pt x="9" y="57"/>
                    <a:pt x="9" y="57"/>
                    <a:pt x="9" y="57"/>
                  </a:cubicBezTo>
                  <a:cubicBezTo>
                    <a:pt x="5" y="57"/>
                    <a:pt x="1" y="60"/>
                    <a:pt x="1" y="64"/>
                  </a:cubicBezTo>
                  <a:cubicBezTo>
                    <a:pt x="1" y="64"/>
                    <a:pt x="1" y="64"/>
                    <a:pt x="1" y="64"/>
                  </a:cubicBezTo>
                  <a:cubicBezTo>
                    <a:pt x="1" y="73"/>
                    <a:pt x="1" y="73"/>
                    <a:pt x="1" y="73"/>
                  </a:cubicBezTo>
                  <a:cubicBezTo>
                    <a:pt x="0" y="77"/>
                    <a:pt x="3" y="81"/>
                    <a:pt x="7" y="81"/>
                  </a:cubicBezTo>
                  <a:cubicBezTo>
                    <a:pt x="7" y="81"/>
                    <a:pt x="7" y="81"/>
                    <a:pt x="7" y="81"/>
                  </a:cubicBezTo>
                  <a:cubicBezTo>
                    <a:pt x="11" y="81"/>
                    <a:pt x="13" y="83"/>
                    <a:pt x="14" y="86"/>
                  </a:cubicBezTo>
                  <a:cubicBezTo>
                    <a:pt x="15" y="90"/>
                    <a:pt x="16" y="95"/>
                    <a:pt x="18" y="98"/>
                  </a:cubicBezTo>
                  <a:cubicBezTo>
                    <a:pt x="20" y="101"/>
                    <a:pt x="19" y="105"/>
                    <a:pt x="16" y="107"/>
                  </a:cubicBezTo>
                  <a:cubicBezTo>
                    <a:pt x="16" y="107"/>
                    <a:pt x="16" y="107"/>
                    <a:pt x="16" y="107"/>
                  </a:cubicBezTo>
                  <a:cubicBezTo>
                    <a:pt x="13" y="110"/>
                    <a:pt x="13" y="114"/>
                    <a:pt x="16" y="117"/>
                  </a:cubicBezTo>
                  <a:cubicBezTo>
                    <a:pt x="16" y="117"/>
                    <a:pt x="16" y="117"/>
                    <a:pt x="16" y="117"/>
                  </a:cubicBezTo>
                  <a:cubicBezTo>
                    <a:pt x="22" y="124"/>
                    <a:pt x="22" y="124"/>
                    <a:pt x="22" y="124"/>
                  </a:cubicBezTo>
                  <a:cubicBezTo>
                    <a:pt x="25" y="127"/>
                    <a:pt x="29" y="127"/>
                    <a:pt x="32" y="125"/>
                  </a:cubicBezTo>
                  <a:cubicBezTo>
                    <a:pt x="32" y="125"/>
                    <a:pt x="32" y="125"/>
                    <a:pt x="32" y="125"/>
                  </a:cubicBezTo>
                  <a:cubicBezTo>
                    <a:pt x="35" y="123"/>
                    <a:pt x="38" y="122"/>
                    <a:pt x="41" y="124"/>
                  </a:cubicBezTo>
                  <a:cubicBezTo>
                    <a:pt x="45" y="126"/>
                    <a:pt x="49" y="128"/>
                    <a:pt x="53" y="129"/>
                  </a:cubicBezTo>
                  <a:cubicBezTo>
                    <a:pt x="56" y="131"/>
                    <a:pt x="58" y="134"/>
                    <a:pt x="57" y="137"/>
                  </a:cubicBezTo>
                  <a:cubicBezTo>
                    <a:pt x="57" y="137"/>
                    <a:pt x="57" y="137"/>
                    <a:pt x="57" y="137"/>
                  </a:cubicBezTo>
                  <a:cubicBezTo>
                    <a:pt x="57" y="141"/>
                    <a:pt x="60" y="144"/>
                    <a:pt x="64" y="145"/>
                  </a:cubicBezTo>
                  <a:cubicBezTo>
                    <a:pt x="73" y="145"/>
                    <a:pt x="73" y="145"/>
                    <a:pt x="73" y="145"/>
                  </a:cubicBezTo>
                  <a:cubicBezTo>
                    <a:pt x="77" y="145"/>
                    <a:pt x="81" y="142"/>
                    <a:pt x="81" y="138"/>
                  </a:cubicBezTo>
                  <a:cubicBezTo>
                    <a:pt x="81" y="138"/>
                    <a:pt x="81" y="138"/>
                    <a:pt x="81" y="138"/>
                  </a:cubicBezTo>
                  <a:cubicBezTo>
                    <a:pt x="81" y="138"/>
                    <a:pt x="81" y="138"/>
                    <a:pt x="81" y="138"/>
                  </a:cubicBezTo>
                  <a:cubicBezTo>
                    <a:pt x="81" y="135"/>
                    <a:pt x="84" y="132"/>
                    <a:pt x="87" y="131"/>
                  </a:cubicBezTo>
                  <a:cubicBezTo>
                    <a:pt x="91" y="130"/>
                    <a:pt x="95" y="129"/>
                    <a:pt x="99" y="127"/>
                  </a:cubicBezTo>
                  <a:cubicBezTo>
                    <a:pt x="102" y="126"/>
                    <a:pt x="105" y="126"/>
                    <a:pt x="107" y="129"/>
                  </a:cubicBezTo>
                  <a:cubicBezTo>
                    <a:pt x="107" y="129"/>
                    <a:pt x="107" y="129"/>
                    <a:pt x="107" y="129"/>
                  </a:cubicBezTo>
                  <a:cubicBezTo>
                    <a:pt x="110" y="132"/>
                    <a:pt x="115" y="132"/>
                    <a:pt x="118" y="129"/>
                  </a:cubicBezTo>
                  <a:cubicBezTo>
                    <a:pt x="118" y="129"/>
                    <a:pt x="118" y="129"/>
                    <a:pt x="118" y="129"/>
                  </a:cubicBezTo>
                  <a:cubicBezTo>
                    <a:pt x="124" y="123"/>
                    <a:pt x="124" y="123"/>
                    <a:pt x="124" y="123"/>
                  </a:cubicBezTo>
                  <a:cubicBezTo>
                    <a:pt x="127" y="121"/>
                    <a:pt x="128" y="116"/>
                    <a:pt x="125" y="113"/>
                  </a:cubicBezTo>
                  <a:cubicBezTo>
                    <a:pt x="125" y="113"/>
                    <a:pt x="125" y="113"/>
                    <a:pt x="125" y="113"/>
                  </a:cubicBezTo>
                  <a:cubicBezTo>
                    <a:pt x="125" y="113"/>
                    <a:pt x="125" y="113"/>
                    <a:pt x="125" y="113"/>
                  </a:cubicBezTo>
                  <a:cubicBezTo>
                    <a:pt x="123" y="111"/>
                    <a:pt x="123" y="107"/>
                    <a:pt x="124" y="104"/>
                  </a:cubicBezTo>
                  <a:cubicBezTo>
                    <a:pt x="127" y="101"/>
                    <a:pt x="128" y="97"/>
                    <a:pt x="130" y="93"/>
                  </a:cubicBezTo>
                </a:path>
              </a:pathLst>
            </a:custGeom>
            <a:noFill/>
            <a:ln w="6350" cap="sq">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Oval 143"/>
            <p:cNvSpPr>
              <a:spLocks noChangeArrowheads="1"/>
            </p:cNvSpPr>
            <p:nvPr/>
          </p:nvSpPr>
          <p:spPr bwMode="auto">
            <a:xfrm>
              <a:off x="6360" y="2681"/>
              <a:ext cx="93" cy="93"/>
            </a:xfrm>
            <a:prstGeom prst="ellipse">
              <a:avLst/>
            </a:prstGeom>
            <a:noFill/>
            <a:ln w="6350" cap="sq">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Oval 144"/>
            <p:cNvSpPr>
              <a:spLocks noChangeArrowheads="1"/>
            </p:cNvSpPr>
            <p:nvPr/>
          </p:nvSpPr>
          <p:spPr bwMode="auto">
            <a:xfrm>
              <a:off x="6145" y="2762"/>
              <a:ext cx="119" cy="122"/>
            </a:xfrm>
            <a:prstGeom prst="ellipse">
              <a:avLst/>
            </a:prstGeom>
            <a:noFill/>
            <a:ln w="6350" cap="sq">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119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43F3D20-22A5-4EB4-93CF-C99194B59116}"/>
              </a:ext>
            </a:extLst>
          </p:cNvPr>
          <p:cNvSpPr>
            <a:spLocks noGrp="1"/>
          </p:cNvSpPr>
          <p:nvPr>
            <p:ph type="body" sz="quarter" idx="10"/>
          </p:nvPr>
        </p:nvSpPr>
        <p:spPr>
          <a:xfrm>
            <a:off x="995364" y="1330126"/>
            <a:ext cx="10204450" cy="600164"/>
          </a:xfrm>
        </p:spPr>
        <p:txBody>
          <a:bodyPr>
            <a:spAutoFit/>
          </a:bodyPr>
          <a:lstStyle/>
          <a:p>
            <a:pPr lvl="1"/>
            <a:r>
              <a:rPr lang="en-US" sz="1300" dirty="0"/>
              <a:t>At KPMG, we understand the essential factors for this certification program to succeed and firmly believe that our professional services assure a better investment for your organization in the long run.  With our assistance, you can achieve</a:t>
            </a:r>
            <a:r>
              <a:rPr lang="en-US" sz="1300" b="1" dirty="0">
                <a:solidFill>
                  <a:srgbClr val="00338D"/>
                </a:solidFill>
              </a:rPr>
              <a:t> lower long-term risk</a:t>
            </a:r>
            <a:r>
              <a:rPr lang="en-US" sz="1300" dirty="0"/>
              <a:t>, making our partnership a </a:t>
            </a:r>
            <a:r>
              <a:rPr lang="en-US" sz="1300" b="1" dirty="0">
                <a:solidFill>
                  <a:srgbClr val="00338D"/>
                </a:solidFill>
              </a:rPr>
              <a:t>valuable and strategic choice</a:t>
            </a:r>
            <a:r>
              <a:rPr lang="en-US" sz="1300" dirty="0"/>
              <a:t>. </a:t>
            </a:r>
          </a:p>
        </p:txBody>
      </p:sp>
      <p:sp>
        <p:nvSpPr>
          <p:cNvPr id="2" name="Title 1">
            <a:extLst>
              <a:ext uri="{FF2B5EF4-FFF2-40B4-BE49-F238E27FC236}">
                <a16:creationId xmlns:a16="http://schemas.microsoft.com/office/drawing/2014/main" id="{7E8658FC-B9CC-4052-920B-6B9C844ED8F0}"/>
              </a:ext>
            </a:extLst>
          </p:cNvPr>
          <p:cNvSpPr>
            <a:spLocks noGrp="1"/>
          </p:cNvSpPr>
          <p:nvPr>
            <p:ph type="title"/>
          </p:nvPr>
        </p:nvSpPr>
        <p:spPr/>
        <p:txBody>
          <a:bodyPr/>
          <a:lstStyle/>
          <a:p>
            <a:r>
              <a:rPr lang="en-US" dirty="0"/>
              <a:t>Ensuring long-term value</a:t>
            </a:r>
          </a:p>
        </p:txBody>
      </p:sp>
      <p:sp>
        <p:nvSpPr>
          <p:cNvPr id="7" name="Text Placeholder 2">
            <a:extLst>
              <a:ext uri="{FF2B5EF4-FFF2-40B4-BE49-F238E27FC236}">
                <a16:creationId xmlns:a16="http://schemas.microsoft.com/office/drawing/2014/main" id="{9C1E9F87-C2A1-4BB4-A812-1D2B175A31B1}"/>
              </a:ext>
            </a:extLst>
          </p:cNvPr>
          <p:cNvSpPr txBox="1">
            <a:spLocks/>
          </p:cNvSpPr>
          <p:nvPr/>
        </p:nvSpPr>
        <p:spPr>
          <a:xfrm>
            <a:off x="418011" y="921271"/>
            <a:ext cx="11377012" cy="68999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11" name="Text Placeholder 2">
            <a:extLst>
              <a:ext uri="{FF2B5EF4-FFF2-40B4-BE49-F238E27FC236}">
                <a16:creationId xmlns:a16="http://schemas.microsoft.com/office/drawing/2014/main" id="{5ED39316-D772-4BE0-BEE4-397ECE10FBF6}"/>
              </a:ext>
            </a:extLst>
          </p:cNvPr>
          <p:cNvSpPr txBox="1">
            <a:spLocks/>
          </p:cNvSpPr>
          <p:nvPr/>
        </p:nvSpPr>
        <p:spPr>
          <a:xfrm>
            <a:off x="995364" y="2098748"/>
            <a:ext cx="2615101" cy="310854"/>
          </a:xfrm>
          <a:prstGeom prst="rect">
            <a:avLst/>
          </a:prstGeom>
          <a:solidFill>
            <a:srgbClr val="00338D"/>
          </a:solidFill>
        </p:spPr>
        <p:txBody>
          <a:bodyPr vert="horz" wrap="square" lIns="91440" tIns="54864" rIns="91440" bIns="54864"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chemeClr val="bg1"/>
                </a:solidFill>
              </a:rPr>
              <a:t>Potential risk with new vendor</a:t>
            </a:r>
          </a:p>
        </p:txBody>
      </p:sp>
      <p:sp>
        <p:nvSpPr>
          <p:cNvPr id="112" name="Text Placeholder 2">
            <a:extLst>
              <a:ext uri="{FF2B5EF4-FFF2-40B4-BE49-F238E27FC236}">
                <a16:creationId xmlns:a16="http://schemas.microsoft.com/office/drawing/2014/main" id="{083FBA4B-704A-424A-AEC9-DE0CDA637C27}"/>
              </a:ext>
            </a:extLst>
          </p:cNvPr>
          <p:cNvSpPr txBox="1">
            <a:spLocks/>
          </p:cNvSpPr>
          <p:nvPr/>
        </p:nvSpPr>
        <p:spPr>
          <a:xfrm>
            <a:off x="6803382" y="2098748"/>
            <a:ext cx="4387741" cy="310854"/>
          </a:xfrm>
          <a:prstGeom prst="rect">
            <a:avLst/>
          </a:prstGeom>
          <a:solidFill>
            <a:srgbClr val="00338D"/>
          </a:solidFill>
        </p:spPr>
        <p:txBody>
          <a:bodyPr vert="horz" wrap="square" lIns="91440" tIns="54864" rIns="91440" bIns="54864"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chemeClr val="bg1"/>
                </a:solidFill>
              </a:rPr>
              <a:t>Value to Cigna</a:t>
            </a:r>
          </a:p>
        </p:txBody>
      </p:sp>
      <p:sp>
        <p:nvSpPr>
          <p:cNvPr id="74" name="Text Placeholder 2">
            <a:extLst>
              <a:ext uri="{FF2B5EF4-FFF2-40B4-BE49-F238E27FC236}">
                <a16:creationId xmlns:a16="http://schemas.microsoft.com/office/drawing/2014/main" id="{E4A786C4-6C5C-4A11-B7EF-89AC6251C563}"/>
              </a:ext>
            </a:extLst>
          </p:cNvPr>
          <p:cNvSpPr txBox="1">
            <a:spLocks/>
          </p:cNvSpPr>
          <p:nvPr/>
        </p:nvSpPr>
        <p:spPr>
          <a:xfrm>
            <a:off x="995363" y="2764448"/>
            <a:ext cx="2426565" cy="400110"/>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700"/>
              </a:spcBef>
              <a:spcAft>
                <a:spcPts val="400"/>
              </a:spcAft>
              <a:buFontTx/>
              <a:buNone/>
              <a:defRPr sz="14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400"/>
              </a:spcAft>
              <a:buFontTx/>
              <a:buNone/>
              <a:defRPr sz="14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4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4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4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rgbClr val="1E49E2"/>
                </a:solidFill>
              </a:rPr>
              <a:t>Lack of internal and external expertise</a:t>
            </a:r>
          </a:p>
        </p:txBody>
      </p:sp>
      <p:sp>
        <p:nvSpPr>
          <p:cNvPr id="113" name="Text Placeholder 2">
            <a:extLst>
              <a:ext uri="{FF2B5EF4-FFF2-40B4-BE49-F238E27FC236}">
                <a16:creationId xmlns:a16="http://schemas.microsoft.com/office/drawing/2014/main" id="{B0F520C1-5ABE-4880-8E7F-1577A34531DA}"/>
              </a:ext>
            </a:extLst>
          </p:cNvPr>
          <p:cNvSpPr txBox="1">
            <a:spLocks/>
          </p:cNvSpPr>
          <p:nvPr/>
        </p:nvSpPr>
        <p:spPr>
          <a:xfrm>
            <a:off x="6803382" y="2564394"/>
            <a:ext cx="4387741" cy="800219"/>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rgbClr val="1E49E2"/>
                </a:solidFill>
              </a:rPr>
              <a:t>KPMG team is well-versed in current processes, which minimizes the need for utilizing your resources to onboard and train us. This saves Cigna time and allows the team to focus on other essential tasks.</a:t>
            </a:r>
          </a:p>
        </p:txBody>
      </p:sp>
      <p:sp>
        <p:nvSpPr>
          <p:cNvPr id="118" name="Arrow: Striped Right 117">
            <a:extLst>
              <a:ext uri="{FF2B5EF4-FFF2-40B4-BE49-F238E27FC236}">
                <a16:creationId xmlns:a16="http://schemas.microsoft.com/office/drawing/2014/main" id="{EAA2363E-C204-4289-9783-37D5ACA9D784}"/>
              </a:ext>
            </a:extLst>
          </p:cNvPr>
          <p:cNvSpPr/>
          <p:nvPr/>
        </p:nvSpPr>
        <p:spPr>
          <a:xfrm>
            <a:off x="6161394" y="2733415"/>
            <a:ext cx="515154" cy="257577"/>
          </a:xfrm>
          <a:prstGeom prst="rightArrow">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77" name="Text Placeholder 3">
            <a:extLst>
              <a:ext uri="{FF2B5EF4-FFF2-40B4-BE49-F238E27FC236}">
                <a16:creationId xmlns:a16="http://schemas.microsoft.com/office/drawing/2014/main" id="{93D3D301-A0EE-4950-A32E-61F4C4BEFEDE}"/>
              </a:ext>
            </a:extLst>
          </p:cNvPr>
          <p:cNvSpPr txBox="1">
            <a:spLocks/>
          </p:cNvSpPr>
          <p:nvPr/>
        </p:nvSpPr>
        <p:spPr>
          <a:xfrm>
            <a:off x="3812064" y="3818492"/>
            <a:ext cx="2281180" cy="200055"/>
          </a:xfrm>
          <a:prstGeom prst="rect">
            <a:avLst/>
          </a:prstGeom>
        </p:spPr>
        <p:txBody>
          <a:bodyPr wrap="square" lIns="0" tIns="0" rIns="0" bIns="0" anchor="t" anchorCtr="0">
            <a:spAutoFit/>
          </a:bodyPr>
          <a:lstStyle>
            <a:lvl1pPr marL="0" indent="0" algn="l" defTabSz="914400" rtl="0" eaLnBrk="1" latinLnBrk="0" hangingPunct="1">
              <a:lnSpc>
                <a:spcPct val="100000"/>
              </a:lnSpc>
              <a:spcBef>
                <a:spcPts val="700"/>
              </a:spcBef>
              <a:spcAft>
                <a:spcPts val="400"/>
              </a:spcAft>
              <a:buFontTx/>
              <a:buNone/>
              <a:defRPr sz="12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400"/>
              </a:spcAft>
              <a:buFontTx/>
              <a:buNone/>
              <a:defRPr sz="12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rgbClr val="00B8F5"/>
                </a:solidFill>
              </a:rPr>
              <a:t>Transformation partnership</a:t>
            </a:r>
          </a:p>
        </p:txBody>
      </p:sp>
      <p:sp>
        <p:nvSpPr>
          <p:cNvPr id="114" name="Text Placeholder 2">
            <a:extLst>
              <a:ext uri="{FF2B5EF4-FFF2-40B4-BE49-F238E27FC236}">
                <a16:creationId xmlns:a16="http://schemas.microsoft.com/office/drawing/2014/main" id="{698A5007-B207-43B0-927A-4BF3BD5A5A1A}"/>
              </a:ext>
            </a:extLst>
          </p:cNvPr>
          <p:cNvSpPr txBox="1">
            <a:spLocks/>
          </p:cNvSpPr>
          <p:nvPr/>
        </p:nvSpPr>
        <p:spPr>
          <a:xfrm>
            <a:off x="6803382" y="3484200"/>
            <a:ext cx="4387741" cy="800219"/>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rgbClr val="00B8F5"/>
                </a:solidFill>
              </a:rPr>
              <a:t>As part of your ongoing Saviynt transformation projects, our experience and knowledge at Cigna allows us to identify opportunities and efficiencies that may not be apparent to a new firm.</a:t>
            </a:r>
          </a:p>
        </p:txBody>
      </p:sp>
      <p:sp>
        <p:nvSpPr>
          <p:cNvPr id="119" name="Arrow: Striped Right 118">
            <a:extLst>
              <a:ext uri="{FF2B5EF4-FFF2-40B4-BE49-F238E27FC236}">
                <a16:creationId xmlns:a16="http://schemas.microsoft.com/office/drawing/2014/main" id="{A4BC95D6-C658-450D-83B0-64578BA17034}"/>
              </a:ext>
            </a:extLst>
          </p:cNvPr>
          <p:cNvSpPr/>
          <p:nvPr/>
        </p:nvSpPr>
        <p:spPr>
          <a:xfrm>
            <a:off x="6170738" y="3784723"/>
            <a:ext cx="515154" cy="257577"/>
          </a:xfrm>
          <a:prstGeom prst="rightArrow">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76" name="Text Placeholder 4">
            <a:extLst>
              <a:ext uri="{FF2B5EF4-FFF2-40B4-BE49-F238E27FC236}">
                <a16:creationId xmlns:a16="http://schemas.microsoft.com/office/drawing/2014/main" id="{DA6131EC-9E3B-4029-82E6-61659FD7D74E}"/>
              </a:ext>
            </a:extLst>
          </p:cNvPr>
          <p:cNvSpPr txBox="1">
            <a:spLocks/>
          </p:cNvSpPr>
          <p:nvPr/>
        </p:nvSpPr>
        <p:spPr>
          <a:xfrm>
            <a:off x="3807537" y="4783377"/>
            <a:ext cx="1999743" cy="200055"/>
          </a:xfrm>
          <a:prstGeom prst="rect">
            <a:avLst/>
          </a:prstGeom>
        </p:spPr>
        <p:txBody>
          <a:bodyPr wrap="square" lIns="0" tIns="0" rIns="0" bIns="0" anchor="t" anchorCtr="0">
            <a:spAutoFit/>
          </a:bodyPr>
          <a:lstStyle>
            <a:lvl1pPr marL="0" indent="0" algn="l" defTabSz="914400" rtl="0" eaLnBrk="1" latinLnBrk="0" hangingPunct="1">
              <a:lnSpc>
                <a:spcPct val="100000"/>
              </a:lnSpc>
              <a:spcBef>
                <a:spcPts val="700"/>
              </a:spcBef>
              <a:spcAft>
                <a:spcPts val="400"/>
              </a:spcAft>
              <a:buFontTx/>
              <a:buNone/>
              <a:defRPr sz="12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400"/>
              </a:spcAft>
              <a:buFontTx/>
              <a:buNone/>
              <a:defRPr sz="12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rgbClr val="0C233C"/>
                </a:solidFill>
              </a:rPr>
              <a:t>Proven track record</a:t>
            </a:r>
          </a:p>
        </p:txBody>
      </p:sp>
      <p:sp>
        <p:nvSpPr>
          <p:cNvPr id="117" name="Text Placeholder 2">
            <a:extLst>
              <a:ext uri="{FF2B5EF4-FFF2-40B4-BE49-F238E27FC236}">
                <a16:creationId xmlns:a16="http://schemas.microsoft.com/office/drawing/2014/main" id="{7ACFD38E-78E7-45D1-9043-E4ACE5BB180D}"/>
              </a:ext>
            </a:extLst>
          </p:cNvPr>
          <p:cNvSpPr txBox="1">
            <a:spLocks/>
          </p:cNvSpPr>
          <p:nvPr/>
        </p:nvSpPr>
        <p:spPr>
          <a:xfrm>
            <a:off x="6783800" y="4429805"/>
            <a:ext cx="4493800" cy="1000274"/>
          </a:xfrm>
          <a:prstGeom prst="rect">
            <a:avLst/>
          </a:prstGeom>
        </p:spPr>
        <p:txBody>
          <a:bodyPr vert="horz" wrap="square" lIns="0" tIns="0" rIns="0" bIns="0" rtlCol="0" anchor="t" anchorCtr="0">
            <a:spAutoFit/>
          </a:bodyPr>
          <a:lstStyle>
            <a:defPPr>
              <a:defRPr lang="en-US"/>
            </a:defPPr>
            <a:lvl1pPr indent="0">
              <a:lnSpc>
                <a:spcPct val="100000"/>
              </a:lnSpc>
              <a:spcBef>
                <a:spcPts val="0"/>
              </a:spcBef>
              <a:spcAft>
                <a:spcPts val="600"/>
              </a:spcAft>
              <a:buFontTx/>
              <a:buNone/>
              <a:defRPr b="1">
                <a:solidFill>
                  <a:schemeClr val="tx2"/>
                </a:solidFill>
              </a:defRPr>
            </a:lvl1pPr>
            <a:lvl2pPr marL="0" indent="0">
              <a:lnSpc>
                <a:spcPct val="100000"/>
              </a:lnSpc>
              <a:spcBef>
                <a:spcPts val="0"/>
              </a:spcBef>
              <a:spcAft>
                <a:spcPts val="600"/>
              </a:spcAft>
              <a:buFontTx/>
              <a:buNone/>
              <a:defRPr sz="1000"/>
            </a:lvl2pPr>
            <a:lvl3pPr marL="227013" indent="-227013">
              <a:lnSpc>
                <a:spcPct val="100000"/>
              </a:lnSpc>
              <a:spcBef>
                <a:spcPts val="0"/>
              </a:spcBef>
              <a:spcAft>
                <a:spcPts val="600"/>
              </a:spcAft>
              <a:buClr>
                <a:schemeClr val="tx2"/>
              </a:buClr>
              <a:buFont typeface="Arial" panose="020B0604020202020204" pitchFamily="34" charset="0"/>
              <a:buChar char="—"/>
              <a:defRPr sz="1000"/>
            </a:lvl3pPr>
            <a:lvl4pPr marL="396875" indent="-173038">
              <a:lnSpc>
                <a:spcPct val="100000"/>
              </a:lnSpc>
              <a:spcBef>
                <a:spcPts val="0"/>
              </a:spcBef>
              <a:spcAft>
                <a:spcPts val="600"/>
              </a:spcAft>
              <a:buClr>
                <a:schemeClr val="tx2"/>
              </a:buClr>
              <a:buFont typeface="Arial" panose="020B0604020202020204" pitchFamily="34" charset="0"/>
              <a:buChar char="-"/>
              <a:defRPr sz="1000"/>
            </a:lvl4pPr>
            <a:lvl5pPr marL="687388" indent="-284163">
              <a:lnSpc>
                <a:spcPct val="100000"/>
              </a:lnSpc>
              <a:spcBef>
                <a:spcPts val="0"/>
              </a:spcBef>
              <a:spcAft>
                <a:spcPts val="600"/>
              </a:spcAft>
              <a:buClr>
                <a:schemeClr val="tx2"/>
              </a:buClr>
              <a:buFont typeface="Arial" panose="020B0604020202020204" pitchFamily="34" charset="0"/>
              <a:buChar char="—"/>
              <a:defRPr sz="1000" baseline="0"/>
            </a:lvl5pPr>
            <a:lvl6pPr marL="1098000" indent="-230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6pPr>
            <a:lvl7pPr marL="1371600" indent="-284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7pPr>
            <a:lvl8pPr marL="1645200" indent="-228600">
              <a:lnSpc>
                <a:spcPct val="100000"/>
              </a:lnSpc>
              <a:spcBef>
                <a:spcPts val="0"/>
              </a:spcBef>
              <a:spcAft>
                <a:spcPts val="600"/>
              </a:spcAft>
              <a:buClr>
                <a:schemeClr val="tx2"/>
              </a:buClr>
              <a:buFont typeface="Arial" panose="020B0604020202020204" pitchFamily="34" charset="0"/>
              <a:buChar char="-"/>
              <a:defRPr sz="1500">
                <a:solidFill>
                  <a:schemeClr val="tx2"/>
                </a:solidFill>
              </a:defRPr>
            </a:lvl8pPr>
            <a:lvl9pPr marL="3886200" indent="-228600">
              <a:lnSpc>
                <a:spcPct val="90000"/>
              </a:lnSpc>
              <a:spcBef>
                <a:spcPts val="500"/>
              </a:spcBef>
              <a:buFont typeface="Arial" panose="020B0604020202020204" pitchFamily="34" charset="0"/>
              <a:buChar char="•"/>
            </a:lvl9pPr>
          </a:lstStyle>
          <a:p>
            <a:r>
              <a:rPr lang="en-US" sz="1300" dirty="0">
                <a:solidFill>
                  <a:srgbClr val="0C233C"/>
                </a:solidFill>
              </a:rPr>
              <a:t>Since 2019, we have consistently delivered quality certification results.  Working with a new firm could potentially lead to mistakes or oversights due to lack of familiarity with the environment and processes, which could result in costly audit findings.</a:t>
            </a:r>
          </a:p>
        </p:txBody>
      </p:sp>
      <p:sp>
        <p:nvSpPr>
          <p:cNvPr id="121" name="Arrow: Striped Right 120">
            <a:extLst>
              <a:ext uri="{FF2B5EF4-FFF2-40B4-BE49-F238E27FC236}">
                <a16:creationId xmlns:a16="http://schemas.microsoft.com/office/drawing/2014/main" id="{D9FCC67D-4F90-4F3F-86A9-269C28FDC075}"/>
              </a:ext>
            </a:extLst>
          </p:cNvPr>
          <p:cNvSpPr/>
          <p:nvPr/>
        </p:nvSpPr>
        <p:spPr>
          <a:xfrm>
            <a:off x="6155201" y="4754280"/>
            <a:ext cx="515154" cy="257577"/>
          </a:xfrm>
          <a:prstGeom prst="rightArrow">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122" name="Text Placeholder 2">
            <a:extLst>
              <a:ext uri="{FF2B5EF4-FFF2-40B4-BE49-F238E27FC236}">
                <a16:creationId xmlns:a16="http://schemas.microsoft.com/office/drawing/2014/main" id="{FE4CD2A8-4E82-4849-81D7-3E8024706C20}"/>
              </a:ext>
            </a:extLst>
          </p:cNvPr>
          <p:cNvSpPr txBox="1">
            <a:spLocks/>
          </p:cNvSpPr>
          <p:nvPr/>
        </p:nvSpPr>
        <p:spPr>
          <a:xfrm>
            <a:off x="995365" y="5705750"/>
            <a:ext cx="10195758" cy="436115"/>
          </a:xfrm>
          <a:prstGeom prst="rect">
            <a:avLst/>
          </a:prstGeom>
          <a:noFill/>
          <a:ln w="6350">
            <a:solidFill>
              <a:srgbClr val="098E7E"/>
            </a:solidFill>
          </a:ln>
        </p:spPr>
        <p:txBody>
          <a:bodyPr vert="horz" lIns="54864" tIns="54864" rIns="54864" bIns="54864" rtlCol="0" anchor="ctr" anchorCtr="0">
            <a:no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300" i="1" dirty="0">
                <a:solidFill>
                  <a:srgbClr val="098E7E"/>
                </a:solidFill>
              </a:rPr>
              <a:t>Our proposal addresses Cigna’s requirements for comprehensive end-to-end coverage, compliance with regulatory standards, and collaboration with a reliable and trusted partner.</a:t>
            </a:r>
          </a:p>
        </p:txBody>
      </p:sp>
      <p:sp>
        <p:nvSpPr>
          <p:cNvPr id="4" name="Text Placeholder 2">
            <a:extLst>
              <a:ext uri="{FF2B5EF4-FFF2-40B4-BE49-F238E27FC236}">
                <a16:creationId xmlns:a16="http://schemas.microsoft.com/office/drawing/2014/main" id="{21F47FA2-8DE0-BC20-C225-6B5602BC6D0D}"/>
              </a:ext>
            </a:extLst>
          </p:cNvPr>
          <p:cNvSpPr txBox="1">
            <a:spLocks/>
          </p:cNvSpPr>
          <p:nvPr/>
        </p:nvSpPr>
        <p:spPr>
          <a:xfrm>
            <a:off x="3807536" y="2098423"/>
            <a:ext cx="2615101" cy="310854"/>
          </a:xfrm>
          <a:prstGeom prst="rect">
            <a:avLst/>
          </a:prstGeom>
          <a:solidFill>
            <a:srgbClr val="00338D"/>
          </a:solidFill>
        </p:spPr>
        <p:txBody>
          <a:bodyPr vert="horz" wrap="square" lIns="91440" tIns="54864" rIns="91440" bIns="54864" rtlCol="0" anchor="t" anchorCtr="0">
            <a:spAutoFit/>
          </a:bodyPr>
          <a:lstStyle>
            <a:lvl1pPr marL="0" indent="0" algn="l" defTabSz="914400" rtl="0" eaLnBrk="1" latinLnBrk="0" hangingPunct="1">
              <a:lnSpc>
                <a:spcPct val="100000"/>
              </a:lnSpc>
              <a:spcBef>
                <a:spcPts val="0"/>
              </a:spcBef>
              <a:spcAft>
                <a:spcPts val="600"/>
              </a:spcAft>
              <a:buFontTx/>
              <a:buNone/>
              <a:defRPr sz="10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0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chemeClr val="bg1"/>
                </a:solidFill>
              </a:rPr>
              <a:t>KPMG factor</a:t>
            </a:r>
          </a:p>
        </p:txBody>
      </p:sp>
      <p:sp>
        <p:nvSpPr>
          <p:cNvPr id="6" name="Text Placeholder 2">
            <a:extLst>
              <a:ext uri="{FF2B5EF4-FFF2-40B4-BE49-F238E27FC236}">
                <a16:creationId xmlns:a16="http://schemas.microsoft.com/office/drawing/2014/main" id="{10509431-4318-A84E-5991-55966B5FE870}"/>
              </a:ext>
            </a:extLst>
          </p:cNvPr>
          <p:cNvSpPr txBox="1">
            <a:spLocks/>
          </p:cNvSpPr>
          <p:nvPr/>
        </p:nvSpPr>
        <p:spPr>
          <a:xfrm>
            <a:off x="3807537" y="2758028"/>
            <a:ext cx="1999743" cy="200055"/>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700"/>
              </a:spcBef>
              <a:spcAft>
                <a:spcPts val="400"/>
              </a:spcAft>
              <a:buFontTx/>
              <a:buNone/>
              <a:defRPr sz="14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400"/>
              </a:spcAft>
              <a:buFontTx/>
              <a:buNone/>
              <a:defRPr sz="14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4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4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4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rgbClr val="1E49E2"/>
                </a:solidFill>
              </a:rPr>
              <a:t>Familiarity with process</a:t>
            </a:r>
          </a:p>
        </p:txBody>
      </p:sp>
      <p:sp>
        <p:nvSpPr>
          <p:cNvPr id="8" name="Text Placeholder 3">
            <a:extLst>
              <a:ext uri="{FF2B5EF4-FFF2-40B4-BE49-F238E27FC236}">
                <a16:creationId xmlns:a16="http://schemas.microsoft.com/office/drawing/2014/main" id="{7C2FA123-D4EE-697F-53E2-2828B3AE3387}"/>
              </a:ext>
            </a:extLst>
          </p:cNvPr>
          <p:cNvSpPr txBox="1">
            <a:spLocks/>
          </p:cNvSpPr>
          <p:nvPr/>
        </p:nvSpPr>
        <p:spPr>
          <a:xfrm>
            <a:off x="1016140" y="3738755"/>
            <a:ext cx="2405787" cy="400110"/>
          </a:xfrm>
          <a:prstGeom prst="rect">
            <a:avLst/>
          </a:prstGeom>
        </p:spPr>
        <p:txBody>
          <a:bodyPr wrap="square" lIns="0" tIns="0" rIns="0" bIns="0" anchor="t" anchorCtr="0">
            <a:spAutoFit/>
          </a:bodyPr>
          <a:lstStyle>
            <a:lvl1pPr marL="0" indent="0" algn="l" defTabSz="914400" rtl="0" eaLnBrk="1" latinLnBrk="0" hangingPunct="1">
              <a:lnSpc>
                <a:spcPct val="100000"/>
              </a:lnSpc>
              <a:spcBef>
                <a:spcPts val="700"/>
              </a:spcBef>
              <a:spcAft>
                <a:spcPts val="400"/>
              </a:spcAft>
              <a:buFontTx/>
              <a:buNone/>
              <a:defRPr sz="12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400"/>
              </a:spcAft>
              <a:buFontTx/>
              <a:buNone/>
              <a:defRPr sz="12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rgbClr val="00B8F5"/>
                </a:solidFill>
              </a:rPr>
              <a:t>Disjointed implementation and governance team</a:t>
            </a:r>
          </a:p>
        </p:txBody>
      </p:sp>
      <p:sp>
        <p:nvSpPr>
          <p:cNvPr id="9" name="Text Placeholder 4">
            <a:extLst>
              <a:ext uri="{FF2B5EF4-FFF2-40B4-BE49-F238E27FC236}">
                <a16:creationId xmlns:a16="http://schemas.microsoft.com/office/drawing/2014/main" id="{1E74AFF9-A89E-2017-FF4C-5536FFF74F8C}"/>
              </a:ext>
            </a:extLst>
          </p:cNvPr>
          <p:cNvSpPr txBox="1">
            <a:spLocks/>
          </p:cNvSpPr>
          <p:nvPr/>
        </p:nvSpPr>
        <p:spPr>
          <a:xfrm>
            <a:off x="1050153" y="4761019"/>
            <a:ext cx="2371774" cy="200056"/>
          </a:xfrm>
          <a:prstGeom prst="rect">
            <a:avLst/>
          </a:prstGeom>
        </p:spPr>
        <p:txBody>
          <a:bodyPr wrap="square" lIns="0" tIns="0" rIns="0" bIns="0" anchor="t" anchorCtr="0">
            <a:spAutoFit/>
          </a:bodyPr>
          <a:lstStyle>
            <a:lvl1pPr marL="0" indent="0" algn="l" defTabSz="914400" rtl="0" eaLnBrk="1" latinLnBrk="0" hangingPunct="1">
              <a:lnSpc>
                <a:spcPct val="100000"/>
              </a:lnSpc>
              <a:spcBef>
                <a:spcPts val="700"/>
              </a:spcBef>
              <a:spcAft>
                <a:spcPts val="400"/>
              </a:spcAft>
              <a:buFontTx/>
              <a:buNone/>
              <a:defRPr sz="1200" b="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400"/>
              </a:spcAft>
              <a:buFontTx/>
              <a:buNone/>
              <a:defRPr sz="1200" kern="1200">
                <a:solidFill>
                  <a:schemeClr val="tx1"/>
                </a:solidFill>
                <a:latin typeface="+mn-lt"/>
                <a:ea typeface="+mn-ea"/>
                <a:cs typeface="+mn-cs"/>
              </a:defRPr>
            </a:lvl2pPr>
            <a:lvl3pPr marL="227013" indent="-22701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3pPr>
            <a:lvl4pPr marL="396875" indent="-173038"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a:solidFill>
                  <a:schemeClr val="tx1"/>
                </a:solidFill>
                <a:latin typeface="+mn-lt"/>
                <a:ea typeface="+mn-ea"/>
                <a:cs typeface="+mn-cs"/>
              </a:defRPr>
            </a:lvl4pPr>
            <a:lvl5pPr marL="687388" indent="-284163" algn="l" defTabSz="914400" rtl="0" eaLnBrk="1" latinLnBrk="0" hangingPunct="1">
              <a:lnSpc>
                <a:spcPct val="100000"/>
              </a:lnSpc>
              <a:spcBef>
                <a:spcPts val="0"/>
              </a:spcBef>
              <a:spcAft>
                <a:spcPts val="400"/>
              </a:spcAft>
              <a:buClr>
                <a:schemeClr val="tx2"/>
              </a:buClr>
              <a:buFont typeface="Arial" panose="020B0604020202020204" pitchFamily="34" charset="0"/>
              <a:buChar char="—"/>
              <a:defRPr sz="12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rgbClr val="0C233C"/>
                </a:solidFill>
              </a:rPr>
              <a:t>Work quality</a:t>
            </a:r>
          </a:p>
        </p:txBody>
      </p:sp>
    </p:spTree>
    <p:extLst>
      <p:ext uri="{BB962C8B-B14F-4D97-AF65-F5344CB8AC3E}">
        <p14:creationId xmlns:p14="http://schemas.microsoft.com/office/powerpoint/2010/main" val="1932118506"/>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F690E5-D342-456B-9893-5237E5D09568}"/>
              </a:ext>
            </a:extLst>
          </p:cNvPr>
          <p:cNvSpPr>
            <a:spLocks noGrp="1"/>
          </p:cNvSpPr>
          <p:nvPr>
            <p:ph type="body" sz="quarter" idx="10"/>
          </p:nvPr>
        </p:nvSpPr>
        <p:spPr>
          <a:xfrm>
            <a:off x="995364" y="1330126"/>
            <a:ext cx="10204450" cy="153888"/>
          </a:xfrm>
        </p:spPr>
        <p:txBody>
          <a:bodyPr>
            <a:spAutoFit/>
          </a:bodyPr>
          <a:lstStyle/>
          <a:p>
            <a:pPr lvl="1"/>
            <a:r>
              <a:rPr lang="en-US" sz="1000"/>
              <a:t>KPMG will provide the following scope of certification coverage:</a:t>
            </a:r>
          </a:p>
        </p:txBody>
      </p:sp>
      <p:sp>
        <p:nvSpPr>
          <p:cNvPr id="3" name="Title 2">
            <a:extLst>
              <a:ext uri="{FF2B5EF4-FFF2-40B4-BE49-F238E27FC236}">
                <a16:creationId xmlns:a16="http://schemas.microsoft.com/office/drawing/2014/main" id="{76881974-B2FE-478E-AAA1-182F121BD28A}"/>
              </a:ext>
            </a:extLst>
          </p:cNvPr>
          <p:cNvSpPr>
            <a:spLocks noGrp="1"/>
          </p:cNvSpPr>
          <p:nvPr>
            <p:ph type="title"/>
          </p:nvPr>
        </p:nvSpPr>
        <p:spPr/>
        <p:txBody>
          <a:bodyPr/>
          <a:lstStyle/>
          <a:p>
            <a:r>
              <a:rPr lang="en-US"/>
              <a:t>Scope of work</a:t>
            </a:r>
          </a:p>
        </p:txBody>
      </p:sp>
      <p:graphicFrame>
        <p:nvGraphicFramePr>
          <p:cNvPr id="8" name="Table 7">
            <a:extLst>
              <a:ext uri="{FF2B5EF4-FFF2-40B4-BE49-F238E27FC236}">
                <a16:creationId xmlns:a16="http://schemas.microsoft.com/office/drawing/2014/main" id="{2A31F77C-9683-9E29-295F-6DF5FDFEC5E5}"/>
              </a:ext>
            </a:extLst>
          </p:cNvPr>
          <p:cNvGraphicFramePr>
            <a:graphicFrameLocks noGrp="1"/>
          </p:cNvGraphicFramePr>
          <p:nvPr>
            <p:extLst>
              <p:ext uri="{D42A27DB-BD31-4B8C-83A1-F6EECF244321}">
                <p14:modId xmlns:p14="http://schemas.microsoft.com/office/powerpoint/2010/main" val="199117683"/>
              </p:ext>
            </p:extLst>
          </p:nvPr>
        </p:nvGraphicFramePr>
        <p:xfrm>
          <a:off x="992186" y="1270112"/>
          <a:ext cx="10068222" cy="4691719"/>
        </p:xfrm>
        <a:graphic>
          <a:graphicData uri="http://schemas.openxmlformats.org/drawingml/2006/table">
            <a:tbl>
              <a:tblPr>
                <a:tableStyleId>{5C22544A-7EE6-4342-B048-85BDC9FD1C3A}</a:tableStyleId>
              </a:tblPr>
              <a:tblGrid>
                <a:gridCol w="2627821">
                  <a:extLst>
                    <a:ext uri="{9D8B030D-6E8A-4147-A177-3AD203B41FA5}">
                      <a16:colId xmlns:a16="http://schemas.microsoft.com/office/drawing/2014/main" val="20000"/>
                    </a:ext>
                  </a:extLst>
                </a:gridCol>
                <a:gridCol w="1420060">
                  <a:extLst>
                    <a:ext uri="{9D8B030D-6E8A-4147-A177-3AD203B41FA5}">
                      <a16:colId xmlns:a16="http://schemas.microsoft.com/office/drawing/2014/main" val="4201249978"/>
                    </a:ext>
                  </a:extLst>
                </a:gridCol>
                <a:gridCol w="6020341">
                  <a:extLst>
                    <a:ext uri="{9D8B030D-6E8A-4147-A177-3AD203B41FA5}">
                      <a16:colId xmlns:a16="http://schemas.microsoft.com/office/drawing/2014/main" val="465255179"/>
                    </a:ext>
                  </a:extLst>
                </a:gridCol>
              </a:tblGrid>
              <a:tr h="450308">
                <a:tc gridSpan="3">
                  <a:txBody>
                    <a:bodyPr/>
                    <a:lstStyle/>
                    <a:p>
                      <a:pPr algn="l" fontAlgn="b"/>
                      <a:r>
                        <a:rPr lang="en-US" sz="1000" b="1" i="0" u="none" strike="noStrike">
                          <a:solidFill>
                            <a:srgbClr val="FFFFFF"/>
                          </a:solidFill>
                          <a:effectLst/>
                          <a:latin typeface="+mn-lt"/>
                        </a:rPr>
                        <a:t>Access Control Validation 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9270">
                <a:tc>
                  <a:txBody>
                    <a:bodyPr/>
                    <a:lstStyle/>
                    <a:p>
                      <a:pPr algn="l" fontAlgn="b"/>
                      <a:r>
                        <a:rPr lang="en-US" sz="1000" b="1" i="0" u="none" strike="noStrike">
                          <a:solidFill>
                            <a:schemeClr val="bg1"/>
                          </a:solidFill>
                          <a:effectLst/>
                          <a:latin typeface="+mn-lt"/>
                        </a:rPr>
                        <a:t>Estimating Factor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E49E2"/>
                    </a:solidFill>
                  </a:tcPr>
                </a:tc>
                <a:tc>
                  <a:txBody>
                    <a:bodyPr/>
                    <a:lstStyle/>
                    <a:p>
                      <a:pPr algn="l" fontAlgn="b"/>
                      <a:r>
                        <a:rPr lang="en-US" sz="1000" b="1" i="0" u="none" strike="noStrike">
                          <a:solidFill>
                            <a:schemeClr val="bg1"/>
                          </a:solidFill>
                          <a:effectLst/>
                          <a:latin typeface="+mn-lt"/>
                        </a:rPr>
                        <a:t>Coverage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E49E2"/>
                    </a:solidFill>
                  </a:tcPr>
                </a:tc>
                <a:tc>
                  <a:txBody>
                    <a:bodyPr/>
                    <a:lstStyle/>
                    <a:p>
                      <a:pPr algn="l" fontAlgn="b"/>
                      <a:r>
                        <a:rPr lang="en-US" sz="1000" b="1" i="0" u="none" strike="noStrike">
                          <a:solidFill>
                            <a:schemeClr val="bg1"/>
                          </a:solidFill>
                          <a:effectLst/>
                          <a:latin typeface="+mn-lt"/>
                        </a:rPr>
                        <a:t>Comments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E49E2"/>
                    </a:solidFill>
                  </a:tcPr>
                </a:tc>
                <a:extLst>
                  <a:ext uri="{0D108BD9-81ED-4DB2-BD59-A6C34878D82A}">
                    <a16:rowId xmlns:a16="http://schemas.microsoft.com/office/drawing/2014/main" val="2996247193"/>
                  </a:ext>
                </a:extLst>
              </a:tr>
              <a:tr h="289270">
                <a:tc>
                  <a:txBody>
                    <a:bodyPr/>
                    <a:lstStyle/>
                    <a:p>
                      <a:pPr algn="l" fontAlgn="b"/>
                      <a:r>
                        <a:rPr lang="en-US" sz="1000" b="0" i="0" u="none" strike="noStrike">
                          <a:solidFill>
                            <a:srgbClr val="000000"/>
                          </a:solidFill>
                          <a:effectLst/>
                          <a:latin typeface="+mn-lt"/>
                        </a:rPr>
                        <a:t>Coverage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a:solidFill>
                            <a:srgbClr val="000000"/>
                          </a:solidFill>
                          <a:effectLst/>
                          <a:latin typeface="+mn-lt"/>
                        </a:rPr>
                        <a:t>12X5</a:t>
                      </a:r>
                    </a:p>
                    <a:p>
                      <a:pPr algn="l" fontAlgn="b"/>
                      <a:r>
                        <a:rPr lang="en-US" sz="1000" b="0" i="0" u="none" strike="noStrike">
                          <a:solidFill>
                            <a:srgbClr val="000000"/>
                          </a:solidFill>
                          <a:effectLst/>
                          <a:latin typeface="+mn-lt"/>
                        </a:rPr>
                        <a:t>5AM – 5PM 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a:t>Onshore / nearshore / offshore </a:t>
                      </a:r>
                      <a:r>
                        <a:rPr lang="en-US" sz="1000" b="0"/>
                        <a:t>access certification process support</a:t>
                      </a:r>
                      <a:endParaRPr lang="en-US" sz="1000" b="0" i="0" u="none" strike="noStrike">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8602906"/>
                  </a:ext>
                </a:extLst>
              </a:tr>
              <a:tr h="2565591">
                <a:tc>
                  <a:txBody>
                    <a:bodyPr/>
                    <a:lstStyle/>
                    <a:p>
                      <a:pPr algn="l" fontAlgn="b"/>
                      <a:r>
                        <a:rPr lang="en-US" sz="1000" b="0" i="0" u="none" strike="noStrike">
                          <a:solidFill>
                            <a:srgbClr val="000000"/>
                          </a:solidFill>
                          <a:effectLst/>
                          <a:latin typeface="+mn-lt"/>
                        </a:rPr>
                        <a:t>Total 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fontAlgn="b">
                        <a:buFont typeface="Arial" panose="020B0604020202020204" pitchFamily="34" charset="0"/>
                        <a:buChar char="•"/>
                      </a:pPr>
                      <a:r>
                        <a:rPr lang="en-US" sz="1000" b="0" i="0" u="none" strike="noStrike">
                          <a:solidFill>
                            <a:srgbClr val="000000"/>
                          </a:solidFill>
                          <a:effectLst/>
                          <a:latin typeface="+mn-lt"/>
                        </a:rPr>
                        <a:t>300 unique systems across 100 different owners</a:t>
                      </a:r>
                    </a:p>
                    <a:p>
                      <a:pPr marL="171450" indent="-171450" algn="l" fontAlgn="b">
                        <a:buFont typeface="Arial" panose="020B0604020202020204" pitchFamily="34" charset="0"/>
                        <a:buChar char="•"/>
                      </a:pPr>
                      <a:r>
                        <a:rPr lang="en-US" sz="1000" b="0" i="0" u="none" strike="noStrike">
                          <a:solidFill>
                            <a:srgbClr val="000000"/>
                          </a:solidFill>
                          <a:effectLst/>
                          <a:latin typeface="+mn-lt"/>
                        </a:rPr>
                        <a:t>40% integrated with Identity Governance tools via Active Directory which feeds membership data daily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2" indent="-171450">
                        <a:buFont typeface="Arial" panose="020B0604020202020204" pitchFamily="34" charset="0"/>
                        <a:buChar char="•"/>
                      </a:pPr>
                      <a:r>
                        <a:rPr lang="en-US" sz="1000" b="0"/>
                        <a:t>US Medical - Aveksa</a:t>
                      </a:r>
                    </a:p>
                    <a:p>
                      <a:pPr marL="517525" lvl="3" indent="-285750">
                        <a:buFont typeface="Arial" panose="020B0604020202020204" pitchFamily="34" charset="0"/>
                        <a:buChar char="‒"/>
                      </a:pPr>
                      <a:r>
                        <a:rPr lang="en-US" sz="1000" b="0"/>
                        <a:t>Semi-annual access certification campaign coordination of up to 130 US Medical applications (currently 125 applications ordered into 46 packages)</a:t>
                      </a:r>
                    </a:p>
                    <a:p>
                      <a:pPr marL="517525" lvl="3" indent="-285750">
                        <a:buFont typeface="Arial" panose="020B0604020202020204" pitchFamily="34" charset="0"/>
                        <a:buChar char="‒"/>
                      </a:pPr>
                      <a:r>
                        <a:rPr lang="en-US" sz="1000"/>
                        <a:t>Quarterly access certification campaign support for</a:t>
                      </a:r>
                    </a:p>
                    <a:p>
                      <a:pPr marL="857250" lvl="4" indent="-285750">
                        <a:buFont typeface="Wingdings" panose="05000000000000000000" pitchFamily="2" charset="2"/>
                        <a:buChar char="§"/>
                      </a:pPr>
                      <a:r>
                        <a:rPr lang="en-US" sz="1000"/>
                        <a:t>9</a:t>
                      </a:r>
                      <a:r>
                        <a:rPr lang="en-US" sz="1000" b="0"/>
                        <a:t> </a:t>
                      </a:r>
                      <a:r>
                        <a:rPr lang="en-US" sz="1000"/>
                        <a:t>s</a:t>
                      </a:r>
                      <a:r>
                        <a:rPr lang="en-US" sz="1000" b="0"/>
                        <a:t>erv</a:t>
                      </a:r>
                      <a:r>
                        <a:rPr lang="en-US" sz="1000"/>
                        <a:t>er platforms ordered into 9 packages</a:t>
                      </a:r>
                    </a:p>
                    <a:p>
                      <a:pPr marL="857250" lvl="4" indent="-285750">
                        <a:buFont typeface="Wingdings" panose="05000000000000000000" pitchFamily="2" charset="2"/>
                        <a:buChar char="§"/>
                      </a:pPr>
                      <a:r>
                        <a:rPr lang="en-US" sz="1000"/>
                        <a:t>10 databases platforms ordered into 8 packages</a:t>
                      </a:r>
                    </a:p>
                    <a:p>
                      <a:pPr marL="857250" lvl="4" indent="-285750">
                        <a:buFont typeface="Wingdings" panose="05000000000000000000" pitchFamily="2" charset="2"/>
                        <a:buChar char="§"/>
                      </a:pPr>
                      <a:r>
                        <a:rPr lang="en-US" sz="1000"/>
                        <a:t>3 Active Directory packages (comprising app, server and DB)</a:t>
                      </a:r>
                    </a:p>
                    <a:p>
                      <a:pPr marL="171450" lvl="2" indent="-171450" algn="l" defTabSz="914400" rtl="0" eaLnBrk="1" latinLnBrk="0" hangingPunct="1">
                        <a:buFont typeface="Arial" panose="020B0604020202020204" pitchFamily="34" charset="0"/>
                        <a:buChar char="•"/>
                      </a:pPr>
                      <a:r>
                        <a:rPr lang="en-US" sz="1000" b="0" kern="1200">
                          <a:solidFill>
                            <a:schemeClr val="dk1"/>
                          </a:solidFill>
                          <a:latin typeface="+mn-lt"/>
                          <a:ea typeface="+mn-ea"/>
                          <a:cs typeface="+mn-cs"/>
                        </a:rPr>
                        <a:t>Health Services – Saviynt (1 package per system)</a:t>
                      </a:r>
                    </a:p>
                    <a:p>
                      <a:pPr marL="517525" lvl="3" indent="-285750">
                        <a:buFont typeface="Arial" panose="020B0604020202020204" pitchFamily="34" charset="0"/>
                        <a:buChar char="‒"/>
                      </a:pPr>
                      <a:r>
                        <a:rPr lang="en-US" sz="1000" b="0"/>
                        <a:t>Semi-annual access certification campaign coordination of up to 80 applications</a:t>
                      </a:r>
                    </a:p>
                    <a:p>
                      <a:pPr marL="517525" lvl="3" indent="-285750">
                        <a:buFont typeface="Arial" panose="020B0604020202020204" pitchFamily="34" charset="0"/>
                        <a:buChar char="‒"/>
                      </a:pPr>
                      <a:r>
                        <a:rPr lang="en-US" sz="1000"/>
                        <a:t>Quarterly access certification campaign support for</a:t>
                      </a:r>
                    </a:p>
                    <a:p>
                      <a:pPr marL="742950" lvl="4" indent="-171450">
                        <a:buFont typeface="Wingdings" panose="05000000000000000000" pitchFamily="2" charset="2"/>
                        <a:buChar char="§"/>
                      </a:pPr>
                      <a:r>
                        <a:rPr lang="en-US" sz="1000" b="0"/>
                        <a:t>39 </a:t>
                      </a:r>
                      <a:r>
                        <a:rPr lang="en-US" sz="1000"/>
                        <a:t>s</a:t>
                      </a:r>
                      <a:r>
                        <a:rPr lang="en-US" sz="1000" b="0"/>
                        <a:t>erv</a:t>
                      </a:r>
                      <a:r>
                        <a:rPr lang="en-US" sz="1000"/>
                        <a:t>ers/systems (includes GG apps, network tools, etc.)</a:t>
                      </a:r>
                    </a:p>
                    <a:p>
                      <a:pPr marL="742950" lvl="4" indent="-171450">
                        <a:buFont typeface="Wingdings" panose="05000000000000000000" pitchFamily="2" charset="2"/>
                        <a:buChar char="§"/>
                      </a:pPr>
                      <a:r>
                        <a:rPr lang="en-US" sz="1000"/>
                        <a:t>33 database systems (includes Teradata, Oracle, Mongo, Postgres, SQL)</a:t>
                      </a:r>
                    </a:p>
                    <a:p>
                      <a:pPr marL="742950" lvl="4" indent="-171450">
                        <a:buFont typeface="Wingdings" panose="05000000000000000000" pitchFamily="2" charset="2"/>
                        <a:buChar char="§"/>
                      </a:pPr>
                      <a:r>
                        <a:rPr lang="en-US" sz="1000"/>
                        <a:t>1 AD package (comprising approximately 1,000 application groups)</a:t>
                      </a:r>
                    </a:p>
                    <a:p>
                      <a:pPr marL="171450" lvl="2" indent="-171450" algn="l" defTabSz="914400" rtl="0" eaLnBrk="1" latinLnBrk="0" hangingPunct="1">
                        <a:buFont typeface="Arial" panose="020B0604020202020204" pitchFamily="34" charset="0"/>
                        <a:buChar char="•"/>
                      </a:pPr>
                      <a:r>
                        <a:rPr lang="en-US" sz="1000" b="0" kern="1200">
                          <a:solidFill>
                            <a:schemeClr val="dk1"/>
                          </a:solidFill>
                          <a:latin typeface="+mn-lt"/>
                          <a:ea typeface="+mn-ea"/>
                          <a:cs typeface="+mn-cs"/>
                        </a:rPr>
                        <a:t>International Markets (EMEA) - Aveksa</a:t>
                      </a:r>
                    </a:p>
                    <a:p>
                      <a:pPr marL="517525" lvl="3" indent="-285750" algn="l" defTabSz="914400" rtl="0" eaLnBrk="1" latinLnBrk="0" hangingPunct="1">
                        <a:buFont typeface="Arial" panose="020B0604020202020204" pitchFamily="34" charset="0"/>
                        <a:buChar char="‒"/>
                      </a:pPr>
                      <a:r>
                        <a:rPr lang="en-US" sz="1000" b="0" kern="1200">
                          <a:solidFill>
                            <a:schemeClr val="dk1"/>
                          </a:solidFill>
                          <a:latin typeface="+mn-lt"/>
                          <a:ea typeface="+mn-ea"/>
                          <a:cs typeface="+mn-cs"/>
                        </a:rPr>
                        <a:t>Quarterly access certification campaign coordination of up to 7 applications (including AD) ordered into 7 packages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3026451"/>
                  </a:ext>
                </a:extLst>
              </a:tr>
              <a:tr h="289270">
                <a:tc>
                  <a:txBody>
                    <a:bodyPr/>
                    <a:lstStyle/>
                    <a:p>
                      <a:pPr algn="l" fontAlgn="b"/>
                      <a:r>
                        <a:rPr lang="en-US" sz="1000" b="0" i="0" u="none" strike="noStrike">
                          <a:solidFill>
                            <a:srgbClr val="000000"/>
                          </a:solidFill>
                          <a:effectLst/>
                          <a:latin typeface="+mn-lt"/>
                        </a:rPr>
                        <a:t>Certification campaigns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a:solidFill>
                            <a:srgbClr val="000000"/>
                          </a:solidFill>
                          <a:effectLst/>
                          <a:latin typeface="+mn-lt"/>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fontAlgn="b">
                        <a:buFont typeface="Arial" panose="020B0604020202020204" pitchFamily="34" charset="0"/>
                        <a:buChar char="•"/>
                      </a:pPr>
                      <a:r>
                        <a:rPr lang="en-US" sz="1000"/>
                        <a:t>24 quarterly - DB Privileged Access, Privileged User Access, SA-11/SA-5 Health Services &amp; US Medical</a:t>
                      </a:r>
                    </a:p>
                    <a:p>
                      <a:pPr marL="171450" indent="-171450" algn="l" fontAlgn="b">
                        <a:buFont typeface="Arial" panose="020B0604020202020204" pitchFamily="34" charset="0"/>
                        <a:buChar char="•"/>
                      </a:pPr>
                      <a:r>
                        <a:rPr lang="en-US" sz="1000"/>
                        <a:t>6 semi-annual – </a:t>
                      </a:r>
                      <a:r>
                        <a:rPr lang="en-US" sz="1000">
                          <a:solidFill>
                            <a:schemeClr val="tx1"/>
                          </a:solidFill>
                        </a:rPr>
                        <a:t>Manager Application Access</a:t>
                      </a:r>
                      <a:r>
                        <a:rPr lang="en-US" sz="1000"/>
                        <a:t>, SA-3 Health Services &amp; US Medical</a:t>
                      </a:r>
                    </a:p>
                    <a:p>
                      <a:pPr marL="171450" indent="-171450" algn="l" fontAlgn="b">
                        <a:buFont typeface="Arial" panose="020B0604020202020204" pitchFamily="34" charset="0"/>
                        <a:buChar char="•"/>
                      </a:pPr>
                      <a:r>
                        <a:rPr lang="en-US" sz="1000"/>
                        <a:t>2 annual – ELT Access, Service Account Access</a:t>
                      </a:r>
                      <a:endParaRPr lang="en-US" sz="1000" b="0" i="0" u="none" strike="noStrike">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89270">
                <a:tc>
                  <a:txBody>
                    <a:bodyPr/>
                    <a:lstStyle/>
                    <a:p>
                      <a:pPr algn="l" fontAlgn="b"/>
                      <a:r>
                        <a:rPr lang="en-US" sz="1000" b="0" i="0" u="none" strike="noStrike">
                          <a:solidFill>
                            <a:srgbClr val="000000"/>
                          </a:solidFill>
                          <a:effectLst/>
                          <a:latin typeface="+mn-lt"/>
                        </a:rPr>
                        <a:t>Certification campaign timeline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a:solidFill>
                            <a:srgbClr val="000000"/>
                          </a:solidFill>
                          <a:effectLst/>
                          <a:latin typeface="+mn-lt"/>
                        </a:rPr>
                        <a:t>9 weeks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2466696"/>
                  </a:ext>
                </a:extLst>
              </a:tr>
            </a:tbl>
          </a:graphicData>
        </a:graphic>
      </p:graphicFrame>
    </p:spTree>
    <p:extLst>
      <p:ext uri="{BB962C8B-B14F-4D97-AF65-F5344CB8AC3E}">
        <p14:creationId xmlns:p14="http://schemas.microsoft.com/office/powerpoint/2010/main" val="269015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5364" y="332839"/>
            <a:ext cx="10204704" cy="533400"/>
          </a:xfrm>
        </p:spPr>
        <p:txBody>
          <a:bodyPr/>
          <a:lstStyle/>
          <a:p>
            <a:r>
              <a:rPr lang="en-US"/>
              <a:t>IAM Managed Services access certification overview</a:t>
            </a:r>
          </a:p>
        </p:txBody>
      </p:sp>
      <p:sp>
        <p:nvSpPr>
          <p:cNvPr id="311" name="Rectangle 310">
            <a:extLst>
              <a:ext uri="{FF2B5EF4-FFF2-40B4-BE49-F238E27FC236}">
                <a16:creationId xmlns:a16="http://schemas.microsoft.com/office/drawing/2014/main" id="{D5AC654A-ED9C-4FE7-B6BE-70CD64D6EEEE}"/>
              </a:ext>
            </a:extLst>
          </p:cNvPr>
          <p:cNvSpPr>
            <a:spLocks/>
          </p:cNvSpPr>
          <p:nvPr/>
        </p:nvSpPr>
        <p:spPr>
          <a:xfrm>
            <a:off x="5494384" y="1341892"/>
            <a:ext cx="2672895" cy="3662541"/>
          </a:xfrm>
          <a:prstGeom prst="rect">
            <a:avLst/>
          </a:prstGeom>
          <a:noFill/>
        </p:spPr>
        <p:txBody>
          <a:bodyPr wrap="square" lIns="0" tIns="0" rIns="0" bIns="0">
            <a:spAutoFit/>
          </a:bodyPr>
          <a:lstStyle/>
          <a:p>
            <a:pPr marL="0" lvl="1">
              <a:spcAft>
                <a:spcPts val="600"/>
              </a:spcAft>
            </a:pPr>
            <a:r>
              <a:rPr lang="en-US" sz="1200"/>
              <a:t>KPMG managed service for IAM provides a single point of contact for Cigna for the following aspect of their IAM program:</a:t>
            </a:r>
            <a:endParaRPr lang="en-US" sz="1200" b="1">
              <a:solidFill>
                <a:srgbClr val="00338D"/>
              </a:solidFill>
            </a:endParaRPr>
          </a:p>
          <a:p>
            <a:pPr marL="0" lvl="1">
              <a:spcAft>
                <a:spcPts val="600"/>
              </a:spcAft>
            </a:pPr>
            <a:r>
              <a:rPr lang="en-US" sz="1200" b="1">
                <a:solidFill>
                  <a:srgbClr val="00338D"/>
                </a:solidFill>
              </a:rPr>
              <a:t>Access certification campaign management</a:t>
            </a:r>
          </a:p>
          <a:p>
            <a:pPr marL="0" lvl="1">
              <a:spcAft>
                <a:spcPts val="600"/>
              </a:spcAft>
            </a:pPr>
            <a:r>
              <a:rPr lang="en-US" sz="1200"/>
              <a:t>Leverage the existing access certification process to support compliance requirements to assure that access to applications, servers, and databases are appropriate based on the Principle of Least Privilege. This includes validation that user access identified for removal is removed (i.e., closed-loop remediation).</a:t>
            </a:r>
            <a:br>
              <a:rPr lang="en-US" sz="1200"/>
            </a:br>
            <a:r>
              <a:rPr lang="en-US" sz="1200"/>
              <a:t>Over time, this access certification support will gradually transition from manual to automated underpinned by Saviynt.</a:t>
            </a:r>
            <a:endParaRPr lang="en-US" sz="1200" b="1"/>
          </a:p>
        </p:txBody>
      </p:sp>
      <p:sp>
        <p:nvSpPr>
          <p:cNvPr id="164" name="Oval 163">
            <a:extLst>
              <a:ext uri="{FF2B5EF4-FFF2-40B4-BE49-F238E27FC236}">
                <a16:creationId xmlns:a16="http://schemas.microsoft.com/office/drawing/2014/main" id="{165829A6-F85D-4BB3-ABC8-EA64DBA43341}"/>
              </a:ext>
            </a:extLst>
          </p:cNvPr>
          <p:cNvSpPr>
            <a:spLocks noChangeAspect="1"/>
          </p:cNvSpPr>
          <p:nvPr/>
        </p:nvSpPr>
        <p:spPr>
          <a:xfrm rot="2650948">
            <a:off x="3823221" y="1564576"/>
            <a:ext cx="2934188" cy="29341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ctr">
            <a:prstTxWarp prst="textArchDown">
              <a:avLst/>
            </a:prstTxWarp>
          </a:bodyPr>
          <a:lstStyle/>
          <a:p>
            <a:pPr algn="ctr"/>
            <a:r>
              <a:rPr lang="en-US" sz="1000" b="1">
                <a:solidFill>
                  <a:srgbClr val="FFFFFF"/>
                </a:solidFill>
              </a:rPr>
              <a:t>HyperCare Advanced+</a:t>
            </a:r>
          </a:p>
        </p:txBody>
      </p:sp>
      <p:sp>
        <p:nvSpPr>
          <p:cNvPr id="161" name="Text Placeholder 4">
            <a:extLst>
              <a:ext uri="{FF2B5EF4-FFF2-40B4-BE49-F238E27FC236}">
                <a16:creationId xmlns:a16="http://schemas.microsoft.com/office/drawing/2014/main" id="{CD6E44CA-59F0-4597-94DB-F5109AA21DD5}"/>
              </a:ext>
            </a:extLst>
          </p:cNvPr>
          <p:cNvSpPr txBox="1">
            <a:spLocks/>
          </p:cNvSpPr>
          <p:nvPr/>
        </p:nvSpPr>
        <p:spPr bwMode="gray">
          <a:xfrm>
            <a:off x="8744067" y="1341892"/>
            <a:ext cx="2456001" cy="450900"/>
          </a:xfrm>
          <a:prstGeom prst="rect">
            <a:avLst/>
          </a:prstGeom>
          <a:solidFill>
            <a:srgbClr val="00B8F5"/>
          </a:solidFill>
        </p:spPr>
        <p:txBody>
          <a:bodyPr vert="horz" lIns="54610" tIns="54610" rIns="54610" bIns="54610" rtlCol="0" anchor="ctr"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bg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bg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bg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bg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00338D"/>
                </a:solidFill>
              </a:rPr>
              <a:t>Benefits to Cigna</a:t>
            </a:r>
          </a:p>
        </p:txBody>
      </p:sp>
      <p:sp>
        <p:nvSpPr>
          <p:cNvPr id="160" name="Text Placeholder 4">
            <a:extLst>
              <a:ext uri="{FF2B5EF4-FFF2-40B4-BE49-F238E27FC236}">
                <a16:creationId xmlns:a16="http://schemas.microsoft.com/office/drawing/2014/main" id="{2AE9DE1F-9A3F-446C-A172-E979A5ED455C}"/>
              </a:ext>
            </a:extLst>
          </p:cNvPr>
          <p:cNvSpPr txBox="1">
            <a:spLocks/>
          </p:cNvSpPr>
          <p:nvPr/>
        </p:nvSpPr>
        <p:spPr bwMode="gray">
          <a:xfrm>
            <a:off x="8744067" y="1828301"/>
            <a:ext cx="2456001" cy="4048624"/>
          </a:xfrm>
          <a:prstGeom prst="rect">
            <a:avLst/>
          </a:prstGeom>
          <a:solidFill>
            <a:srgbClr val="00B8F5"/>
          </a:solidFill>
        </p:spPr>
        <p:txBody>
          <a:bodyPr vert="horz" lIns="54610" tIns="54610" rIns="54610" bIns="5461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bg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bg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bg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bg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2" indent="-182880">
              <a:buClr>
                <a:srgbClr val="00338D"/>
              </a:buClr>
              <a:buFont typeface="Arial" panose="020B0604020202020204" pitchFamily="34" charset="0"/>
              <a:buChar char="•"/>
            </a:pPr>
            <a:r>
              <a:rPr lang="en-US" sz="1200">
                <a:solidFill>
                  <a:schemeClr val="tx1"/>
                </a:solidFill>
              </a:rPr>
              <a:t>Ongoing 5AM-5PM M-F maintenance and operation of IAM Certification solution enables CIGNA to focus on strategic activities</a:t>
            </a:r>
          </a:p>
          <a:p>
            <a:pPr marL="182880" lvl="2" indent="-182880">
              <a:buClr>
                <a:srgbClr val="00338D"/>
              </a:buClr>
              <a:buFont typeface="Arial" panose="020B0604020202020204" pitchFamily="34" charset="0"/>
              <a:buChar char="•"/>
            </a:pPr>
            <a:r>
              <a:rPr lang="en-US" sz="1200">
                <a:solidFill>
                  <a:schemeClr val="tx1"/>
                </a:solidFill>
              </a:rPr>
              <a:t>Named skilled operations team familiar with Cigna’s certification governance processes</a:t>
            </a:r>
          </a:p>
          <a:p>
            <a:pPr marL="182880" lvl="2" indent="-182880">
              <a:buClr>
                <a:srgbClr val="00338D"/>
              </a:buClr>
              <a:buFont typeface="Arial" panose="020B0604020202020204" pitchFamily="34" charset="0"/>
              <a:buChar char="•"/>
            </a:pPr>
            <a:r>
              <a:rPr lang="en-US" sz="1200">
                <a:solidFill>
                  <a:schemeClr val="tx1"/>
                </a:solidFill>
              </a:rPr>
              <a:t>Cost optimization leveraging an outcome-based model</a:t>
            </a:r>
          </a:p>
          <a:p>
            <a:pPr marL="182880" lvl="2" indent="-182880">
              <a:buClr>
                <a:srgbClr val="00338D"/>
              </a:buClr>
              <a:buFont typeface="Arial" panose="020B0604020202020204" pitchFamily="34" charset="0"/>
              <a:buChar char="•"/>
            </a:pPr>
            <a:r>
              <a:rPr lang="en-US" sz="1200">
                <a:solidFill>
                  <a:schemeClr val="tx1"/>
                </a:solidFill>
              </a:rPr>
              <a:t>Reduced cost of</a:t>
            </a:r>
            <a:br>
              <a:rPr lang="en-US" sz="1200">
                <a:solidFill>
                  <a:schemeClr val="tx1"/>
                </a:solidFill>
              </a:rPr>
            </a:br>
            <a:r>
              <a:rPr lang="en-US" sz="1200">
                <a:solidFill>
                  <a:schemeClr val="tx1"/>
                </a:solidFill>
              </a:rPr>
              <a:t>internal staffing</a:t>
            </a:r>
          </a:p>
          <a:p>
            <a:pPr marL="182880" lvl="2" indent="-182880">
              <a:buClr>
                <a:srgbClr val="00338D"/>
              </a:buClr>
              <a:buFont typeface="Arial" panose="020B0604020202020204" pitchFamily="34" charset="0"/>
              <a:buChar char="•"/>
            </a:pPr>
            <a:r>
              <a:rPr lang="en-US" sz="1200">
                <a:solidFill>
                  <a:schemeClr val="tx1"/>
                </a:solidFill>
              </a:rPr>
              <a:t>Seamless transition from manual to automated access certification support</a:t>
            </a:r>
          </a:p>
        </p:txBody>
      </p:sp>
      <p:grpSp>
        <p:nvGrpSpPr>
          <p:cNvPr id="57" name="Group 56"/>
          <p:cNvGrpSpPr/>
          <p:nvPr/>
        </p:nvGrpSpPr>
        <p:grpSpPr>
          <a:xfrm>
            <a:off x="995364" y="1075620"/>
            <a:ext cx="5684535" cy="4759146"/>
            <a:chOff x="995364" y="1075620"/>
            <a:chExt cx="5684535" cy="4759146"/>
          </a:xfrm>
        </p:grpSpPr>
        <p:sp>
          <p:nvSpPr>
            <p:cNvPr id="58" name="Oval 57">
              <a:extLst>
                <a:ext uri="{FF2B5EF4-FFF2-40B4-BE49-F238E27FC236}">
                  <a16:creationId xmlns:a16="http://schemas.microsoft.com/office/drawing/2014/main" id="{B59132F1-E9F2-4E99-97D0-4F81FCDF380D}"/>
                </a:ext>
              </a:extLst>
            </p:cNvPr>
            <p:cNvSpPr>
              <a:spLocks noChangeAspect="1"/>
            </p:cNvSpPr>
            <p:nvPr/>
          </p:nvSpPr>
          <p:spPr>
            <a:xfrm rot="19132541">
              <a:off x="3845239" y="1626039"/>
              <a:ext cx="2834660" cy="28346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ctr">
              <a:prstTxWarp prst="textArchUp">
                <a:avLst/>
              </a:prstTxWarp>
            </a:bodyPr>
            <a:lstStyle/>
            <a:p>
              <a:pPr algn="ctr"/>
              <a:r>
                <a:rPr lang="en-US" sz="1000" b="1">
                  <a:solidFill>
                    <a:srgbClr val="FFFFFF"/>
                  </a:solidFill>
                </a:rPr>
                <a:t>HyperCare Lite</a:t>
              </a:r>
            </a:p>
          </p:txBody>
        </p:sp>
        <p:grpSp>
          <p:nvGrpSpPr>
            <p:cNvPr id="59" name="Group 58">
              <a:extLst>
                <a:ext uri="{FF2B5EF4-FFF2-40B4-BE49-F238E27FC236}">
                  <a16:creationId xmlns:a16="http://schemas.microsoft.com/office/drawing/2014/main" id="{9A54189D-1289-4954-8160-6D9E1BFADB6E}"/>
                </a:ext>
              </a:extLst>
            </p:cNvPr>
            <p:cNvGrpSpPr/>
            <p:nvPr/>
          </p:nvGrpSpPr>
          <p:grpSpPr>
            <a:xfrm>
              <a:off x="1148672" y="1281574"/>
              <a:ext cx="4052968" cy="4161712"/>
              <a:chOff x="4280040" y="2280072"/>
              <a:chExt cx="3549510" cy="3563810"/>
            </a:xfrm>
          </p:grpSpPr>
          <p:sp>
            <p:nvSpPr>
              <p:cNvPr id="252" name="Freeform 26">
                <a:extLst>
                  <a:ext uri="{FF2B5EF4-FFF2-40B4-BE49-F238E27FC236}">
                    <a16:creationId xmlns:a16="http://schemas.microsoft.com/office/drawing/2014/main" id="{61DBD6EF-733F-4F47-BD5F-EADB92280360}"/>
                  </a:ext>
                </a:extLst>
              </p:cNvPr>
              <p:cNvSpPr>
                <a:spLocks/>
              </p:cNvSpPr>
              <p:nvPr/>
            </p:nvSpPr>
            <p:spPr bwMode="auto">
              <a:xfrm>
                <a:off x="6145275" y="2417848"/>
                <a:ext cx="1334229" cy="1566316"/>
              </a:xfrm>
              <a:custGeom>
                <a:avLst/>
                <a:gdLst>
                  <a:gd name="T0" fmla="*/ 0 w 10105"/>
                  <a:gd name="T1" fmla="*/ 11879 h 11879"/>
                  <a:gd name="T2" fmla="*/ 10105 w 10105"/>
                  <a:gd name="T3" fmla="*/ 4537 h 11879"/>
                  <a:gd name="T4" fmla="*/ 3860 w 10105"/>
                  <a:gd name="T5" fmla="*/ 0 h 11879"/>
                  <a:gd name="T6" fmla="*/ 0 w 10105"/>
                  <a:gd name="T7" fmla="*/ 11879 h 11879"/>
                </a:gdLst>
                <a:ahLst/>
                <a:cxnLst>
                  <a:cxn ang="0">
                    <a:pos x="T0" y="T1"/>
                  </a:cxn>
                  <a:cxn ang="0">
                    <a:pos x="T2" y="T3"/>
                  </a:cxn>
                  <a:cxn ang="0">
                    <a:pos x="T4" y="T5"/>
                  </a:cxn>
                  <a:cxn ang="0">
                    <a:pos x="T6" y="T7"/>
                  </a:cxn>
                </a:cxnLst>
                <a:rect l="0" t="0" r="r" b="b"/>
                <a:pathLst>
                  <a:path w="10105" h="11879">
                    <a:moveTo>
                      <a:pt x="0" y="11879"/>
                    </a:moveTo>
                    <a:lnTo>
                      <a:pt x="10105" y="4537"/>
                    </a:lnTo>
                    <a:cubicBezTo>
                      <a:pt x="8554" y="2404"/>
                      <a:pt x="6368" y="815"/>
                      <a:pt x="3860" y="0"/>
                    </a:cubicBezTo>
                    <a:lnTo>
                      <a:pt x="0" y="11879"/>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anose="020B0604020202020204" pitchFamily="34" charset="0"/>
                </a:endParaRPr>
              </a:p>
            </p:txBody>
          </p:sp>
          <p:sp>
            <p:nvSpPr>
              <p:cNvPr id="253" name="Freeform 28">
                <a:extLst>
                  <a:ext uri="{FF2B5EF4-FFF2-40B4-BE49-F238E27FC236}">
                    <a16:creationId xmlns:a16="http://schemas.microsoft.com/office/drawing/2014/main" id="{7BCFBC09-7593-4CC7-9F29-81203F4DB49A}"/>
                  </a:ext>
                </a:extLst>
              </p:cNvPr>
              <p:cNvSpPr>
                <a:spLocks/>
              </p:cNvSpPr>
              <p:nvPr/>
            </p:nvSpPr>
            <p:spPr bwMode="auto">
              <a:xfrm>
                <a:off x="6180738" y="3076429"/>
                <a:ext cx="1648812" cy="967948"/>
              </a:xfrm>
              <a:custGeom>
                <a:avLst/>
                <a:gdLst>
                  <a:gd name="T0" fmla="*/ 0 w 6245"/>
                  <a:gd name="T1" fmla="*/ 3670 h 3670"/>
                  <a:gd name="T2" fmla="*/ 6245 w 6245"/>
                  <a:gd name="T3" fmla="*/ 3670 h 3670"/>
                  <a:gd name="T4" fmla="*/ 5053 w 6245"/>
                  <a:gd name="T5" fmla="*/ 0 h 3670"/>
                  <a:gd name="T6" fmla="*/ 0 w 6245"/>
                  <a:gd name="T7" fmla="*/ 3670 h 3670"/>
                </a:gdLst>
                <a:ahLst/>
                <a:cxnLst>
                  <a:cxn ang="0">
                    <a:pos x="T0" y="T1"/>
                  </a:cxn>
                  <a:cxn ang="0">
                    <a:pos x="T2" y="T3"/>
                  </a:cxn>
                  <a:cxn ang="0">
                    <a:pos x="T4" y="T5"/>
                  </a:cxn>
                  <a:cxn ang="0">
                    <a:pos x="T6" y="T7"/>
                  </a:cxn>
                </a:cxnLst>
                <a:rect l="0" t="0" r="r" b="b"/>
                <a:pathLst>
                  <a:path w="6245" h="3670">
                    <a:moveTo>
                      <a:pt x="0" y="3670"/>
                    </a:moveTo>
                    <a:lnTo>
                      <a:pt x="6245" y="3670"/>
                    </a:lnTo>
                    <a:cubicBezTo>
                      <a:pt x="6245" y="2352"/>
                      <a:pt x="5828" y="1067"/>
                      <a:pt x="5053" y="0"/>
                    </a:cubicBezTo>
                    <a:lnTo>
                      <a:pt x="0" y="3670"/>
                    </a:lnTo>
                    <a:close/>
                  </a:path>
                </a:pathLst>
              </a:custGeom>
              <a:solidFill>
                <a:srgbClr val="098E7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anose="020B0604020202020204" pitchFamily="34" charset="0"/>
                </a:endParaRPr>
              </a:p>
            </p:txBody>
          </p:sp>
          <p:sp>
            <p:nvSpPr>
              <p:cNvPr id="254" name="Freeform 40">
                <a:extLst>
                  <a:ext uri="{FF2B5EF4-FFF2-40B4-BE49-F238E27FC236}">
                    <a16:creationId xmlns:a16="http://schemas.microsoft.com/office/drawing/2014/main" id="{7DFCB701-C6D2-4A7B-ACA5-00EE671E2C68}"/>
                  </a:ext>
                </a:extLst>
              </p:cNvPr>
              <p:cNvSpPr>
                <a:spLocks/>
              </p:cNvSpPr>
              <p:nvPr/>
            </p:nvSpPr>
            <p:spPr bwMode="auto">
              <a:xfrm>
                <a:off x="4280040" y="3076429"/>
                <a:ext cx="1648812" cy="967948"/>
              </a:xfrm>
              <a:custGeom>
                <a:avLst/>
                <a:gdLst>
                  <a:gd name="T0" fmla="*/ 12490 w 12490"/>
                  <a:gd name="T1" fmla="*/ 7341 h 7341"/>
                  <a:gd name="T2" fmla="*/ 2385 w 12490"/>
                  <a:gd name="T3" fmla="*/ 0 h 7341"/>
                  <a:gd name="T4" fmla="*/ 0 w 12490"/>
                  <a:gd name="T5" fmla="*/ 7341 h 7341"/>
                  <a:gd name="T6" fmla="*/ 12490 w 12490"/>
                  <a:gd name="T7" fmla="*/ 7341 h 7341"/>
                </a:gdLst>
                <a:ahLst/>
                <a:cxnLst>
                  <a:cxn ang="0">
                    <a:pos x="T0" y="T1"/>
                  </a:cxn>
                  <a:cxn ang="0">
                    <a:pos x="T2" y="T3"/>
                  </a:cxn>
                  <a:cxn ang="0">
                    <a:pos x="T4" y="T5"/>
                  </a:cxn>
                  <a:cxn ang="0">
                    <a:pos x="T6" y="T7"/>
                  </a:cxn>
                </a:cxnLst>
                <a:rect l="0" t="0" r="r" b="b"/>
                <a:pathLst>
                  <a:path w="12490" h="7341">
                    <a:moveTo>
                      <a:pt x="12490" y="7341"/>
                    </a:moveTo>
                    <a:lnTo>
                      <a:pt x="2385" y="0"/>
                    </a:lnTo>
                    <a:cubicBezTo>
                      <a:pt x="835" y="2134"/>
                      <a:pt x="0" y="4704"/>
                      <a:pt x="0" y="7341"/>
                    </a:cubicBezTo>
                    <a:lnTo>
                      <a:pt x="12490" y="734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anose="020B0604020202020204" pitchFamily="34" charset="0"/>
                </a:endParaRPr>
              </a:p>
            </p:txBody>
          </p:sp>
          <p:sp>
            <p:nvSpPr>
              <p:cNvPr id="255" name="Freeform 42">
                <a:extLst>
                  <a:ext uri="{FF2B5EF4-FFF2-40B4-BE49-F238E27FC236}">
                    <a16:creationId xmlns:a16="http://schemas.microsoft.com/office/drawing/2014/main" id="{494293C8-553B-410E-A693-239B9DBC55A2}"/>
                  </a:ext>
                </a:extLst>
              </p:cNvPr>
              <p:cNvSpPr>
                <a:spLocks/>
              </p:cNvSpPr>
              <p:nvPr/>
            </p:nvSpPr>
            <p:spPr bwMode="auto">
              <a:xfrm>
                <a:off x="4643021" y="2412065"/>
                <a:ext cx="1334229" cy="1566316"/>
              </a:xfrm>
              <a:custGeom>
                <a:avLst/>
                <a:gdLst>
                  <a:gd name="T0" fmla="*/ 10105 w 10105"/>
                  <a:gd name="T1" fmla="*/ 11879 h 11879"/>
                  <a:gd name="T2" fmla="*/ 6245 w 10105"/>
                  <a:gd name="T3" fmla="*/ 0 h 11879"/>
                  <a:gd name="T4" fmla="*/ 0 w 10105"/>
                  <a:gd name="T5" fmla="*/ 4537 h 11879"/>
                  <a:gd name="T6" fmla="*/ 10105 w 10105"/>
                  <a:gd name="T7" fmla="*/ 11879 h 11879"/>
                </a:gdLst>
                <a:ahLst/>
                <a:cxnLst>
                  <a:cxn ang="0">
                    <a:pos x="T0" y="T1"/>
                  </a:cxn>
                  <a:cxn ang="0">
                    <a:pos x="T2" y="T3"/>
                  </a:cxn>
                  <a:cxn ang="0">
                    <a:pos x="T4" y="T5"/>
                  </a:cxn>
                  <a:cxn ang="0">
                    <a:pos x="T6" y="T7"/>
                  </a:cxn>
                </a:cxnLst>
                <a:rect l="0" t="0" r="r" b="b"/>
                <a:pathLst>
                  <a:path w="10105" h="11879">
                    <a:moveTo>
                      <a:pt x="10105" y="11879"/>
                    </a:moveTo>
                    <a:lnTo>
                      <a:pt x="6245" y="0"/>
                    </a:lnTo>
                    <a:cubicBezTo>
                      <a:pt x="3737" y="815"/>
                      <a:pt x="1551" y="2404"/>
                      <a:pt x="0" y="4537"/>
                    </a:cubicBezTo>
                    <a:lnTo>
                      <a:pt x="10105" y="11879"/>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anose="020B0604020202020204" pitchFamily="34" charset="0"/>
                </a:endParaRPr>
              </a:p>
            </p:txBody>
          </p:sp>
          <p:sp>
            <p:nvSpPr>
              <p:cNvPr id="256" name="Freeform 44">
                <a:extLst>
                  <a:ext uri="{FF2B5EF4-FFF2-40B4-BE49-F238E27FC236}">
                    <a16:creationId xmlns:a16="http://schemas.microsoft.com/office/drawing/2014/main" id="{3A87AB32-3412-42C0-9D5A-EF021F7410BD}"/>
                  </a:ext>
                </a:extLst>
              </p:cNvPr>
              <p:cNvSpPr>
                <a:spLocks/>
              </p:cNvSpPr>
              <p:nvPr/>
            </p:nvSpPr>
            <p:spPr bwMode="auto">
              <a:xfrm>
                <a:off x="5544972" y="2280072"/>
                <a:ext cx="1019646" cy="1673011"/>
              </a:xfrm>
              <a:custGeom>
                <a:avLst/>
                <a:gdLst>
                  <a:gd name="T0" fmla="*/ 3860 w 7719"/>
                  <a:gd name="T1" fmla="*/ 12694 h 12694"/>
                  <a:gd name="T2" fmla="*/ 7719 w 7719"/>
                  <a:gd name="T3" fmla="*/ 815 h 12694"/>
                  <a:gd name="T4" fmla="*/ 0 w 7719"/>
                  <a:gd name="T5" fmla="*/ 815 h 12694"/>
                  <a:gd name="T6" fmla="*/ 3860 w 7719"/>
                  <a:gd name="T7" fmla="*/ 12694 h 12694"/>
                </a:gdLst>
                <a:ahLst/>
                <a:cxnLst>
                  <a:cxn ang="0">
                    <a:pos x="T0" y="T1"/>
                  </a:cxn>
                  <a:cxn ang="0">
                    <a:pos x="T2" y="T3"/>
                  </a:cxn>
                  <a:cxn ang="0">
                    <a:pos x="T4" y="T5"/>
                  </a:cxn>
                  <a:cxn ang="0">
                    <a:pos x="T6" y="T7"/>
                  </a:cxn>
                </a:cxnLst>
                <a:rect l="0" t="0" r="r" b="b"/>
                <a:pathLst>
                  <a:path w="7719" h="12694">
                    <a:moveTo>
                      <a:pt x="3860" y="12694"/>
                    </a:moveTo>
                    <a:lnTo>
                      <a:pt x="7719" y="815"/>
                    </a:lnTo>
                    <a:cubicBezTo>
                      <a:pt x="5211" y="0"/>
                      <a:pt x="2509" y="0"/>
                      <a:pt x="0" y="815"/>
                    </a:cubicBezTo>
                    <a:lnTo>
                      <a:pt x="3860" y="12694"/>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anose="020B0604020202020204" pitchFamily="34" charset="0"/>
                </a:endParaRPr>
              </a:p>
            </p:txBody>
          </p:sp>
          <p:grpSp>
            <p:nvGrpSpPr>
              <p:cNvPr id="257" name="Group 256">
                <a:extLst>
                  <a:ext uri="{FF2B5EF4-FFF2-40B4-BE49-F238E27FC236}">
                    <a16:creationId xmlns:a16="http://schemas.microsoft.com/office/drawing/2014/main" id="{41E8A8A9-0C8D-4995-8034-9AF921A185A4}"/>
                  </a:ext>
                </a:extLst>
              </p:cNvPr>
              <p:cNvGrpSpPr/>
              <p:nvPr/>
            </p:nvGrpSpPr>
            <p:grpSpPr>
              <a:xfrm>
                <a:off x="4280040" y="4125773"/>
                <a:ext cx="3544010" cy="1718109"/>
                <a:chOff x="-8271793" y="-5260976"/>
                <a:chExt cx="5114925" cy="2479676"/>
              </a:xfrm>
            </p:grpSpPr>
            <p:sp>
              <p:nvSpPr>
                <p:cNvPr id="258" name="Freeform 53">
                  <a:extLst>
                    <a:ext uri="{FF2B5EF4-FFF2-40B4-BE49-F238E27FC236}">
                      <a16:creationId xmlns:a16="http://schemas.microsoft.com/office/drawing/2014/main" id="{9935629E-F1E3-41EE-B3F0-02D7C3F64133}"/>
                    </a:ext>
                  </a:extLst>
                </p:cNvPr>
                <p:cNvSpPr>
                  <a:spLocks/>
                </p:cNvSpPr>
                <p:nvPr/>
              </p:nvSpPr>
              <p:spPr bwMode="auto">
                <a:xfrm>
                  <a:off x="-5538118" y="-5260976"/>
                  <a:ext cx="2381250" cy="1681163"/>
                </a:xfrm>
                <a:custGeom>
                  <a:avLst/>
                  <a:gdLst>
                    <a:gd name="T0" fmla="*/ 0 w 6245"/>
                    <a:gd name="T1" fmla="*/ 0 h 4416"/>
                    <a:gd name="T2" fmla="*/ 4416 w 6245"/>
                    <a:gd name="T3" fmla="*/ 4416 h 4416"/>
                    <a:gd name="T4" fmla="*/ 6245 w 6245"/>
                    <a:gd name="T5" fmla="*/ 0 h 4416"/>
                    <a:gd name="T6" fmla="*/ 0 w 6245"/>
                    <a:gd name="T7" fmla="*/ 0 h 4416"/>
                  </a:gdLst>
                  <a:ahLst/>
                  <a:cxnLst>
                    <a:cxn ang="0">
                      <a:pos x="T0" y="T1"/>
                    </a:cxn>
                    <a:cxn ang="0">
                      <a:pos x="T2" y="T3"/>
                    </a:cxn>
                    <a:cxn ang="0">
                      <a:pos x="T4" y="T5"/>
                    </a:cxn>
                    <a:cxn ang="0">
                      <a:pos x="T6" y="T7"/>
                    </a:cxn>
                  </a:cxnLst>
                  <a:rect l="0" t="0" r="r" b="b"/>
                  <a:pathLst>
                    <a:path w="6245" h="4416">
                      <a:moveTo>
                        <a:pt x="0" y="0"/>
                      </a:moveTo>
                      <a:lnTo>
                        <a:pt x="4416" y="4416"/>
                      </a:lnTo>
                      <a:cubicBezTo>
                        <a:pt x="5587" y="3245"/>
                        <a:pt x="6245" y="1657"/>
                        <a:pt x="6245" y="0"/>
                      </a:cubicBezTo>
                      <a:lnTo>
                        <a:pt x="0"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anose="020B0604020202020204" pitchFamily="34" charset="0"/>
                  </a:endParaRPr>
                </a:p>
              </p:txBody>
            </p:sp>
            <p:sp>
              <p:nvSpPr>
                <p:cNvPr id="259" name="Freeform 55">
                  <a:extLst>
                    <a:ext uri="{FF2B5EF4-FFF2-40B4-BE49-F238E27FC236}">
                      <a16:creationId xmlns:a16="http://schemas.microsoft.com/office/drawing/2014/main" id="{B56CB55F-F3D7-4C53-AE43-95857B75CA7E}"/>
                    </a:ext>
                  </a:extLst>
                </p:cNvPr>
                <p:cNvSpPr>
                  <a:spLocks/>
                </p:cNvSpPr>
                <p:nvPr/>
              </p:nvSpPr>
              <p:spPr bwMode="auto">
                <a:xfrm>
                  <a:off x="-5641305" y="-5157788"/>
                  <a:ext cx="1682750" cy="2376488"/>
                </a:xfrm>
                <a:custGeom>
                  <a:avLst/>
                  <a:gdLst>
                    <a:gd name="T0" fmla="*/ 0 w 8831"/>
                    <a:gd name="T1" fmla="*/ 0 h 12490"/>
                    <a:gd name="T2" fmla="*/ 0 w 8831"/>
                    <a:gd name="T3" fmla="*/ 12490 h 12490"/>
                    <a:gd name="T4" fmla="*/ 8831 w 8831"/>
                    <a:gd name="T5" fmla="*/ 8832 h 12490"/>
                    <a:gd name="T6" fmla="*/ 0 w 8831"/>
                    <a:gd name="T7" fmla="*/ 0 h 12490"/>
                  </a:gdLst>
                  <a:ahLst/>
                  <a:cxnLst>
                    <a:cxn ang="0">
                      <a:pos x="T0" y="T1"/>
                    </a:cxn>
                    <a:cxn ang="0">
                      <a:pos x="T2" y="T3"/>
                    </a:cxn>
                    <a:cxn ang="0">
                      <a:pos x="T4" y="T5"/>
                    </a:cxn>
                    <a:cxn ang="0">
                      <a:pos x="T6" y="T7"/>
                    </a:cxn>
                  </a:cxnLst>
                  <a:rect l="0" t="0" r="r" b="b"/>
                  <a:pathLst>
                    <a:path w="8831" h="12490">
                      <a:moveTo>
                        <a:pt x="0" y="0"/>
                      </a:moveTo>
                      <a:lnTo>
                        <a:pt x="0" y="12490"/>
                      </a:lnTo>
                      <a:cubicBezTo>
                        <a:pt x="3312" y="12490"/>
                        <a:pt x="6489" y="11174"/>
                        <a:pt x="8831" y="8832"/>
                      </a:cubicBezTo>
                      <a:lnTo>
                        <a:pt x="0"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anose="020B0604020202020204" pitchFamily="34" charset="0"/>
                  </a:endParaRPr>
                </a:p>
              </p:txBody>
            </p:sp>
            <p:sp>
              <p:nvSpPr>
                <p:cNvPr id="260" name="Freeform 57">
                  <a:extLst>
                    <a:ext uri="{FF2B5EF4-FFF2-40B4-BE49-F238E27FC236}">
                      <a16:creationId xmlns:a16="http://schemas.microsoft.com/office/drawing/2014/main" id="{73301073-5C0B-4197-9248-DB03AC25D656}"/>
                    </a:ext>
                  </a:extLst>
                </p:cNvPr>
                <p:cNvSpPr>
                  <a:spLocks/>
                </p:cNvSpPr>
                <p:nvPr/>
              </p:nvSpPr>
              <p:spPr bwMode="auto">
                <a:xfrm>
                  <a:off x="-7470106" y="-5157788"/>
                  <a:ext cx="1682750" cy="2376488"/>
                </a:xfrm>
                <a:custGeom>
                  <a:avLst/>
                  <a:gdLst>
                    <a:gd name="T0" fmla="*/ 8832 w 8832"/>
                    <a:gd name="T1" fmla="*/ 0 h 12490"/>
                    <a:gd name="T2" fmla="*/ 0 w 8832"/>
                    <a:gd name="T3" fmla="*/ 8832 h 12490"/>
                    <a:gd name="T4" fmla="*/ 8832 w 8832"/>
                    <a:gd name="T5" fmla="*/ 12490 h 12490"/>
                    <a:gd name="T6" fmla="*/ 8832 w 8832"/>
                    <a:gd name="T7" fmla="*/ 0 h 12490"/>
                  </a:gdLst>
                  <a:ahLst/>
                  <a:cxnLst>
                    <a:cxn ang="0">
                      <a:pos x="T0" y="T1"/>
                    </a:cxn>
                    <a:cxn ang="0">
                      <a:pos x="T2" y="T3"/>
                    </a:cxn>
                    <a:cxn ang="0">
                      <a:pos x="T4" y="T5"/>
                    </a:cxn>
                    <a:cxn ang="0">
                      <a:pos x="T6" y="T7"/>
                    </a:cxn>
                  </a:cxnLst>
                  <a:rect l="0" t="0" r="r" b="b"/>
                  <a:pathLst>
                    <a:path w="8832" h="12490">
                      <a:moveTo>
                        <a:pt x="8832" y="0"/>
                      </a:moveTo>
                      <a:lnTo>
                        <a:pt x="0" y="8832"/>
                      </a:lnTo>
                      <a:cubicBezTo>
                        <a:pt x="2343" y="11174"/>
                        <a:pt x="5519" y="12490"/>
                        <a:pt x="8832" y="12490"/>
                      </a:cubicBezTo>
                      <a:lnTo>
                        <a:pt x="8832"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anose="020B0604020202020204" pitchFamily="34" charset="0"/>
                  </a:endParaRPr>
                </a:p>
              </p:txBody>
            </p:sp>
            <p:sp>
              <p:nvSpPr>
                <p:cNvPr id="261" name="Freeform 59">
                  <a:extLst>
                    <a:ext uri="{FF2B5EF4-FFF2-40B4-BE49-F238E27FC236}">
                      <a16:creationId xmlns:a16="http://schemas.microsoft.com/office/drawing/2014/main" id="{2AE0462D-FCEB-4EFC-84B5-93F02D0097D3}"/>
                    </a:ext>
                  </a:extLst>
                </p:cNvPr>
                <p:cNvSpPr>
                  <a:spLocks/>
                </p:cNvSpPr>
                <p:nvPr/>
              </p:nvSpPr>
              <p:spPr bwMode="auto">
                <a:xfrm>
                  <a:off x="-8271793" y="-5260976"/>
                  <a:ext cx="2381250" cy="1681163"/>
                </a:xfrm>
                <a:custGeom>
                  <a:avLst/>
                  <a:gdLst>
                    <a:gd name="T0" fmla="*/ 12490 w 12490"/>
                    <a:gd name="T1" fmla="*/ 0 h 8832"/>
                    <a:gd name="T2" fmla="*/ 0 w 12490"/>
                    <a:gd name="T3" fmla="*/ 0 h 8832"/>
                    <a:gd name="T4" fmla="*/ 3659 w 12490"/>
                    <a:gd name="T5" fmla="*/ 8832 h 8832"/>
                    <a:gd name="T6" fmla="*/ 12490 w 12490"/>
                    <a:gd name="T7" fmla="*/ 0 h 8832"/>
                  </a:gdLst>
                  <a:ahLst/>
                  <a:cxnLst>
                    <a:cxn ang="0">
                      <a:pos x="T0" y="T1"/>
                    </a:cxn>
                    <a:cxn ang="0">
                      <a:pos x="T2" y="T3"/>
                    </a:cxn>
                    <a:cxn ang="0">
                      <a:pos x="T4" y="T5"/>
                    </a:cxn>
                    <a:cxn ang="0">
                      <a:pos x="T6" y="T7"/>
                    </a:cxn>
                  </a:cxnLst>
                  <a:rect l="0" t="0" r="r" b="b"/>
                  <a:pathLst>
                    <a:path w="12490" h="8832">
                      <a:moveTo>
                        <a:pt x="12490" y="0"/>
                      </a:moveTo>
                      <a:lnTo>
                        <a:pt x="0" y="0"/>
                      </a:lnTo>
                      <a:cubicBezTo>
                        <a:pt x="0" y="3313"/>
                        <a:pt x="1316" y="6490"/>
                        <a:pt x="3659" y="8832"/>
                      </a:cubicBezTo>
                      <a:lnTo>
                        <a:pt x="12490"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anose="020B0604020202020204" pitchFamily="34" charset="0"/>
                  </a:endParaRPr>
                </a:p>
              </p:txBody>
            </p:sp>
          </p:grpSp>
        </p:grpSp>
        <p:sp>
          <p:nvSpPr>
            <p:cNvPr id="60" name="Oval 59">
              <a:extLst>
                <a:ext uri="{FF2B5EF4-FFF2-40B4-BE49-F238E27FC236}">
                  <a16:creationId xmlns:a16="http://schemas.microsoft.com/office/drawing/2014/main" id="{34CDBD88-03B8-4809-AFE1-84E41042D7C8}"/>
                </a:ext>
              </a:extLst>
            </p:cNvPr>
            <p:cNvSpPr>
              <a:spLocks noChangeAspect="1"/>
            </p:cNvSpPr>
            <p:nvPr/>
          </p:nvSpPr>
          <p:spPr>
            <a:xfrm>
              <a:off x="1367222" y="1075620"/>
              <a:ext cx="3598979" cy="368071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ctr">
              <a:prstTxWarp prst="textArchUp">
                <a:avLst/>
              </a:prstTxWarp>
            </a:bodyPr>
            <a:lstStyle/>
            <a:p>
              <a:pPr algn="ctr"/>
              <a:r>
                <a:rPr lang="en-US" sz="700" b="1">
                  <a:solidFill>
                    <a:schemeClr val="bg1"/>
                  </a:solidFill>
                  <a:latin typeface="Arial" panose="020B0604020202020204" pitchFamily="34" charset="0"/>
                </a:rPr>
                <a:t>Roles/entitlements</a:t>
              </a:r>
              <a:br>
                <a:rPr lang="en-US" sz="700" b="1">
                  <a:solidFill>
                    <a:schemeClr val="bg1"/>
                  </a:solidFill>
                  <a:latin typeface="Arial" panose="020B0604020202020204" pitchFamily="34" charset="0"/>
                </a:rPr>
              </a:br>
              <a:r>
                <a:rPr lang="en-US" sz="700" b="1">
                  <a:solidFill>
                    <a:schemeClr val="bg1"/>
                  </a:solidFill>
                  <a:latin typeface="Arial" panose="020B0604020202020204" pitchFamily="34" charset="0"/>
                </a:rPr>
                <a:t>management</a:t>
              </a:r>
            </a:p>
          </p:txBody>
        </p:sp>
        <p:sp>
          <p:nvSpPr>
            <p:cNvPr id="61" name="Oval 60">
              <a:extLst>
                <a:ext uri="{FF2B5EF4-FFF2-40B4-BE49-F238E27FC236}">
                  <a16:creationId xmlns:a16="http://schemas.microsoft.com/office/drawing/2014/main" id="{FB8D70A8-946F-495F-A38B-7E9B33C42ED6}"/>
                </a:ext>
              </a:extLst>
            </p:cNvPr>
            <p:cNvSpPr>
              <a:spLocks noChangeAspect="1"/>
            </p:cNvSpPr>
            <p:nvPr/>
          </p:nvSpPr>
          <p:spPr>
            <a:xfrm rot="2113984">
              <a:off x="1681575" y="1168025"/>
              <a:ext cx="3598982" cy="3680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ctr">
              <a:prstTxWarp prst="textArchUp">
                <a:avLst/>
              </a:prstTxWarp>
            </a:bodyPr>
            <a:lstStyle/>
            <a:p>
              <a:pPr algn="ctr"/>
              <a:r>
                <a:rPr lang="en-US" sz="700" b="1">
                  <a:solidFill>
                    <a:schemeClr val="bg1"/>
                  </a:solidFill>
                  <a:latin typeface="Arial" panose="020B0604020202020204" pitchFamily="34" charset="0"/>
                </a:rPr>
                <a:t>Identity lifecycle</a:t>
              </a:r>
              <a:br>
                <a:rPr lang="en-US" sz="700" b="1">
                  <a:solidFill>
                    <a:schemeClr val="bg1"/>
                  </a:solidFill>
                  <a:latin typeface="Arial" panose="020B0604020202020204" pitchFamily="34" charset="0"/>
                </a:rPr>
              </a:br>
              <a:r>
                <a:rPr lang="en-US" sz="700" b="1">
                  <a:solidFill>
                    <a:schemeClr val="bg1"/>
                  </a:solidFill>
                  <a:latin typeface="Arial" panose="020B0604020202020204" pitchFamily="34" charset="0"/>
                </a:rPr>
                <a:t>management</a:t>
              </a:r>
            </a:p>
          </p:txBody>
        </p:sp>
        <p:sp>
          <p:nvSpPr>
            <p:cNvPr id="62" name="Oval 61">
              <a:extLst>
                <a:ext uri="{FF2B5EF4-FFF2-40B4-BE49-F238E27FC236}">
                  <a16:creationId xmlns:a16="http://schemas.microsoft.com/office/drawing/2014/main" id="{B2AC4D6C-A880-4178-908F-F6F76AA1751E}"/>
                </a:ext>
              </a:extLst>
            </p:cNvPr>
            <p:cNvSpPr>
              <a:spLocks noChangeAspect="1"/>
            </p:cNvSpPr>
            <p:nvPr/>
          </p:nvSpPr>
          <p:spPr>
            <a:xfrm rot="4446426">
              <a:off x="2461048" y="1656696"/>
              <a:ext cx="2934831" cy="286966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ctr">
              <a:prstTxWarp prst="textArchUp">
                <a:avLst/>
              </a:prstTxWarp>
            </a:bodyPr>
            <a:lstStyle/>
            <a:p>
              <a:pPr algn="ctr"/>
              <a:r>
                <a:rPr lang="en-US" sz="700" b="1">
                  <a:solidFill>
                    <a:schemeClr val="bg1"/>
                  </a:solidFill>
                  <a:latin typeface="Arial" panose="020B0604020202020204" pitchFamily="34" charset="0"/>
                </a:rPr>
                <a:t>Access certification </a:t>
              </a:r>
              <a:br>
                <a:rPr lang="en-US" sz="700" b="1">
                  <a:solidFill>
                    <a:schemeClr val="bg1"/>
                  </a:solidFill>
                  <a:latin typeface="Arial" panose="020B0604020202020204" pitchFamily="34" charset="0"/>
                </a:rPr>
              </a:br>
              <a:r>
                <a:rPr lang="en-US" sz="700" b="1">
                  <a:solidFill>
                    <a:schemeClr val="bg1"/>
                  </a:solidFill>
                  <a:latin typeface="Arial" panose="020B0604020202020204" pitchFamily="34" charset="0"/>
                </a:rPr>
                <a:t>campaign management</a:t>
              </a:r>
            </a:p>
          </p:txBody>
        </p:sp>
        <p:sp>
          <p:nvSpPr>
            <p:cNvPr id="63" name="Oval 62">
              <a:extLst>
                <a:ext uri="{FF2B5EF4-FFF2-40B4-BE49-F238E27FC236}">
                  <a16:creationId xmlns:a16="http://schemas.microsoft.com/office/drawing/2014/main" id="{0D0E7436-8E43-40F0-ACD1-97BBFBAC210C}"/>
                </a:ext>
              </a:extLst>
            </p:cNvPr>
            <p:cNvSpPr>
              <a:spLocks noChangeAspect="1"/>
            </p:cNvSpPr>
            <p:nvPr/>
          </p:nvSpPr>
          <p:spPr>
            <a:xfrm rot="17288618">
              <a:off x="965817" y="1706730"/>
              <a:ext cx="2934831" cy="286966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ctr">
              <a:prstTxWarp prst="textArchUp">
                <a:avLst/>
              </a:prstTxWarp>
            </a:bodyPr>
            <a:lstStyle/>
            <a:p>
              <a:pPr algn="ctr"/>
              <a:r>
                <a:rPr lang="en-US" sz="700" b="1">
                  <a:solidFill>
                    <a:schemeClr val="bg1"/>
                  </a:solidFill>
                  <a:latin typeface="Arial" panose="020B0604020202020204" pitchFamily="34" charset="0"/>
                </a:rPr>
                <a:t>Privileged account</a:t>
              </a:r>
              <a:br>
                <a:rPr lang="en-US" sz="700" b="1">
                  <a:solidFill>
                    <a:schemeClr val="bg1"/>
                  </a:solidFill>
                  <a:latin typeface="Arial" panose="020B0604020202020204" pitchFamily="34" charset="0"/>
                </a:rPr>
              </a:br>
              <a:r>
                <a:rPr lang="en-US" sz="700" b="1">
                  <a:solidFill>
                    <a:schemeClr val="bg1"/>
                  </a:solidFill>
                  <a:latin typeface="Arial" panose="020B0604020202020204" pitchFamily="34" charset="0"/>
                </a:rPr>
                <a:t>lifecycle management</a:t>
              </a:r>
            </a:p>
          </p:txBody>
        </p:sp>
        <p:sp>
          <p:nvSpPr>
            <p:cNvPr id="64" name="Oval 63">
              <a:extLst>
                <a:ext uri="{FF2B5EF4-FFF2-40B4-BE49-F238E27FC236}">
                  <a16:creationId xmlns:a16="http://schemas.microsoft.com/office/drawing/2014/main" id="{487EB58D-DD8D-4364-9B4B-752ECBB05AB1}"/>
                </a:ext>
              </a:extLst>
            </p:cNvPr>
            <p:cNvSpPr>
              <a:spLocks noChangeAspect="1"/>
            </p:cNvSpPr>
            <p:nvPr/>
          </p:nvSpPr>
          <p:spPr>
            <a:xfrm rot="19452331">
              <a:off x="1337666" y="1322932"/>
              <a:ext cx="2772321" cy="28352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ctr">
              <a:prstTxWarp prst="textArchUp">
                <a:avLst/>
              </a:prstTxWarp>
            </a:bodyPr>
            <a:lstStyle/>
            <a:p>
              <a:pPr algn="ctr"/>
              <a:r>
                <a:rPr lang="en-US" sz="700" b="1">
                  <a:solidFill>
                    <a:schemeClr val="bg1"/>
                  </a:solidFill>
                  <a:latin typeface="Arial" panose="020B0604020202020204" pitchFamily="34" charset="0"/>
                </a:rPr>
                <a:t>Access policy</a:t>
              </a:r>
              <a:br>
                <a:rPr lang="en-US" sz="700" b="1">
                  <a:solidFill>
                    <a:schemeClr val="bg1"/>
                  </a:solidFill>
                  <a:latin typeface="Arial" panose="020B0604020202020204" pitchFamily="34" charset="0"/>
                </a:rPr>
              </a:br>
              <a:r>
                <a:rPr lang="en-US" sz="700" b="1">
                  <a:solidFill>
                    <a:schemeClr val="bg1"/>
                  </a:solidFill>
                  <a:latin typeface="Arial" panose="020B0604020202020204" pitchFamily="34" charset="0"/>
                </a:rPr>
                <a:t>management</a:t>
              </a:r>
            </a:p>
          </p:txBody>
        </p:sp>
        <p:sp>
          <p:nvSpPr>
            <p:cNvPr id="65" name="Rectangle 64">
              <a:extLst>
                <a:ext uri="{FF2B5EF4-FFF2-40B4-BE49-F238E27FC236}">
                  <a16:creationId xmlns:a16="http://schemas.microsoft.com/office/drawing/2014/main" id="{1008E5C5-C577-40CE-8A9E-93B9C1228B8F}"/>
                </a:ext>
              </a:extLst>
            </p:cNvPr>
            <p:cNvSpPr/>
            <p:nvPr/>
          </p:nvSpPr>
          <p:spPr>
            <a:xfrm>
              <a:off x="995364" y="5698736"/>
              <a:ext cx="244977" cy="13356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6" name="TextBox 65">
              <a:extLst>
                <a:ext uri="{FF2B5EF4-FFF2-40B4-BE49-F238E27FC236}">
                  <a16:creationId xmlns:a16="http://schemas.microsoft.com/office/drawing/2014/main" id="{B0B879CB-A4F7-4108-BE80-D3A636C19878}"/>
                </a:ext>
              </a:extLst>
            </p:cNvPr>
            <p:cNvSpPr txBox="1"/>
            <p:nvPr/>
          </p:nvSpPr>
          <p:spPr>
            <a:xfrm>
              <a:off x="1353336" y="5696267"/>
              <a:ext cx="1154162" cy="138499"/>
            </a:xfrm>
            <a:prstGeom prst="rect">
              <a:avLst/>
            </a:prstGeom>
            <a:noFill/>
          </p:spPr>
          <p:txBody>
            <a:bodyPr wrap="none" lIns="0" tIns="0" rIns="0" bIns="0" rtlCol="0">
              <a:spAutoFit/>
            </a:bodyPr>
            <a:lstStyle/>
            <a:p>
              <a:pPr>
                <a:spcAft>
                  <a:spcPts val="600"/>
                </a:spcAft>
              </a:pPr>
              <a:r>
                <a:rPr lang="en-US" sz="900"/>
                <a:t>Out of scope for Cigna</a:t>
              </a:r>
            </a:p>
          </p:txBody>
        </p:sp>
        <p:grpSp>
          <p:nvGrpSpPr>
            <p:cNvPr id="67" name="Group 66"/>
            <p:cNvGrpSpPr/>
            <p:nvPr/>
          </p:nvGrpSpPr>
          <p:grpSpPr>
            <a:xfrm>
              <a:off x="995364" y="1773524"/>
              <a:ext cx="3834728" cy="3854249"/>
              <a:chOff x="995364" y="1773524"/>
              <a:chExt cx="3834728" cy="3854249"/>
            </a:xfrm>
          </p:grpSpPr>
          <p:pic>
            <p:nvPicPr>
              <p:cNvPr id="68" name="Graphic 26">
                <a:extLst>
                  <a:ext uri="{FF2B5EF4-FFF2-40B4-BE49-F238E27FC236}">
                    <a16:creationId xmlns:a16="http://schemas.microsoft.com/office/drawing/2014/main" id="{D39C1438-E948-4F74-AAB6-AB987066EA8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13291"/>
              <a:stretch/>
            </p:blipFill>
            <p:spPr bwMode="gray">
              <a:xfrm>
                <a:off x="2174920" y="4162636"/>
                <a:ext cx="244833" cy="195961"/>
              </a:xfrm>
              <a:prstGeom prst="rect">
                <a:avLst/>
              </a:prstGeom>
              <a:solidFill>
                <a:schemeClr val="tx2"/>
              </a:solidFill>
            </p:spPr>
          </p:pic>
          <p:sp>
            <p:nvSpPr>
              <p:cNvPr id="69" name="Oval 68">
                <a:extLst>
                  <a:ext uri="{FF2B5EF4-FFF2-40B4-BE49-F238E27FC236}">
                    <a16:creationId xmlns:a16="http://schemas.microsoft.com/office/drawing/2014/main" id="{B46E3337-5F2D-4FAE-BBEF-2E5AD1FE7B43}"/>
                  </a:ext>
                </a:extLst>
              </p:cNvPr>
              <p:cNvSpPr>
                <a:spLocks noChangeAspect="1"/>
              </p:cNvSpPr>
              <p:nvPr/>
            </p:nvSpPr>
            <p:spPr>
              <a:xfrm rot="18750940">
                <a:off x="1895903" y="2148204"/>
                <a:ext cx="2934188" cy="29341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ctr">
                <a:prstTxWarp prst="textArchDown">
                  <a:avLst/>
                </a:prstTxWarp>
              </a:bodyPr>
              <a:lstStyle/>
              <a:p>
                <a:pPr algn="ctr"/>
                <a:r>
                  <a:rPr lang="en-US" sz="700" b="1">
                    <a:solidFill>
                      <a:srgbClr val="FFFFFF"/>
                    </a:solidFill>
                    <a:latin typeface="Arial" panose="020B0604020202020204" pitchFamily="34" charset="0"/>
                  </a:rPr>
                  <a:t>Powered Evolution</a:t>
                </a:r>
              </a:p>
            </p:txBody>
          </p:sp>
          <p:sp>
            <p:nvSpPr>
              <p:cNvPr id="70" name="TextBox 69">
                <a:extLst>
                  <a:ext uri="{FF2B5EF4-FFF2-40B4-BE49-F238E27FC236}">
                    <a16:creationId xmlns:a16="http://schemas.microsoft.com/office/drawing/2014/main" id="{8EB12606-81C9-49F8-9C1A-0D41BE0491AA}"/>
                  </a:ext>
                </a:extLst>
              </p:cNvPr>
              <p:cNvSpPr txBox="1"/>
              <p:nvPr/>
            </p:nvSpPr>
            <p:spPr>
              <a:xfrm rot="1458019">
                <a:off x="2002424" y="4936718"/>
                <a:ext cx="989129" cy="177341"/>
              </a:xfrm>
              <a:prstGeom prst="rect">
                <a:avLst/>
              </a:prstGeom>
              <a:noFill/>
            </p:spPr>
            <p:txBody>
              <a:bodyPr wrap="square" lIns="0" tIns="0" rIns="0" bIns="0" rtlCol="0">
                <a:prstTxWarp prst="textArchDown">
                  <a:avLst>
                    <a:gd name="adj" fmla="val 1420182"/>
                  </a:avLst>
                </a:prstTxWarp>
                <a:spAutoFit/>
              </a:bodyPr>
              <a:lstStyle/>
              <a:p>
                <a:pPr algn="ctr">
                  <a:spcAft>
                    <a:spcPts val="200"/>
                  </a:spcAft>
                </a:pPr>
                <a:r>
                  <a:rPr lang="en-US" sz="700" b="1">
                    <a:solidFill>
                      <a:schemeClr val="bg1"/>
                    </a:solidFill>
                    <a:latin typeface="Arial" panose="020B0604020202020204" pitchFamily="34" charset="0"/>
                  </a:rPr>
                  <a:t>Daily Operations</a:t>
                </a:r>
              </a:p>
            </p:txBody>
          </p:sp>
          <p:sp>
            <p:nvSpPr>
              <p:cNvPr id="71" name="TextBox 70">
                <a:extLst>
                  <a:ext uri="{FF2B5EF4-FFF2-40B4-BE49-F238E27FC236}">
                    <a16:creationId xmlns:a16="http://schemas.microsoft.com/office/drawing/2014/main" id="{D319D2F4-A258-4945-8715-9CFAD0E6C201}"/>
                  </a:ext>
                </a:extLst>
              </p:cNvPr>
              <p:cNvSpPr txBox="1"/>
              <p:nvPr/>
            </p:nvSpPr>
            <p:spPr>
              <a:xfrm rot="20149731">
                <a:off x="3332771" y="4935642"/>
                <a:ext cx="1068143" cy="171572"/>
              </a:xfrm>
              <a:prstGeom prst="rect">
                <a:avLst/>
              </a:prstGeom>
              <a:noFill/>
            </p:spPr>
            <p:txBody>
              <a:bodyPr wrap="square" lIns="0" tIns="0" rIns="0" bIns="0" rtlCol="0">
                <a:prstTxWarp prst="textArchDown">
                  <a:avLst>
                    <a:gd name="adj" fmla="val 1365051"/>
                  </a:avLst>
                </a:prstTxWarp>
                <a:spAutoFit/>
              </a:bodyPr>
              <a:lstStyle/>
              <a:p>
                <a:pPr algn="ctr">
                  <a:spcAft>
                    <a:spcPts val="200"/>
                  </a:spcAft>
                </a:pPr>
                <a:r>
                  <a:rPr lang="en-US" sz="700" b="1">
                    <a:solidFill>
                      <a:schemeClr val="bg1"/>
                    </a:solidFill>
                    <a:latin typeface="Arial" panose="020B0604020202020204" pitchFamily="34" charset="0"/>
                  </a:rPr>
                  <a:t>Release Management</a:t>
                </a:r>
              </a:p>
              <a:p>
                <a:pPr algn="ctr">
                  <a:spcAft>
                    <a:spcPts val="200"/>
                  </a:spcAft>
                </a:pPr>
                <a:endParaRPr lang="en-US" sz="700" b="1">
                  <a:solidFill>
                    <a:schemeClr val="bg1"/>
                  </a:solidFill>
                  <a:latin typeface="Arial" panose="020B0604020202020204" pitchFamily="34" charset="0"/>
                </a:endParaRPr>
              </a:p>
            </p:txBody>
          </p:sp>
          <p:sp>
            <p:nvSpPr>
              <p:cNvPr id="72" name="TextBox 71">
                <a:extLst>
                  <a:ext uri="{FF2B5EF4-FFF2-40B4-BE49-F238E27FC236}">
                    <a16:creationId xmlns:a16="http://schemas.microsoft.com/office/drawing/2014/main" id="{8C926604-FB9F-4361-8617-8468B4C17DD4}"/>
                  </a:ext>
                </a:extLst>
              </p:cNvPr>
              <p:cNvSpPr txBox="1"/>
              <p:nvPr/>
            </p:nvSpPr>
            <p:spPr>
              <a:xfrm rot="4108439">
                <a:off x="1064032" y="3908401"/>
                <a:ext cx="1101829" cy="201241"/>
              </a:xfrm>
              <a:prstGeom prst="rect">
                <a:avLst/>
              </a:prstGeom>
              <a:noFill/>
            </p:spPr>
            <p:txBody>
              <a:bodyPr wrap="square" lIns="0" tIns="0" rIns="0" bIns="0" rtlCol="0">
                <a:prstTxWarp prst="textArchDown">
                  <a:avLst>
                    <a:gd name="adj" fmla="val 3196538"/>
                  </a:avLst>
                </a:prstTxWarp>
                <a:spAutoFit/>
              </a:bodyPr>
              <a:lstStyle/>
              <a:p>
                <a:pPr algn="ctr"/>
                <a:r>
                  <a:rPr lang="en-US" sz="700" b="1">
                    <a:solidFill>
                      <a:schemeClr val="bg1"/>
                    </a:solidFill>
                    <a:latin typeface="Arial" panose="020B0604020202020204" pitchFamily="34" charset="0"/>
                    <a:cs typeface="Arial" panose="020B0604020202020204" pitchFamily="34" charset="0"/>
                  </a:rPr>
                  <a:t>Monitor Core </a:t>
                </a:r>
              </a:p>
              <a:p>
                <a:pPr algn="ctr"/>
                <a:r>
                  <a:rPr lang="en-US" sz="700" b="1">
                    <a:solidFill>
                      <a:schemeClr val="bg1"/>
                    </a:solidFill>
                    <a:latin typeface="Arial" panose="020B0604020202020204" pitchFamily="34" charset="0"/>
                    <a:cs typeface="Arial" panose="020B0604020202020204" pitchFamily="34" charset="0"/>
                  </a:rPr>
                  <a:t>IAM Processes </a:t>
                </a:r>
              </a:p>
            </p:txBody>
          </p:sp>
          <p:grpSp>
            <p:nvGrpSpPr>
              <p:cNvPr id="73" name="Group 72">
                <a:extLst>
                  <a:ext uri="{FF2B5EF4-FFF2-40B4-BE49-F238E27FC236}">
                    <a16:creationId xmlns:a16="http://schemas.microsoft.com/office/drawing/2014/main" id="{A486F6DC-9652-4C17-B787-0275C7E6BC3A}"/>
                  </a:ext>
                </a:extLst>
              </p:cNvPr>
              <p:cNvGrpSpPr/>
              <p:nvPr/>
            </p:nvGrpSpPr>
            <p:grpSpPr>
              <a:xfrm>
                <a:off x="1588037" y="1773524"/>
                <a:ext cx="3187262" cy="3234269"/>
                <a:chOff x="4775318" y="2672991"/>
                <a:chExt cx="2707521" cy="2826316"/>
              </a:xfrm>
            </p:grpSpPr>
            <p:sp>
              <p:nvSpPr>
                <p:cNvPr id="250" name="Freeform 195">
                  <a:extLst>
                    <a:ext uri="{FF2B5EF4-FFF2-40B4-BE49-F238E27FC236}">
                      <a16:creationId xmlns:a16="http://schemas.microsoft.com/office/drawing/2014/main" id="{D4022799-F492-4F5B-8C3E-0759E3658179}"/>
                    </a:ext>
                  </a:extLst>
                </p:cNvPr>
                <p:cNvSpPr>
                  <a:spLocks/>
                </p:cNvSpPr>
                <p:nvPr/>
              </p:nvSpPr>
              <p:spPr>
                <a:xfrm flipV="1">
                  <a:off x="4775318" y="2792683"/>
                  <a:ext cx="2707521" cy="2706624"/>
                </a:xfrm>
                <a:prstGeom prst="blockArc">
                  <a:avLst>
                    <a:gd name="adj1" fmla="val 10775530"/>
                    <a:gd name="adj2" fmla="val 32363"/>
                    <a:gd name="adj3" fmla="val 20821"/>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sz="700">
                    <a:solidFill>
                      <a:schemeClr val="tx1"/>
                    </a:solidFill>
                    <a:latin typeface="Arial" panose="020B0604020202020204" pitchFamily="34" charset="0"/>
                  </a:endParaRPr>
                </a:p>
              </p:txBody>
            </p:sp>
            <p:sp>
              <p:nvSpPr>
                <p:cNvPr id="251" name="Freeform 195">
                  <a:extLst>
                    <a:ext uri="{FF2B5EF4-FFF2-40B4-BE49-F238E27FC236}">
                      <a16:creationId xmlns:a16="http://schemas.microsoft.com/office/drawing/2014/main" id="{FEA4B9B4-D663-491D-9271-37CB6F340E72}"/>
                    </a:ext>
                  </a:extLst>
                </p:cNvPr>
                <p:cNvSpPr>
                  <a:spLocks/>
                </p:cNvSpPr>
                <p:nvPr/>
              </p:nvSpPr>
              <p:spPr>
                <a:xfrm flipH="1">
                  <a:off x="4775318" y="2672991"/>
                  <a:ext cx="2707521" cy="2706624"/>
                </a:xfrm>
                <a:prstGeom prst="blockArc">
                  <a:avLst>
                    <a:gd name="adj1" fmla="val 10775530"/>
                    <a:gd name="adj2" fmla="val 32363"/>
                    <a:gd name="adj3" fmla="val 20821"/>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sz="700">
                    <a:solidFill>
                      <a:schemeClr val="tx1"/>
                    </a:solidFill>
                    <a:latin typeface="Arial" panose="020B0604020202020204" pitchFamily="34" charset="0"/>
                  </a:endParaRPr>
                </a:p>
              </p:txBody>
            </p:sp>
          </p:grpSp>
          <p:sp>
            <p:nvSpPr>
              <p:cNvPr id="74" name="Oval 73">
                <a:extLst>
                  <a:ext uri="{FF2B5EF4-FFF2-40B4-BE49-F238E27FC236}">
                    <a16:creationId xmlns:a16="http://schemas.microsoft.com/office/drawing/2014/main" id="{7956CD76-0AFC-4633-AFDA-DFD560DC5505}"/>
                  </a:ext>
                </a:extLst>
              </p:cNvPr>
              <p:cNvSpPr/>
              <p:nvPr/>
            </p:nvSpPr>
            <p:spPr>
              <a:xfrm>
                <a:off x="2365421" y="2554864"/>
                <a:ext cx="1632496" cy="1669081"/>
              </a:xfrm>
              <a:prstGeom prst="ellipse">
                <a:avLst/>
              </a:prstGeom>
              <a:solidFill>
                <a:srgbClr val="FEFEFE"/>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00">
                  <a:latin typeface="Arial" panose="020B0604020202020204" pitchFamily="34" charset="0"/>
                </a:endParaRPr>
              </a:p>
            </p:txBody>
          </p:sp>
          <p:sp>
            <p:nvSpPr>
              <p:cNvPr id="75" name="TextBox 74">
                <a:extLst>
                  <a:ext uri="{FF2B5EF4-FFF2-40B4-BE49-F238E27FC236}">
                    <a16:creationId xmlns:a16="http://schemas.microsoft.com/office/drawing/2014/main" id="{9E345826-67CB-445F-B19C-37467F16E1DD}"/>
                  </a:ext>
                </a:extLst>
              </p:cNvPr>
              <p:cNvSpPr txBox="1"/>
              <p:nvPr/>
            </p:nvSpPr>
            <p:spPr>
              <a:xfrm>
                <a:off x="1725823" y="2205570"/>
                <a:ext cx="2903304" cy="2751090"/>
              </a:xfrm>
              <a:prstGeom prst="rect">
                <a:avLst/>
              </a:prstGeom>
              <a:noFill/>
            </p:spPr>
            <p:txBody>
              <a:bodyPr wrap="square" lIns="54610" tIns="54610" rIns="54610" bIns="54610" rtlCol="0">
                <a:prstTxWarp prst="textArchDown">
                  <a:avLst/>
                </a:prstTxWarp>
                <a:noAutofit/>
              </a:bodyPr>
              <a:lstStyle/>
              <a:p>
                <a:pPr algn="ctr">
                  <a:spcAft>
                    <a:spcPts val="600"/>
                  </a:spcAft>
                </a:pPr>
                <a:r>
                  <a:rPr lang="en-US" sz="700" b="1">
                    <a:solidFill>
                      <a:schemeClr val="bg1"/>
                    </a:solidFill>
                    <a:latin typeface="Arial" panose="020B0604020202020204" pitchFamily="34" charset="0"/>
                  </a:rPr>
                  <a:t>Application Operations</a:t>
                </a:r>
              </a:p>
            </p:txBody>
          </p:sp>
          <p:sp>
            <p:nvSpPr>
              <p:cNvPr id="76" name="TextBox 75">
                <a:extLst>
                  <a:ext uri="{FF2B5EF4-FFF2-40B4-BE49-F238E27FC236}">
                    <a16:creationId xmlns:a16="http://schemas.microsoft.com/office/drawing/2014/main" id="{2955E3E7-9AB1-481F-B38E-51E2EA6F150C}"/>
                  </a:ext>
                </a:extLst>
              </p:cNvPr>
              <p:cNvSpPr txBox="1"/>
              <p:nvPr/>
            </p:nvSpPr>
            <p:spPr>
              <a:xfrm rot="17497126">
                <a:off x="4286777" y="3953172"/>
                <a:ext cx="850500" cy="189237"/>
              </a:xfrm>
              <a:prstGeom prst="rect">
                <a:avLst/>
              </a:prstGeom>
              <a:noFill/>
            </p:spPr>
            <p:txBody>
              <a:bodyPr wrap="square" lIns="0" tIns="0" rIns="0" bIns="0" rtlCol="0" anchor="ctr">
                <a:prstTxWarp prst="textArchDown">
                  <a:avLst/>
                </a:prstTxWarp>
                <a:spAutoFit/>
              </a:bodyPr>
              <a:lstStyle/>
              <a:p>
                <a:pPr algn="ctr">
                  <a:spcAft>
                    <a:spcPts val="200"/>
                  </a:spcAft>
                </a:pPr>
                <a:r>
                  <a:rPr lang="en-US" sz="700" b="1">
                    <a:solidFill>
                      <a:schemeClr val="bg1"/>
                    </a:solidFill>
                    <a:latin typeface="Arial" panose="020B0604020202020204" pitchFamily="34" charset="0"/>
                  </a:rPr>
                  <a:t>Patch</a:t>
                </a:r>
              </a:p>
              <a:p>
                <a:pPr algn="ctr">
                  <a:spcAft>
                    <a:spcPts val="200"/>
                  </a:spcAft>
                </a:pPr>
                <a:r>
                  <a:rPr lang="en-US" sz="700" b="1">
                    <a:solidFill>
                      <a:schemeClr val="bg1"/>
                    </a:solidFill>
                    <a:latin typeface="Arial" panose="020B0604020202020204" pitchFamily="34" charset="0"/>
                  </a:rPr>
                  <a:t>Management</a:t>
                </a:r>
              </a:p>
            </p:txBody>
          </p:sp>
          <p:sp>
            <p:nvSpPr>
              <p:cNvPr id="77" name="TextBox 76">
                <a:extLst>
                  <a:ext uri="{FF2B5EF4-FFF2-40B4-BE49-F238E27FC236}">
                    <a16:creationId xmlns:a16="http://schemas.microsoft.com/office/drawing/2014/main" id="{E0874122-0919-41A5-A543-C0E99605DE0E}"/>
                  </a:ext>
                </a:extLst>
              </p:cNvPr>
              <p:cNvSpPr txBox="1"/>
              <p:nvPr/>
            </p:nvSpPr>
            <p:spPr>
              <a:xfrm>
                <a:off x="1833977" y="1924579"/>
                <a:ext cx="2656516" cy="2751090"/>
              </a:xfrm>
              <a:prstGeom prst="rect">
                <a:avLst/>
              </a:prstGeom>
              <a:noFill/>
            </p:spPr>
            <p:txBody>
              <a:bodyPr wrap="square" lIns="54610" tIns="54610" rIns="54610" bIns="54610" rtlCol="0">
                <a:prstTxWarp prst="textArchUp">
                  <a:avLst/>
                </a:prstTxWarp>
                <a:noAutofit/>
              </a:bodyPr>
              <a:lstStyle/>
              <a:p>
                <a:pPr algn="ctr">
                  <a:spcAft>
                    <a:spcPts val="600"/>
                  </a:spcAft>
                </a:pPr>
                <a:r>
                  <a:rPr lang="en-US" sz="700" b="1">
                    <a:solidFill>
                      <a:schemeClr val="bg1"/>
                    </a:solidFill>
                    <a:latin typeface="Arial" panose="020B0604020202020204" pitchFamily="34" charset="0"/>
                  </a:rPr>
                  <a:t>Business Operations</a:t>
                </a:r>
              </a:p>
            </p:txBody>
          </p:sp>
          <p:sp>
            <p:nvSpPr>
              <p:cNvPr id="78" name="Oval 77">
                <a:extLst>
                  <a:ext uri="{FF2B5EF4-FFF2-40B4-BE49-F238E27FC236}">
                    <a16:creationId xmlns:a16="http://schemas.microsoft.com/office/drawing/2014/main" id="{C4E235DF-C91F-4F5F-81F4-813436B61219}"/>
                  </a:ext>
                </a:extLst>
              </p:cNvPr>
              <p:cNvSpPr/>
              <p:nvPr/>
            </p:nvSpPr>
            <p:spPr>
              <a:xfrm>
                <a:off x="2591753" y="2773173"/>
                <a:ext cx="1179830" cy="1206271"/>
              </a:xfrm>
              <a:prstGeom prst="ellipse">
                <a:avLst/>
              </a:prstGeom>
              <a:solidFill>
                <a:srgbClr val="FEFEFE"/>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00">
                  <a:latin typeface="Arial" panose="020B0604020202020204" pitchFamily="34" charset="0"/>
                </a:endParaRPr>
              </a:p>
            </p:txBody>
          </p:sp>
          <p:grpSp>
            <p:nvGrpSpPr>
              <p:cNvPr id="79" name="Group 78">
                <a:extLst>
                  <a:ext uri="{FF2B5EF4-FFF2-40B4-BE49-F238E27FC236}">
                    <a16:creationId xmlns:a16="http://schemas.microsoft.com/office/drawing/2014/main" id="{60CAD9B7-B6C8-4381-8BCC-8D3EA199EFC0}"/>
                  </a:ext>
                </a:extLst>
              </p:cNvPr>
              <p:cNvGrpSpPr/>
              <p:nvPr/>
            </p:nvGrpSpPr>
            <p:grpSpPr>
              <a:xfrm>
                <a:off x="2764682" y="2964308"/>
                <a:ext cx="808078" cy="824001"/>
                <a:chOff x="5710239" y="1079061"/>
                <a:chExt cx="1081087" cy="1077911"/>
              </a:xfrm>
            </p:grpSpPr>
            <p:sp>
              <p:nvSpPr>
                <p:cNvPr id="248" name="Oval 247">
                  <a:extLst>
                    <a:ext uri="{FF2B5EF4-FFF2-40B4-BE49-F238E27FC236}">
                      <a16:creationId xmlns:a16="http://schemas.microsoft.com/office/drawing/2014/main" id="{3BCFFA27-B515-4CD5-B967-2030CCD166B6}"/>
                    </a:ext>
                  </a:extLst>
                </p:cNvPr>
                <p:cNvSpPr/>
                <p:nvPr/>
              </p:nvSpPr>
              <p:spPr>
                <a:xfrm>
                  <a:off x="5710239" y="1079061"/>
                  <a:ext cx="1081087" cy="1077911"/>
                </a:xfrm>
                <a:prstGeom prst="ellipse">
                  <a:avLst/>
                </a:prstGeom>
                <a:solidFill>
                  <a:srgbClr val="00338D"/>
                </a:solidFill>
                <a:ln>
                  <a:solidFill>
                    <a:srgbClr val="004D9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00">
                    <a:latin typeface="Arial" panose="020B0604020202020204" pitchFamily="34" charset="0"/>
                  </a:endParaRPr>
                </a:p>
              </p:txBody>
            </p:sp>
            <p:sp>
              <p:nvSpPr>
                <p:cNvPr id="249" name="Freeform 19">
                  <a:extLst>
                    <a:ext uri="{FF2B5EF4-FFF2-40B4-BE49-F238E27FC236}">
                      <a16:creationId xmlns:a16="http://schemas.microsoft.com/office/drawing/2014/main" id="{3E7B2445-D018-46F0-A90B-A8B7375BC482}"/>
                    </a:ext>
                  </a:extLst>
                </p:cNvPr>
                <p:cNvSpPr>
                  <a:spLocks noEditPoints="1"/>
                </p:cNvSpPr>
                <p:nvPr/>
              </p:nvSpPr>
              <p:spPr bwMode="auto">
                <a:xfrm>
                  <a:off x="5991457" y="1512365"/>
                  <a:ext cx="518651" cy="211302"/>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0" tIns="0" rIns="0" bIns="0" numCol="1" anchor="t" anchorCtr="0" compatLnSpc="1">
                  <a:prstTxWarp prst="textNoShape">
                    <a:avLst/>
                  </a:prstTxWarp>
                </a:bodyPr>
                <a:lstStyle/>
                <a:p>
                  <a:endParaRPr lang="en-US" sz="700">
                    <a:latin typeface="Arial" panose="020B0604020202020204" pitchFamily="34" charset="0"/>
                  </a:endParaRPr>
                </a:p>
              </p:txBody>
            </p:sp>
          </p:grpSp>
          <p:sp>
            <p:nvSpPr>
              <p:cNvPr id="80" name="TextBox 79">
                <a:extLst>
                  <a:ext uri="{FF2B5EF4-FFF2-40B4-BE49-F238E27FC236}">
                    <a16:creationId xmlns:a16="http://schemas.microsoft.com/office/drawing/2014/main" id="{FEC7B2E0-222E-40B7-86C6-111AC76FEDCF}"/>
                  </a:ext>
                </a:extLst>
              </p:cNvPr>
              <p:cNvSpPr txBox="1"/>
              <p:nvPr/>
            </p:nvSpPr>
            <p:spPr>
              <a:xfrm>
                <a:off x="2681618" y="2901855"/>
                <a:ext cx="991579" cy="990355"/>
              </a:xfrm>
              <a:prstGeom prst="rect">
                <a:avLst/>
              </a:prstGeom>
              <a:noFill/>
            </p:spPr>
            <p:txBody>
              <a:bodyPr wrap="square" lIns="0" tIns="0" rIns="0" bIns="0" rtlCol="0">
                <a:prstTxWarp prst="textArchUp">
                  <a:avLst>
                    <a:gd name="adj" fmla="val 9016818"/>
                  </a:avLst>
                </a:prstTxWarp>
                <a:spAutoFit/>
              </a:bodyPr>
              <a:lstStyle/>
              <a:p>
                <a:pPr algn="ctr"/>
                <a:r>
                  <a:rPr lang="en-US" sz="700" b="1">
                    <a:solidFill>
                      <a:srgbClr val="00338D"/>
                    </a:solidFill>
                    <a:latin typeface="Arial" panose="020B0604020202020204" pitchFamily="34" charset="0"/>
                    <a:cs typeface="Arial" panose="020B0604020202020204" pitchFamily="34" charset="0"/>
                  </a:rPr>
                  <a:t>IAM Managed Services</a:t>
                </a:r>
              </a:p>
            </p:txBody>
          </p:sp>
          <p:sp>
            <p:nvSpPr>
              <p:cNvPr id="81" name="Oval 80">
                <a:extLst>
                  <a:ext uri="{FF2B5EF4-FFF2-40B4-BE49-F238E27FC236}">
                    <a16:creationId xmlns:a16="http://schemas.microsoft.com/office/drawing/2014/main" id="{12CB85A8-E4E7-4397-9F41-A7EA6C5B73D7}"/>
                  </a:ext>
                </a:extLst>
              </p:cNvPr>
              <p:cNvSpPr/>
              <p:nvPr/>
            </p:nvSpPr>
            <p:spPr>
              <a:xfrm>
                <a:off x="2768851" y="2989318"/>
                <a:ext cx="825634" cy="846282"/>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700">
                  <a:solidFill>
                    <a:schemeClr val="bg1"/>
                  </a:solidFill>
                  <a:latin typeface="Arial" panose="020B0604020202020204" pitchFamily="34" charset="0"/>
                </a:endParaRPr>
              </a:p>
            </p:txBody>
          </p:sp>
          <p:cxnSp>
            <p:nvCxnSpPr>
              <p:cNvPr id="82" name="Straight Connector 81">
                <a:extLst>
                  <a:ext uri="{FF2B5EF4-FFF2-40B4-BE49-F238E27FC236}">
                    <a16:creationId xmlns:a16="http://schemas.microsoft.com/office/drawing/2014/main" id="{E4264AD1-9F11-4334-8EE3-7D57C130521A}"/>
                  </a:ext>
                </a:extLst>
              </p:cNvPr>
              <p:cNvCxnSpPr/>
              <p:nvPr/>
            </p:nvCxnSpPr>
            <p:spPr>
              <a:xfrm flipH="1">
                <a:off x="2880051" y="3935757"/>
                <a:ext cx="55771" cy="126816"/>
              </a:xfrm>
              <a:prstGeom prst="line">
                <a:avLst/>
              </a:prstGeom>
              <a:ln>
                <a:solidFill>
                  <a:srgbClr val="00338D"/>
                </a:solidFill>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98451C-DEEC-45DA-B788-F715944211BA}"/>
                  </a:ext>
                </a:extLst>
              </p:cNvPr>
              <p:cNvCxnSpPr/>
              <p:nvPr/>
            </p:nvCxnSpPr>
            <p:spPr>
              <a:xfrm>
                <a:off x="3385544" y="3940612"/>
                <a:ext cx="51617" cy="125603"/>
              </a:xfrm>
              <a:prstGeom prst="line">
                <a:avLst/>
              </a:prstGeom>
              <a:ln>
                <a:solidFill>
                  <a:srgbClr val="00338D"/>
                </a:solidFill>
                <a:tailEnd type="ova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F61155-3D56-421F-BCDD-F92A20320CFF}"/>
                  </a:ext>
                </a:extLst>
              </p:cNvPr>
              <p:cNvCxnSpPr/>
              <p:nvPr/>
            </p:nvCxnSpPr>
            <p:spPr>
              <a:xfrm>
                <a:off x="3718981" y="3617806"/>
                <a:ext cx="122221" cy="53396"/>
              </a:xfrm>
              <a:prstGeom prst="line">
                <a:avLst/>
              </a:prstGeom>
              <a:ln>
                <a:solidFill>
                  <a:srgbClr val="00338D"/>
                </a:solidFill>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EA7932-CFB3-4630-8BAD-20C13BDFA5E2}"/>
                  </a:ext>
                </a:extLst>
              </p:cNvPr>
              <p:cNvCxnSpPr/>
              <p:nvPr/>
            </p:nvCxnSpPr>
            <p:spPr>
              <a:xfrm flipH="1">
                <a:off x="2483131" y="3598390"/>
                <a:ext cx="126375" cy="54611"/>
              </a:xfrm>
              <a:prstGeom prst="line">
                <a:avLst/>
              </a:prstGeom>
              <a:ln>
                <a:solidFill>
                  <a:srgbClr val="00338D"/>
                </a:solidFil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1974FE6-8C92-4553-9FAC-FE58955EA263}"/>
                  </a:ext>
                </a:extLst>
              </p:cNvPr>
              <p:cNvCxnSpPr/>
              <p:nvPr/>
            </p:nvCxnSpPr>
            <p:spPr>
              <a:xfrm flipV="1">
                <a:off x="3757048" y="3175883"/>
                <a:ext cx="123700" cy="33152"/>
              </a:xfrm>
              <a:prstGeom prst="line">
                <a:avLst/>
              </a:prstGeom>
              <a:ln>
                <a:solidFill>
                  <a:srgbClr val="00338D"/>
                </a:solidFil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8ACED5-D895-4E4E-84C2-4282C4FCE757}"/>
                  </a:ext>
                </a:extLst>
              </p:cNvPr>
              <p:cNvCxnSpPr/>
              <p:nvPr/>
            </p:nvCxnSpPr>
            <p:spPr>
              <a:xfrm flipV="1">
                <a:off x="3539528" y="2792540"/>
                <a:ext cx="96445" cy="96709"/>
              </a:xfrm>
              <a:prstGeom prst="line">
                <a:avLst/>
              </a:prstGeom>
              <a:ln>
                <a:solidFill>
                  <a:srgbClr val="00338D"/>
                </a:solidFill>
                <a:tailEnd type="ova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703E9DF-5FCD-4AEA-A89D-B9E3ED77C95D}"/>
                  </a:ext>
                </a:extLst>
              </p:cNvPr>
              <p:cNvCxnSpPr/>
              <p:nvPr/>
            </p:nvCxnSpPr>
            <p:spPr>
              <a:xfrm flipH="1" flipV="1">
                <a:off x="2487275" y="3175883"/>
                <a:ext cx="123700" cy="33152"/>
              </a:xfrm>
              <a:prstGeom prst="line">
                <a:avLst/>
              </a:prstGeom>
              <a:ln>
                <a:solidFill>
                  <a:srgbClr val="00338D"/>
                </a:solidFill>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CD920B4-F165-41B8-A63A-B28AB26122B0}"/>
                  </a:ext>
                </a:extLst>
              </p:cNvPr>
              <p:cNvCxnSpPr/>
              <p:nvPr/>
            </p:nvCxnSpPr>
            <p:spPr>
              <a:xfrm flipH="1" flipV="1">
                <a:off x="2723827" y="2792540"/>
                <a:ext cx="96445" cy="96709"/>
              </a:xfrm>
              <a:prstGeom prst="line">
                <a:avLst/>
              </a:prstGeom>
              <a:ln>
                <a:solidFill>
                  <a:srgbClr val="00338D"/>
                </a:solidFil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2CC8146-019C-4827-B4B6-0759FB3DB164}"/>
                  </a:ext>
                </a:extLst>
              </p:cNvPr>
              <p:cNvCxnSpPr/>
              <p:nvPr/>
            </p:nvCxnSpPr>
            <p:spPr>
              <a:xfrm flipV="1">
                <a:off x="3182999" y="2639017"/>
                <a:ext cx="0" cy="138582"/>
              </a:xfrm>
              <a:prstGeom prst="line">
                <a:avLst/>
              </a:prstGeom>
              <a:ln>
                <a:solidFill>
                  <a:srgbClr val="00338D"/>
                </a:solidFill>
                <a:tailEnd type="ova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46A35E0F-B866-4101-A01C-54A114064DA5}"/>
                  </a:ext>
                </a:extLst>
              </p:cNvPr>
              <p:cNvSpPr/>
              <p:nvPr/>
            </p:nvSpPr>
            <p:spPr>
              <a:xfrm>
                <a:off x="995364" y="5491743"/>
                <a:ext cx="244977" cy="133560"/>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92" name="TextBox 91">
                <a:extLst>
                  <a:ext uri="{FF2B5EF4-FFF2-40B4-BE49-F238E27FC236}">
                    <a16:creationId xmlns:a16="http://schemas.microsoft.com/office/drawing/2014/main" id="{F19A847E-A025-412C-BF11-4D17F36AF133}"/>
                  </a:ext>
                </a:extLst>
              </p:cNvPr>
              <p:cNvSpPr txBox="1"/>
              <p:nvPr/>
            </p:nvSpPr>
            <p:spPr>
              <a:xfrm>
                <a:off x="1353336" y="5489274"/>
                <a:ext cx="936154" cy="138499"/>
              </a:xfrm>
              <a:prstGeom prst="rect">
                <a:avLst/>
              </a:prstGeom>
              <a:noFill/>
            </p:spPr>
            <p:txBody>
              <a:bodyPr wrap="none" lIns="0" tIns="0" rIns="0" bIns="0" rtlCol="0">
                <a:spAutoFit/>
              </a:bodyPr>
              <a:lstStyle/>
              <a:p>
                <a:pPr>
                  <a:spcAft>
                    <a:spcPts val="600"/>
                  </a:spcAft>
                </a:pPr>
                <a:r>
                  <a:rPr lang="en-US" sz="900"/>
                  <a:t>In scope for Cigna</a:t>
                </a:r>
              </a:p>
            </p:txBody>
          </p:sp>
          <p:grpSp>
            <p:nvGrpSpPr>
              <p:cNvPr id="93" name="Group 92"/>
              <p:cNvGrpSpPr>
                <a:grpSpLocks noChangeAspect="1"/>
              </p:cNvGrpSpPr>
              <p:nvPr/>
            </p:nvGrpSpPr>
            <p:grpSpPr>
              <a:xfrm>
                <a:off x="1747382" y="2903220"/>
                <a:ext cx="415583" cy="244402"/>
                <a:chOff x="10440988" y="1541462"/>
                <a:chExt cx="666750" cy="392113"/>
              </a:xfrm>
            </p:grpSpPr>
            <p:sp>
              <p:nvSpPr>
                <p:cNvPr id="226" name="Freeform 375"/>
                <p:cNvSpPr>
                  <a:spLocks/>
                </p:cNvSpPr>
                <p:nvPr/>
              </p:nvSpPr>
              <p:spPr bwMode="auto">
                <a:xfrm>
                  <a:off x="10672763" y="1563687"/>
                  <a:ext cx="314325" cy="211138"/>
                </a:xfrm>
                <a:custGeom>
                  <a:avLst/>
                  <a:gdLst>
                    <a:gd name="T0" fmla="*/ 99 w 99"/>
                    <a:gd name="T1" fmla="*/ 44 h 66"/>
                    <a:gd name="T2" fmla="*/ 43 w 99"/>
                    <a:gd name="T3" fmla="*/ 30 h 66"/>
                    <a:gd name="T4" fmla="*/ 24 w 99"/>
                    <a:gd name="T5" fmla="*/ 31 h 66"/>
                    <a:gd name="T6" fmla="*/ 4 w 99"/>
                    <a:gd name="T7" fmla="*/ 41 h 66"/>
                    <a:gd name="T8" fmla="*/ 1 w 99"/>
                    <a:gd name="T9" fmla="*/ 34 h 66"/>
                    <a:gd name="T10" fmla="*/ 5 w 99"/>
                    <a:gd name="T11" fmla="*/ 21 h 66"/>
                    <a:gd name="T12" fmla="*/ 16 w 99"/>
                    <a:gd name="T13" fmla="*/ 8 h 66"/>
                    <a:gd name="T14" fmla="*/ 31 w 99"/>
                    <a:gd name="T15" fmla="*/ 2 h 66"/>
                    <a:gd name="T16" fmla="*/ 47 w 99"/>
                    <a:gd name="T17" fmla="*/ 2 h 66"/>
                    <a:gd name="T18" fmla="*/ 85 w 99"/>
                    <a:gd name="T19" fmla="*/ 11 h 66"/>
                    <a:gd name="T20" fmla="*/ 99 w 99"/>
                    <a:gd name="T2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66">
                      <a:moveTo>
                        <a:pt x="99" y="44"/>
                      </a:moveTo>
                      <a:cubicBezTo>
                        <a:pt x="67" y="66"/>
                        <a:pt x="43" y="30"/>
                        <a:pt x="43" y="30"/>
                      </a:cubicBezTo>
                      <a:cubicBezTo>
                        <a:pt x="32" y="15"/>
                        <a:pt x="24" y="31"/>
                        <a:pt x="24" y="31"/>
                      </a:cubicBezTo>
                      <a:cubicBezTo>
                        <a:pt x="18" y="45"/>
                        <a:pt x="9" y="44"/>
                        <a:pt x="4" y="41"/>
                      </a:cubicBezTo>
                      <a:cubicBezTo>
                        <a:pt x="2" y="40"/>
                        <a:pt x="0" y="37"/>
                        <a:pt x="1" y="34"/>
                      </a:cubicBezTo>
                      <a:cubicBezTo>
                        <a:pt x="5" y="21"/>
                        <a:pt x="5" y="21"/>
                        <a:pt x="5" y="21"/>
                      </a:cubicBezTo>
                      <a:cubicBezTo>
                        <a:pt x="7" y="16"/>
                        <a:pt x="11" y="11"/>
                        <a:pt x="16" y="8"/>
                      </a:cubicBezTo>
                      <a:cubicBezTo>
                        <a:pt x="31" y="2"/>
                        <a:pt x="31" y="2"/>
                        <a:pt x="31" y="2"/>
                      </a:cubicBezTo>
                      <a:cubicBezTo>
                        <a:pt x="36" y="0"/>
                        <a:pt x="41" y="0"/>
                        <a:pt x="47" y="2"/>
                      </a:cubicBezTo>
                      <a:cubicBezTo>
                        <a:pt x="85" y="11"/>
                        <a:pt x="85" y="11"/>
                        <a:pt x="85" y="11"/>
                      </a:cubicBezTo>
                      <a:lnTo>
                        <a:pt x="99" y="44"/>
                      </a:ln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376"/>
                <p:cNvSpPr>
                  <a:spLocks/>
                </p:cNvSpPr>
                <p:nvPr/>
              </p:nvSpPr>
              <p:spPr bwMode="auto">
                <a:xfrm>
                  <a:off x="10885488" y="1704975"/>
                  <a:ext cx="127000" cy="85725"/>
                </a:xfrm>
                <a:custGeom>
                  <a:avLst/>
                  <a:gdLst>
                    <a:gd name="T0" fmla="*/ 40 w 40"/>
                    <a:gd name="T1" fmla="*/ 19 h 27"/>
                    <a:gd name="T2" fmla="*/ 15 w 40"/>
                    <a:gd name="T3" fmla="*/ 27 h 27"/>
                    <a:gd name="T4" fmla="*/ 0 w 40"/>
                    <a:gd name="T5" fmla="*/ 5 h 27"/>
                    <a:gd name="T6" fmla="*/ 32 w 40"/>
                    <a:gd name="T7" fmla="*/ 0 h 27"/>
                    <a:gd name="T8" fmla="*/ 40 w 40"/>
                    <a:gd name="T9" fmla="*/ 19 h 27"/>
                  </a:gdLst>
                  <a:ahLst/>
                  <a:cxnLst>
                    <a:cxn ang="0">
                      <a:pos x="T0" y="T1"/>
                    </a:cxn>
                    <a:cxn ang="0">
                      <a:pos x="T2" y="T3"/>
                    </a:cxn>
                    <a:cxn ang="0">
                      <a:pos x="T4" y="T5"/>
                    </a:cxn>
                    <a:cxn ang="0">
                      <a:pos x="T6" y="T7"/>
                    </a:cxn>
                    <a:cxn ang="0">
                      <a:pos x="T8" y="T9"/>
                    </a:cxn>
                  </a:cxnLst>
                  <a:rect l="0" t="0" r="r" b="b"/>
                  <a:pathLst>
                    <a:path w="40" h="27">
                      <a:moveTo>
                        <a:pt x="40" y="19"/>
                      </a:moveTo>
                      <a:cubicBezTo>
                        <a:pt x="15" y="27"/>
                        <a:pt x="15" y="27"/>
                        <a:pt x="15" y="27"/>
                      </a:cubicBezTo>
                      <a:cubicBezTo>
                        <a:pt x="0" y="5"/>
                        <a:pt x="0" y="5"/>
                        <a:pt x="0" y="5"/>
                      </a:cubicBezTo>
                      <a:cubicBezTo>
                        <a:pt x="0" y="5"/>
                        <a:pt x="18" y="12"/>
                        <a:pt x="32" y="0"/>
                      </a:cubicBezTo>
                      <a:lnTo>
                        <a:pt x="40" y="19"/>
                      </a:ln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Freeform 377"/>
                <p:cNvSpPr>
                  <a:spLocks/>
                </p:cNvSpPr>
                <p:nvPr/>
              </p:nvSpPr>
              <p:spPr bwMode="auto">
                <a:xfrm>
                  <a:off x="10440988" y="1541462"/>
                  <a:ext cx="165100" cy="223838"/>
                </a:xfrm>
                <a:custGeom>
                  <a:avLst/>
                  <a:gdLst>
                    <a:gd name="T0" fmla="*/ 48 w 104"/>
                    <a:gd name="T1" fmla="*/ 0 h 141"/>
                    <a:gd name="T2" fmla="*/ 104 w 104"/>
                    <a:gd name="T3" fmla="*/ 22 h 141"/>
                    <a:gd name="T4" fmla="*/ 54 w 104"/>
                    <a:gd name="T5" fmla="*/ 141 h 141"/>
                    <a:gd name="T6" fmla="*/ 0 w 104"/>
                    <a:gd name="T7" fmla="*/ 119 h 141"/>
                  </a:gdLst>
                  <a:ahLst/>
                  <a:cxnLst>
                    <a:cxn ang="0">
                      <a:pos x="T0" y="T1"/>
                    </a:cxn>
                    <a:cxn ang="0">
                      <a:pos x="T2" y="T3"/>
                    </a:cxn>
                    <a:cxn ang="0">
                      <a:pos x="T4" y="T5"/>
                    </a:cxn>
                    <a:cxn ang="0">
                      <a:pos x="T6" y="T7"/>
                    </a:cxn>
                  </a:cxnLst>
                  <a:rect l="0" t="0" r="r" b="b"/>
                  <a:pathLst>
                    <a:path w="104" h="141">
                      <a:moveTo>
                        <a:pt x="48" y="0"/>
                      </a:moveTo>
                      <a:lnTo>
                        <a:pt x="104" y="22"/>
                      </a:lnTo>
                      <a:lnTo>
                        <a:pt x="54" y="141"/>
                      </a:lnTo>
                      <a:lnTo>
                        <a:pt x="0" y="119"/>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378"/>
                <p:cNvSpPr>
                  <a:spLocks/>
                </p:cNvSpPr>
                <p:nvPr/>
              </p:nvSpPr>
              <p:spPr bwMode="auto">
                <a:xfrm>
                  <a:off x="10942638" y="1560512"/>
                  <a:ext cx="165100" cy="223838"/>
                </a:xfrm>
                <a:custGeom>
                  <a:avLst/>
                  <a:gdLst>
                    <a:gd name="T0" fmla="*/ 56 w 104"/>
                    <a:gd name="T1" fmla="*/ 0 h 141"/>
                    <a:gd name="T2" fmla="*/ 0 w 104"/>
                    <a:gd name="T3" fmla="*/ 24 h 141"/>
                    <a:gd name="T4" fmla="*/ 50 w 104"/>
                    <a:gd name="T5" fmla="*/ 141 h 141"/>
                    <a:gd name="T6" fmla="*/ 104 w 104"/>
                    <a:gd name="T7" fmla="*/ 119 h 141"/>
                  </a:gdLst>
                  <a:ahLst/>
                  <a:cxnLst>
                    <a:cxn ang="0">
                      <a:pos x="T0" y="T1"/>
                    </a:cxn>
                    <a:cxn ang="0">
                      <a:pos x="T2" y="T3"/>
                    </a:cxn>
                    <a:cxn ang="0">
                      <a:pos x="T4" y="T5"/>
                    </a:cxn>
                    <a:cxn ang="0">
                      <a:pos x="T6" y="T7"/>
                    </a:cxn>
                  </a:cxnLst>
                  <a:rect l="0" t="0" r="r" b="b"/>
                  <a:pathLst>
                    <a:path w="104" h="141">
                      <a:moveTo>
                        <a:pt x="56" y="0"/>
                      </a:moveTo>
                      <a:lnTo>
                        <a:pt x="0" y="24"/>
                      </a:lnTo>
                      <a:lnTo>
                        <a:pt x="50" y="141"/>
                      </a:lnTo>
                      <a:lnTo>
                        <a:pt x="104" y="119"/>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Freeform 379"/>
                <p:cNvSpPr>
                  <a:spLocks/>
                </p:cNvSpPr>
                <p:nvPr/>
              </p:nvSpPr>
              <p:spPr bwMode="auto">
                <a:xfrm>
                  <a:off x="10812463" y="1720850"/>
                  <a:ext cx="139700" cy="133350"/>
                </a:xfrm>
                <a:custGeom>
                  <a:avLst/>
                  <a:gdLst>
                    <a:gd name="T0" fmla="*/ 21 w 44"/>
                    <a:gd name="T1" fmla="*/ 0 h 42"/>
                    <a:gd name="T2" fmla="*/ 42 w 44"/>
                    <a:gd name="T3" fmla="*/ 27 h 42"/>
                    <a:gd name="T4" fmla="*/ 43 w 44"/>
                    <a:gd name="T5" fmla="*/ 34 h 42"/>
                    <a:gd name="T6" fmla="*/ 43 w 44"/>
                    <a:gd name="T7" fmla="*/ 34 h 42"/>
                    <a:gd name="T8" fmla="*/ 29 w 44"/>
                    <a:gd name="T9" fmla="*/ 37 h 42"/>
                    <a:gd name="T10" fmla="*/ 0 w 44"/>
                    <a:gd name="T11" fmla="*/ 6 h 42"/>
                  </a:gdLst>
                  <a:ahLst/>
                  <a:cxnLst>
                    <a:cxn ang="0">
                      <a:pos x="T0" y="T1"/>
                    </a:cxn>
                    <a:cxn ang="0">
                      <a:pos x="T2" y="T3"/>
                    </a:cxn>
                    <a:cxn ang="0">
                      <a:pos x="T4" y="T5"/>
                    </a:cxn>
                    <a:cxn ang="0">
                      <a:pos x="T6" y="T7"/>
                    </a:cxn>
                    <a:cxn ang="0">
                      <a:pos x="T8" y="T9"/>
                    </a:cxn>
                    <a:cxn ang="0">
                      <a:pos x="T10" y="T11"/>
                    </a:cxn>
                  </a:cxnLst>
                  <a:rect l="0" t="0" r="r" b="b"/>
                  <a:pathLst>
                    <a:path w="44" h="42">
                      <a:moveTo>
                        <a:pt x="21" y="0"/>
                      </a:moveTo>
                      <a:cubicBezTo>
                        <a:pt x="42" y="27"/>
                        <a:pt x="42" y="27"/>
                        <a:pt x="42" y="27"/>
                      </a:cubicBezTo>
                      <a:cubicBezTo>
                        <a:pt x="44" y="29"/>
                        <a:pt x="44" y="31"/>
                        <a:pt x="43" y="34"/>
                      </a:cubicBezTo>
                      <a:cubicBezTo>
                        <a:pt x="43" y="34"/>
                        <a:pt x="43" y="34"/>
                        <a:pt x="43" y="34"/>
                      </a:cubicBezTo>
                      <a:cubicBezTo>
                        <a:pt x="41" y="40"/>
                        <a:pt x="33" y="42"/>
                        <a:pt x="29" y="37"/>
                      </a:cubicBezTo>
                      <a:cubicBezTo>
                        <a:pt x="0" y="6"/>
                        <a:pt x="0" y="6"/>
                        <a:pt x="0" y="6"/>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380"/>
                <p:cNvSpPr>
                  <a:spLocks/>
                </p:cNvSpPr>
                <p:nvPr/>
              </p:nvSpPr>
              <p:spPr bwMode="auto">
                <a:xfrm>
                  <a:off x="10771188" y="1784350"/>
                  <a:ext cx="146050" cy="104775"/>
                </a:xfrm>
                <a:custGeom>
                  <a:avLst/>
                  <a:gdLst>
                    <a:gd name="T0" fmla="*/ 0 w 46"/>
                    <a:gd name="T1" fmla="*/ 0 h 33"/>
                    <a:gd name="T2" fmla="*/ 24 w 46"/>
                    <a:gd name="T3" fmla="*/ 26 h 33"/>
                    <a:gd name="T4" fmla="*/ 46 w 46"/>
                    <a:gd name="T5" fmla="*/ 22 h 33"/>
                    <a:gd name="T6" fmla="*/ 46 w 46"/>
                    <a:gd name="T7" fmla="*/ 21 h 33"/>
                  </a:gdLst>
                  <a:ahLst/>
                  <a:cxnLst>
                    <a:cxn ang="0">
                      <a:pos x="T0" y="T1"/>
                    </a:cxn>
                    <a:cxn ang="0">
                      <a:pos x="T2" y="T3"/>
                    </a:cxn>
                    <a:cxn ang="0">
                      <a:pos x="T4" y="T5"/>
                    </a:cxn>
                    <a:cxn ang="0">
                      <a:pos x="T6" y="T7"/>
                    </a:cxn>
                  </a:cxnLst>
                  <a:rect l="0" t="0" r="r" b="b"/>
                  <a:pathLst>
                    <a:path w="46" h="33">
                      <a:moveTo>
                        <a:pt x="0" y="0"/>
                      </a:moveTo>
                      <a:cubicBezTo>
                        <a:pt x="24" y="26"/>
                        <a:pt x="24" y="26"/>
                        <a:pt x="24" y="26"/>
                      </a:cubicBezTo>
                      <a:cubicBezTo>
                        <a:pt x="31" y="33"/>
                        <a:pt x="43" y="31"/>
                        <a:pt x="46" y="22"/>
                      </a:cubicBezTo>
                      <a:cubicBezTo>
                        <a:pt x="46" y="21"/>
                        <a:pt x="46" y="21"/>
                        <a:pt x="46" y="21"/>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Freeform 381"/>
                <p:cNvSpPr>
                  <a:spLocks/>
                </p:cNvSpPr>
                <p:nvPr/>
              </p:nvSpPr>
              <p:spPr bwMode="auto">
                <a:xfrm>
                  <a:off x="10733088" y="1825625"/>
                  <a:ext cx="133350" cy="85725"/>
                </a:xfrm>
                <a:custGeom>
                  <a:avLst/>
                  <a:gdLst>
                    <a:gd name="T0" fmla="*/ 0 w 42"/>
                    <a:gd name="T1" fmla="*/ 0 h 27"/>
                    <a:gd name="T2" fmla="*/ 20 w 42"/>
                    <a:gd name="T3" fmla="*/ 22 h 27"/>
                    <a:gd name="T4" fmla="*/ 29 w 42"/>
                    <a:gd name="T5" fmla="*/ 27 h 27"/>
                    <a:gd name="T6" fmla="*/ 42 w 42"/>
                    <a:gd name="T7" fmla="*/ 19 h 27"/>
                  </a:gdLst>
                  <a:ahLst/>
                  <a:cxnLst>
                    <a:cxn ang="0">
                      <a:pos x="T0" y="T1"/>
                    </a:cxn>
                    <a:cxn ang="0">
                      <a:pos x="T2" y="T3"/>
                    </a:cxn>
                    <a:cxn ang="0">
                      <a:pos x="T4" y="T5"/>
                    </a:cxn>
                    <a:cxn ang="0">
                      <a:pos x="T6" y="T7"/>
                    </a:cxn>
                  </a:cxnLst>
                  <a:rect l="0" t="0" r="r" b="b"/>
                  <a:pathLst>
                    <a:path w="42" h="27">
                      <a:moveTo>
                        <a:pt x="0" y="0"/>
                      </a:moveTo>
                      <a:cubicBezTo>
                        <a:pt x="20" y="22"/>
                        <a:pt x="20" y="22"/>
                        <a:pt x="20" y="22"/>
                      </a:cubicBezTo>
                      <a:cubicBezTo>
                        <a:pt x="22" y="25"/>
                        <a:pt x="26" y="27"/>
                        <a:pt x="29" y="27"/>
                      </a:cubicBezTo>
                      <a:cubicBezTo>
                        <a:pt x="33" y="27"/>
                        <a:pt x="38" y="25"/>
                        <a:pt x="42" y="19"/>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382"/>
                <p:cNvSpPr>
                  <a:spLocks/>
                </p:cNvSpPr>
                <p:nvPr/>
              </p:nvSpPr>
              <p:spPr bwMode="auto">
                <a:xfrm>
                  <a:off x="10606088" y="1573212"/>
                  <a:ext cx="130175" cy="12700"/>
                </a:xfrm>
                <a:custGeom>
                  <a:avLst/>
                  <a:gdLst>
                    <a:gd name="T0" fmla="*/ 0 w 41"/>
                    <a:gd name="T1" fmla="*/ 1 h 4"/>
                    <a:gd name="T2" fmla="*/ 41 w 41"/>
                    <a:gd name="T3" fmla="*/ 4 h 4"/>
                  </a:gdLst>
                  <a:ahLst/>
                  <a:cxnLst>
                    <a:cxn ang="0">
                      <a:pos x="T0" y="T1"/>
                    </a:cxn>
                    <a:cxn ang="0">
                      <a:pos x="T2" y="T3"/>
                    </a:cxn>
                  </a:cxnLst>
                  <a:rect l="0" t="0" r="r" b="b"/>
                  <a:pathLst>
                    <a:path w="41" h="4">
                      <a:moveTo>
                        <a:pt x="0" y="1"/>
                      </a:moveTo>
                      <a:cubicBezTo>
                        <a:pt x="0" y="1"/>
                        <a:pt x="23" y="0"/>
                        <a:pt x="41" y="4"/>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Freeform 383"/>
                <p:cNvSpPr>
                  <a:spLocks/>
                </p:cNvSpPr>
                <p:nvPr/>
              </p:nvSpPr>
              <p:spPr bwMode="auto">
                <a:xfrm>
                  <a:off x="10542588" y="1733550"/>
                  <a:ext cx="260350" cy="200025"/>
                </a:xfrm>
                <a:custGeom>
                  <a:avLst/>
                  <a:gdLst>
                    <a:gd name="T0" fmla="*/ 0 w 82"/>
                    <a:gd name="T1" fmla="*/ 0 h 63"/>
                    <a:gd name="T2" fmla="*/ 59 w 82"/>
                    <a:gd name="T3" fmla="*/ 49 h 63"/>
                    <a:gd name="T4" fmla="*/ 68 w 82"/>
                    <a:gd name="T5" fmla="*/ 58 h 63"/>
                    <a:gd name="T6" fmla="*/ 82 w 82"/>
                    <a:gd name="T7" fmla="*/ 54 h 63"/>
                    <a:gd name="T8" fmla="*/ 82 w 82"/>
                    <a:gd name="T9" fmla="*/ 54 h 63"/>
                  </a:gdLst>
                  <a:ahLst/>
                  <a:cxnLst>
                    <a:cxn ang="0">
                      <a:pos x="T0" y="T1"/>
                    </a:cxn>
                    <a:cxn ang="0">
                      <a:pos x="T2" y="T3"/>
                    </a:cxn>
                    <a:cxn ang="0">
                      <a:pos x="T4" y="T5"/>
                    </a:cxn>
                    <a:cxn ang="0">
                      <a:pos x="T6" y="T7"/>
                    </a:cxn>
                    <a:cxn ang="0">
                      <a:pos x="T8" y="T9"/>
                    </a:cxn>
                  </a:cxnLst>
                  <a:rect l="0" t="0" r="r" b="b"/>
                  <a:pathLst>
                    <a:path w="82" h="63">
                      <a:moveTo>
                        <a:pt x="0" y="0"/>
                      </a:moveTo>
                      <a:cubicBezTo>
                        <a:pt x="0" y="0"/>
                        <a:pt x="28" y="19"/>
                        <a:pt x="59" y="49"/>
                      </a:cubicBezTo>
                      <a:cubicBezTo>
                        <a:pt x="68" y="58"/>
                        <a:pt x="68" y="58"/>
                        <a:pt x="68" y="58"/>
                      </a:cubicBezTo>
                      <a:cubicBezTo>
                        <a:pt x="73" y="63"/>
                        <a:pt x="81" y="60"/>
                        <a:pt x="82" y="54"/>
                      </a:cubicBezTo>
                      <a:cubicBezTo>
                        <a:pt x="82" y="54"/>
                        <a:pt x="82" y="54"/>
                        <a:pt x="82" y="54"/>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Freeform 384"/>
                <p:cNvSpPr>
                  <a:spLocks/>
                </p:cNvSpPr>
                <p:nvPr/>
              </p:nvSpPr>
              <p:spPr bwMode="auto">
                <a:xfrm>
                  <a:off x="10577513" y="1771650"/>
                  <a:ext cx="47625" cy="44450"/>
                </a:xfrm>
                <a:custGeom>
                  <a:avLst/>
                  <a:gdLst>
                    <a:gd name="T0" fmla="*/ 5 w 15"/>
                    <a:gd name="T1" fmla="*/ 0 h 14"/>
                    <a:gd name="T2" fmla="*/ 2 w 15"/>
                    <a:gd name="T3" fmla="*/ 2 h 14"/>
                    <a:gd name="T4" fmla="*/ 3 w 15"/>
                    <a:gd name="T5" fmla="*/ 12 h 14"/>
                    <a:gd name="T6" fmla="*/ 3 w 15"/>
                    <a:gd name="T7" fmla="*/ 12 h 14"/>
                    <a:gd name="T8" fmla="*/ 13 w 15"/>
                    <a:gd name="T9" fmla="*/ 11 h 14"/>
                    <a:gd name="T10" fmla="*/ 15 w 15"/>
                    <a:gd name="T11" fmla="*/ 8 h 14"/>
                  </a:gdLst>
                  <a:ahLst/>
                  <a:cxnLst>
                    <a:cxn ang="0">
                      <a:pos x="T0" y="T1"/>
                    </a:cxn>
                    <a:cxn ang="0">
                      <a:pos x="T2" y="T3"/>
                    </a:cxn>
                    <a:cxn ang="0">
                      <a:pos x="T4" y="T5"/>
                    </a:cxn>
                    <a:cxn ang="0">
                      <a:pos x="T6" y="T7"/>
                    </a:cxn>
                    <a:cxn ang="0">
                      <a:pos x="T8" y="T9"/>
                    </a:cxn>
                    <a:cxn ang="0">
                      <a:pos x="T10" y="T11"/>
                    </a:cxn>
                  </a:cxnLst>
                  <a:rect l="0" t="0" r="r" b="b"/>
                  <a:pathLst>
                    <a:path w="15" h="14">
                      <a:moveTo>
                        <a:pt x="5" y="0"/>
                      </a:moveTo>
                      <a:cubicBezTo>
                        <a:pt x="2" y="2"/>
                        <a:pt x="2" y="2"/>
                        <a:pt x="2" y="2"/>
                      </a:cubicBezTo>
                      <a:cubicBezTo>
                        <a:pt x="0" y="5"/>
                        <a:pt x="0" y="9"/>
                        <a:pt x="3" y="12"/>
                      </a:cubicBezTo>
                      <a:cubicBezTo>
                        <a:pt x="3" y="12"/>
                        <a:pt x="3" y="12"/>
                        <a:pt x="3" y="12"/>
                      </a:cubicBezTo>
                      <a:cubicBezTo>
                        <a:pt x="6" y="14"/>
                        <a:pt x="10" y="14"/>
                        <a:pt x="13" y="11"/>
                      </a:cubicBezTo>
                      <a:cubicBezTo>
                        <a:pt x="15" y="8"/>
                        <a:pt x="15" y="8"/>
                        <a:pt x="15" y="8"/>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Freeform 385"/>
                <p:cNvSpPr>
                  <a:spLocks/>
                </p:cNvSpPr>
                <p:nvPr/>
              </p:nvSpPr>
              <p:spPr bwMode="auto">
                <a:xfrm>
                  <a:off x="10602913" y="1800225"/>
                  <a:ext cx="63500" cy="63500"/>
                </a:xfrm>
                <a:custGeom>
                  <a:avLst/>
                  <a:gdLst>
                    <a:gd name="T0" fmla="*/ 20 w 20"/>
                    <a:gd name="T1" fmla="*/ 10 h 20"/>
                    <a:gd name="T2" fmla="*/ 15 w 20"/>
                    <a:gd name="T3" fmla="*/ 16 h 20"/>
                    <a:gd name="T4" fmla="*/ 4 w 20"/>
                    <a:gd name="T5" fmla="*/ 17 h 20"/>
                    <a:gd name="T6" fmla="*/ 4 w 20"/>
                    <a:gd name="T7" fmla="*/ 17 h 20"/>
                    <a:gd name="T8" fmla="*/ 3 w 20"/>
                    <a:gd name="T9" fmla="*/ 6 h 20"/>
                    <a:gd name="T10" fmla="*/ 8 w 20"/>
                    <a:gd name="T11" fmla="*/ 0 h 20"/>
                  </a:gdLst>
                  <a:ahLst/>
                  <a:cxnLst>
                    <a:cxn ang="0">
                      <a:pos x="T0" y="T1"/>
                    </a:cxn>
                    <a:cxn ang="0">
                      <a:pos x="T2" y="T3"/>
                    </a:cxn>
                    <a:cxn ang="0">
                      <a:pos x="T4" y="T5"/>
                    </a:cxn>
                    <a:cxn ang="0">
                      <a:pos x="T6" y="T7"/>
                    </a:cxn>
                    <a:cxn ang="0">
                      <a:pos x="T8" y="T9"/>
                    </a:cxn>
                    <a:cxn ang="0">
                      <a:pos x="T10" y="T11"/>
                    </a:cxn>
                  </a:cxnLst>
                  <a:rect l="0" t="0" r="r" b="b"/>
                  <a:pathLst>
                    <a:path w="20" h="20">
                      <a:moveTo>
                        <a:pt x="20" y="10"/>
                      </a:moveTo>
                      <a:cubicBezTo>
                        <a:pt x="15" y="16"/>
                        <a:pt x="15" y="16"/>
                        <a:pt x="15" y="16"/>
                      </a:cubicBezTo>
                      <a:cubicBezTo>
                        <a:pt x="12" y="20"/>
                        <a:pt x="7" y="20"/>
                        <a:pt x="4" y="17"/>
                      </a:cubicBezTo>
                      <a:cubicBezTo>
                        <a:pt x="4" y="17"/>
                        <a:pt x="4" y="17"/>
                        <a:pt x="4" y="17"/>
                      </a:cubicBezTo>
                      <a:cubicBezTo>
                        <a:pt x="0" y="14"/>
                        <a:pt x="0" y="9"/>
                        <a:pt x="3" y="6"/>
                      </a:cubicBezTo>
                      <a:cubicBezTo>
                        <a:pt x="8" y="0"/>
                        <a:pt x="8" y="0"/>
                        <a:pt x="8"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Freeform 386"/>
                <p:cNvSpPr>
                  <a:spLocks/>
                </p:cNvSpPr>
                <p:nvPr/>
              </p:nvSpPr>
              <p:spPr bwMode="auto">
                <a:xfrm>
                  <a:off x="10647363" y="1831975"/>
                  <a:ext cx="57150" cy="57150"/>
                </a:xfrm>
                <a:custGeom>
                  <a:avLst/>
                  <a:gdLst>
                    <a:gd name="T0" fmla="*/ 6 w 18"/>
                    <a:gd name="T1" fmla="*/ 0 h 18"/>
                    <a:gd name="T2" fmla="*/ 3 w 18"/>
                    <a:gd name="T3" fmla="*/ 4 h 18"/>
                    <a:gd name="T4" fmla="*/ 3 w 18"/>
                    <a:gd name="T5" fmla="*/ 15 h 18"/>
                    <a:gd name="T6" fmla="*/ 3 w 18"/>
                    <a:gd name="T7" fmla="*/ 15 h 18"/>
                    <a:gd name="T8" fmla="*/ 15 w 18"/>
                    <a:gd name="T9" fmla="*/ 15 h 18"/>
                    <a:gd name="T10" fmla="*/ 18 w 18"/>
                    <a:gd name="T11" fmla="*/ 11 h 18"/>
                  </a:gdLst>
                  <a:ahLst/>
                  <a:cxnLst>
                    <a:cxn ang="0">
                      <a:pos x="T0" y="T1"/>
                    </a:cxn>
                    <a:cxn ang="0">
                      <a:pos x="T2" y="T3"/>
                    </a:cxn>
                    <a:cxn ang="0">
                      <a:pos x="T4" y="T5"/>
                    </a:cxn>
                    <a:cxn ang="0">
                      <a:pos x="T6" y="T7"/>
                    </a:cxn>
                    <a:cxn ang="0">
                      <a:pos x="T8" y="T9"/>
                    </a:cxn>
                    <a:cxn ang="0">
                      <a:pos x="T10" y="T11"/>
                    </a:cxn>
                  </a:cxnLst>
                  <a:rect l="0" t="0" r="r" b="b"/>
                  <a:pathLst>
                    <a:path w="18" h="18">
                      <a:moveTo>
                        <a:pt x="6" y="0"/>
                      </a:moveTo>
                      <a:cubicBezTo>
                        <a:pt x="3" y="4"/>
                        <a:pt x="3" y="4"/>
                        <a:pt x="3" y="4"/>
                      </a:cubicBezTo>
                      <a:cubicBezTo>
                        <a:pt x="0" y="7"/>
                        <a:pt x="0" y="13"/>
                        <a:pt x="3" y="15"/>
                      </a:cubicBezTo>
                      <a:cubicBezTo>
                        <a:pt x="3" y="15"/>
                        <a:pt x="3" y="15"/>
                        <a:pt x="3" y="15"/>
                      </a:cubicBezTo>
                      <a:cubicBezTo>
                        <a:pt x="7" y="18"/>
                        <a:pt x="12" y="18"/>
                        <a:pt x="15" y="15"/>
                      </a:cubicBezTo>
                      <a:cubicBezTo>
                        <a:pt x="18" y="11"/>
                        <a:pt x="18" y="11"/>
                        <a:pt x="18" y="11"/>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Freeform 387"/>
                <p:cNvSpPr>
                  <a:spLocks/>
                </p:cNvSpPr>
                <p:nvPr/>
              </p:nvSpPr>
              <p:spPr bwMode="auto">
                <a:xfrm>
                  <a:off x="10691813" y="1870075"/>
                  <a:ext cx="47625" cy="47625"/>
                </a:xfrm>
                <a:custGeom>
                  <a:avLst/>
                  <a:gdLst>
                    <a:gd name="T0" fmla="*/ 15 w 15"/>
                    <a:gd name="T1" fmla="*/ 10 h 15"/>
                    <a:gd name="T2" fmla="*/ 13 w 15"/>
                    <a:gd name="T3" fmla="*/ 12 h 15"/>
                    <a:gd name="T4" fmla="*/ 3 w 15"/>
                    <a:gd name="T5" fmla="*/ 12 h 15"/>
                    <a:gd name="T6" fmla="*/ 3 w 15"/>
                    <a:gd name="T7" fmla="*/ 12 h 15"/>
                    <a:gd name="T8" fmla="*/ 2 w 15"/>
                    <a:gd name="T9" fmla="*/ 1 h 15"/>
                    <a:gd name="T10" fmla="*/ 4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15" y="10"/>
                      </a:moveTo>
                      <a:cubicBezTo>
                        <a:pt x="13" y="12"/>
                        <a:pt x="13" y="12"/>
                        <a:pt x="13" y="12"/>
                      </a:cubicBezTo>
                      <a:cubicBezTo>
                        <a:pt x="10" y="15"/>
                        <a:pt x="6" y="15"/>
                        <a:pt x="3" y="12"/>
                      </a:cubicBezTo>
                      <a:cubicBezTo>
                        <a:pt x="3" y="12"/>
                        <a:pt x="3" y="12"/>
                        <a:pt x="3" y="12"/>
                      </a:cubicBezTo>
                      <a:cubicBezTo>
                        <a:pt x="0" y="9"/>
                        <a:pt x="0" y="4"/>
                        <a:pt x="2" y="1"/>
                      </a:cubicBezTo>
                      <a:cubicBezTo>
                        <a:pt x="4" y="0"/>
                        <a:pt x="4" y="0"/>
                        <a:pt x="4"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2190640" y="2173533"/>
                <a:ext cx="355600" cy="350838"/>
                <a:chOff x="6453188" y="654050"/>
                <a:chExt cx="355600" cy="350838"/>
              </a:xfrm>
            </p:grpSpPr>
            <p:sp>
              <p:nvSpPr>
                <p:cNvPr id="220" name="Freeform 285"/>
                <p:cNvSpPr>
                  <a:spLocks/>
                </p:cNvSpPr>
                <p:nvPr/>
              </p:nvSpPr>
              <p:spPr bwMode="auto">
                <a:xfrm>
                  <a:off x="6453188" y="739775"/>
                  <a:ext cx="355600" cy="265113"/>
                </a:xfrm>
                <a:custGeom>
                  <a:avLst/>
                  <a:gdLst>
                    <a:gd name="T0" fmla="*/ 65 w 124"/>
                    <a:gd name="T1" fmla="*/ 7 h 92"/>
                    <a:gd name="T2" fmla="*/ 35 w 124"/>
                    <a:gd name="T3" fmla="*/ 7 h 92"/>
                    <a:gd name="T4" fmla="*/ 30 w 124"/>
                    <a:gd name="T5" fmla="*/ 2 h 92"/>
                    <a:gd name="T6" fmla="*/ 24 w 124"/>
                    <a:gd name="T7" fmla="*/ 0 h 92"/>
                    <a:gd name="T8" fmla="*/ 8 w 124"/>
                    <a:gd name="T9" fmla="*/ 0 h 92"/>
                    <a:gd name="T10" fmla="*/ 0 w 124"/>
                    <a:gd name="T11" fmla="*/ 8 h 92"/>
                    <a:gd name="T12" fmla="*/ 0 w 124"/>
                    <a:gd name="T13" fmla="*/ 84 h 92"/>
                    <a:gd name="T14" fmla="*/ 8 w 124"/>
                    <a:gd name="T15" fmla="*/ 92 h 92"/>
                    <a:gd name="T16" fmla="*/ 14 w 124"/>
                    <a:gd name="T17" fmla="*/ 92 h 92"/>
                    <a:gd name="T18" fmla="*/ 41 w 124"/>
                    <a:gd name="T19" fmla="*/ 32 h 92"/>
                    <a:gd name="T20" fmla="*/ 55 w 124"/>
                    <a:gd name="T21" fmla="*/ 23 h 92"/>
                    <a:gd name="T22" fmla="*/ 118 w 124"/>
                    <a:gd name="T23" fmla="*/ 23 h 92"/>
                    <a:gd name="T24" fmla="*/ 122 w 124"/>
                    <a:gd name="T25" fmla="*/ 30 h 92"/>
                    <a:gd name="T26" fmla="*/ 95 w 124"/>
                    <a:gd name="T27" fmla="*/ 92 h 92"/>
                    <a:gd name="T28" fmla="*/ 11 w 124"/>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92">
                      <a:moveTo>
                        <a:pt x="65" y="7"/>
                      </a:moveTo>
                      <a:cubicBezTo>
                        <a:pt x="35" y="7"/>
                        <a:pt x="35" y="7"/>
                        <a:pt x="35" y="7"/>
                      </a:cubicBezTo>
                      <a:cubicBezTo>
                        <a:pt x="30" y="2"/>
                        <a:pt x="30" y="2"/>
                        <a:pt x="30" y="2"/>
                      </a:cubicBezTo>
                      <a:cubicBezTo>
                        <a:pt x="28" y="1"/>
                        <a:pt x="26" y="0"/>
                        <a:pt x="24" y="0"/>
                      </a:cubicBezTo>
                      <a:cubicBezTo>
                        <a:pt x="8" y="0"/>
                        <a:pt x="8" y="0"/>
                        <a:pt x="8" y="0"/>
                      </a:cubicBezTo>
                      <a:cubicBezTo>
                        <a:pt x="4" y="0"/>
                        <a:pt x="0" y="3"/>
                        <a:pt x="0" y="8"/>
                      </a:cubicBezTo>
                      <a:cubicBezTo>
                        <a:pt x="0" y="84"/>
                        <a:pt x="0" y="84"/>
                        <a:pt x="0" y="84"/>
                      </a:cubicBezTo>
                      <a:cubicBezTo>
                        <a:pt x="0" y="88"/>
                        <a:pt x="3" y="92"/>
                        <a:pt x="8" y="92"/>
                      </a:cubicBezTo>
                      <a:cubicBezTo>
                        <a:pt x="14" y="92"/>
                        <a:pt x="14" y="92"/>
                        <a:pt x="14" y="92"/>
                      </a:cubicBezTo>
                      <a:cubicBezTo>
                        <a:pt x="41" y="32"/>
                        <a:pt x="41" y="32"/>
                        <a:pt x="41" y="32"/>
                      </a:cubicBezTo>
                      <a:cubicBezTo>
                        <a:pt x="44" y="27"/>
                        <a:pt x="49" y="23"/>
                        <a:pt x="55" y="23"/>
                      </a:cubicBezTo>
                      <a:cubicBezTo>
                        <a:pt x="118" y="23"/>
                        <a:pt x="118" y="23"/>
                        <a:pt x="118" y="23"/>
                      </a:cubicBezTo>
                      <a:cubicBezTo>
                        <a:pt x="122" y="23"/>
                        <a:pt x="124" y="27"/>
                        <a:pt x="122" y="30"/>
                      </a:cubicBezTo>
                      <a:cubicBezTo>
                        <a:pt x="95" y="92"/>
                        <a:pt x="95" y="92"/>
                        <a:pt x="95" y="92"/>
                      </a:cubicBezTo>
                      <a:cubicBezTo>
                        <a:pt x="11" y="92"/>
                        <a:pt x="11" y="92"/>
                        <a:pt x="11" y="92"/>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286"/>
                <p:cNvSpPr>
                  <a:spLocks/>
                </p:cNvSpPr>
                <p:nvPr/>
              </p:nvSpPr>
              <p:spPr bwMode="auto">
                <a:xfrm>
                  <a:off x="6653213" y="654050"/>
                  <a:ext cx="106363" cy="130175"/>
                </a:xfrm>
                <a:custGeom>
                  <a:avLst/>
                  <a:gdLst>
                    <a:gd name="T0" fmla="*/ 4 w 67"/>
                    <a:gd name="T1" fmla="*/ 0 h 82"/>
                    <a:gd name="T2" fmla="*/ 55 w 67"/>
                    <a:gd name="T3" fmla="*/ 0 h 82"/>
                    <a:gd name="T4" fmla="*/ 55 w 67"/>
                    <a:gd name="T5" fmla="*/ 49 h 82"/>
                    <a:gd name="T6" fmla="*/ 67 w 67"/>
                    <a:gd name="T7" fmla="*/ 49 h 82"/>
                    <a:gd name="T8" fmla="*/ 37 w 67"/>
                    <a:gd name="T9" fmla="*/ 82 h 82"/>
                    <a:gd name="T10" fmla="*/ 0 w 67"/>
                    <a:gd name="T11" fmla="*/ 49 h 82"/>
                    <a:gd name="T12" fmla="*/ 15 w 67"/>
                    <a:gd name="T13" fmla="*/ 49 h 82"/>
                    <a:gd name="T14" fmla="*/ 15 w 67"/>
                    <a:gd name="T15" fmla="*/ 9 h 82"/>
                    <a:gd name="T16" fmla="*/ 4 w 67"/>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2">
                      <a:moveTo>
                        <a:pt x="4" y="0"/>
                      </a:moveTo>
                      <a:lnTo>
                        <a:pt x="55" y="0"/>
                      </a:lnTo>
                      <a:lnTo>
                        <a:pt x="55" y="49"/>
                      </a:lnTo>
                      <a:lnTo>
                        <a:pt x="67" y="49"/>
                      </a:lnTo>
                      <a:lnTo>
                        <a:pt x="37" y="82"/>
                      </a:lnTo>
                      <a:lnTo>
                        <a:pt x="0" y="49"/>
                      </a:lnTo>
                      <a:lnTo>
                        <a:pt x="15" y="49"/>
                      </a:lnTo>
                      <a:lnTo>
                        <a:pt x="15" y="9"/>
                      </a:lnTo>
                      <a:lnTo>
                        <a:pt x="4" y="0"/>
                      </a:lnTo>
                      <a:close/>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5" name="Group 94"/>
              <p:cNvGrpSpPr/>
              <p:nvPr/>
            </p:nvGrpSpPr>
            <p:grpSpPr>
              <a:xfrm>
                <a:off x="3056911" y="1966701"/>
                <a:ext cx="242549" cy="377775"/>
                <a:chOff x="4016375" y="3729038"/>
                <a:chExt cx="538163" cy="838200"/>
              </a:xfrm>
            </p:grpSpPr>
            <p:sp>
              <p:nvSpPr>
                <p:cNvPr id="213" name="Freeform 140"/>
                <p:cNvSpPr>
                  <a:spLocks/>
                </p:cNvSpPr>
                <p:nvPr/>
              </p:nvSpPr>
              <p:spPr bwMode="auto">
                <a:xfrm>
                  <a:off x="4137025" y="4278313"/>
                  <a:ext cx="300037" cy="288925"/>
                </a:xfrm>
                <a:custGeom>
                  <a:avLst/>
                  <a:gdLst>
                    <a:gd name="T0" fmla="*/ 0 w 80"/>
                    <a:gd name="T1" fmla="*/ 29 h 77"/>
                    <a:gd name="T2" fmla="*/ 28 w 80"/>
                    <a:gd name="T3" fmla="*/ 0 h 77"/>
                    <a:gd name="T4" fmla="*/ 28 w 80"/>
                    <a:gd name="T5" fmla="*/ 48 h 77"/>
                    <a:gd name="T6" fmla="*/ 18 w 80"/>
                    <a:gd name="T7" fmla="*/ 48 h 77"/>
                    <a:gd name="T8" fmla="*/ 40 w 80"/>
                    <a:gd name="T9" fmla="*/ 77 h 77"/>
                    <a:gd name="T10" fmla="*/ 61 w 80"/>
                    <a:gd name="T11" fmla="*/ 48 h 77"/>
                    <a:gd name="T12" fmla="*/ 51 w 80"/>
                    <a:gd name="T13" fmla="*/ 48 h 77"/>
                    <a:gd name="T14" fmla="*/ 51 w 80"/>
                    <a:gd name="T15" fmla="*/ 0 h 77"/>
                    <a:gd name="T16" fmla="*/ 80 w 80"/>
                    <a:gd name="T17"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77">
                      <a:moveTo>
                        <a:pt x="0" y="29"/>
                      </a:moveTo>
                      <a:cubicBezTo>
                        <a:pt x="27" y="8"/>
                        <a:pt x="28" y="0"/>
                        <a:pt x="28" y="0"/>
                      </a:cubicBezTo>
                      <a:cubicBezTo>
                        <a:pt x="28" y="48"/>
                        <a:pt x="28" y="48"/>
                        <a:pt x="28" y="48"/>
                      </a:cubicBezTo>
                      <a:cubicBezTo>
                        <a:pt x="18" y="48"/>
                        <a:pt x="18" y="48"/>
                        <a:pt x="18" y="48"/>
                      </a:cubicBezTo>
                      <a:cubicBezTo>
                        <a:pt x="40" y="77"/>
                        <a:pt x="40" y="77"/>
                        <a:pt x="40" y="77"/>
                      </a:cubicBezTo>
                      <a:cubicBezTo>
                        <a:pt x="61" y="48"/>
                        <a:pt x="61" y="48"/>
                        <a:pt x="61" y="48"/>
                      </a:cubicBezTo>
                      <a:cubicBezTo>
                        <a:pt x="51" y="48"/>
                        <a:pt x="51" y="48"/>
                        <a:pt x="51" y="48"/>
                      </a:cubicBezTo>
                      <a:cubicBezTo>
                        <a:pt x="51" y="0"/>
                        <a:pt x="51" y="0"/>
                        <a:pt x="51" y="0"/>
                      </a:cubicBezTo>
                      <a:cubicBezTo>
                        <a:pt x="51" y="0"/>
                        <a:pt x="53" y="8"/>
                        <a:pt x="80" y="29"/>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Freeform 141"/>
                <p:cNvSpPr>
                  <a:spLocks/>
                </p:cNvSpPr>
                <p:nvPr/>
              </p:nvSpPr>
              <p:spPr bwMode="auto">
                <a:xfrm>
                  <a:off x="4373563" y="4210051"/>
                  <a:ext cx="180975" cy="203200"/>
                </a:xfrm>
                <a:custGeom>
                  <a:avLst/>
                  <a:gdLst>
                    <a:gd name="T0" fmla="*/ 17 w 48"/>
                    <a:gd name="T1" fmla="*/ 47 h 54"/>
                    <a:gd name="T2" fmla="*/ 12 w 48"/>
                    <a:gd name="T3" fmla="*/ 54 h 54"/>
                    <a:gd name="T4" fmla="*/ 48 w 48"/>
                    <a:gd name="T5" fmla="*/ 51 h 54"/>
                    <a:gd name="T6" fmla="*/ 35 w 48"/>
                    <a:gd name="T7" fmla="*/ 18 h 54"/>
                    <a:gd name="T8" fmla="*/ 30 w 48"/>
                    <a:gd name="T9" fmla="*/ 26 h 54"/>
                    <a:gd name="T10" fmla="*/ 29 w 48"/>
                    <a:gd name="T11" fmla="*/ 25 h 54"/>
                    <a:gd name="T12" fmla="*/ 0 w 4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48" h="54">
                      <a:moveTo>
                        <a:pt x="17" y="47"/>
                      </a:moveTo>
                      <a:cubicBezTo>
                        <a:pt x="12" y="54"/>
                        <a:pt x="12" y="54"/>
                        <a:pt x="12" y="54"/>
                      </a:cubicBezTo>
                      <a:cubicBezTo>
                        <a:pt x="48" y="51"/>
                        <a:pt x="48" y="51"/>
                        <a:pt x="48" y="51"/>
                      </a:cubicBezTo>
                      <a:cubicBezTo>
                        <a:pt x="35" y="18"/>
                        <a:pt x="35" y="18"/>
                        <a:pt x="35" y="18"/>
                      </a:cubicBezTo>
                      <a:cubicBezTo>
                        <a:pt x="30" y="26"/>
                        <a:pt x="30" y="26"/>
                        <a:pt x="30" y="26"/>
                      </a:cubicBezTo>
                      <a:cubicBezTo>
                        <a:pt x="29" y="25"/>
                        <a:pt x="29" y="25"/>
                        <a:pt x="29" y="25"/>
                      </a:cubicBezTo>
                      <a:cubicBezTo>
                        <a:pt x="29" y="25"/>
                        <a:pt x="17" y="20"/>
                        <a:pt x="0"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142"/>
                <p:cNvSpPr>
                  <a:spLocks/>
                </p:cNvSpPr>
                <p:nvPr/>
              </p:nvSpPr>
              <p:spPr bwMode="auto">
                <a:xfrm>
                  <a:off x="4016375" y="4210051"/>
                  <a:ext cx="188912" cy="203200"/>
                </a:xfrm>
                <a:custGeom>
                  <a:avLst/>
                  <a:gdLst>
                    <a:gd name="T0" fmla="*/ 32 w 50"/>
                    <a:gd name="T1" fmla="*/ 47 h 54"/>
                    <a:gd name="T2" fmla="*/ 36 w 50"/>
                    <a:gd name="T3" fmla="*/ 54 h 54"/>
                    <a:gd name="T4" fmla="*/ 0 w 50"/>
                    <a:gd name="T5" fmla="*/ 51 h 54"/>
                    <a:gd name="T6" fmla="*/ 13 w 50"/>
                    <a:gd name="T7" fmla="*/ 18 h 54"/>
                    <a:gd name="T8" fmla="*/ 18 w 50"/>
                    <a:gd name="T9" fmla="*/ 26 h 54"/>
                    <a:gd name="T10" fmla="*/ 20 w 50"/>
                    <a:gd name="T11" fmla="*/ 25 h 54"/>
                    <a:gd name="T12" fmla="*/ 50 w 50"/>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0" h="54">
                      <a:moveTo>
                        <a:pt x="32" y="47"/>
                      </a:moveTo>
                      <a:cubicBezTo>
                        <a:pt x="36" y="54"/>
                        <a:pt x="36" y="54"/>
                        <a:pt x="36" y="54"/>
                      </a:cubicBezTo>
                      <a:cubicBezTo>
                        <a:pt x="0" y="51"/>
                        <a:pt x="0" y="51"/>
                        <a:pt x="0" y="51"/>
                      </a:cubicBezTo>
                      <a:cubicBezTo>
                        <a:pt x="13" y="18"/>
                        <a:pt x="13" y="18"/>
                        <a:pt x="13" y="18"/>
                      </a:cubicBezTo>
                      <a:cubicBezTo>
                        <a:pt x="18" y="26"/>
                        <a:pt x="18" y="26"/>
                        <a:pt x="18" y="26"/>
                      </a:cubicBezTo>
                      <a:cubicBezTo>
                        <a:pt x="20" y="25"/>
                        <a:pt x="20" y="25"/>
                        <a:pt x="20" y="25"/>
                      </a:cubicBezTo>
                      <a:cubicBezTo>
                        <a:pt x="20" y="25"/>
                        <a:pt x="32" y="21"/>
                        <a:pt x="50"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143"/>
                <p:cNvSpPr>
                  <a:spLocks/>
                </p:cNvSpPr>
                <p:nvPr/>
              </p:nvSpPr>
              <p:spPr bwMode="auto">
                <a:xfrm>
                  <a:off x="4238625" y="3959226"/>
                  <a:ext cx="98425" cy="19050"/>
                </a:xfrm>
                <a:custGeom>
                  <a:avLst/>
                  <a:gdLst>
                    <a:gd name="T0" fmla="*/ 0 w 26"/>
                    <a:gd name="T1" fmla="*/ 0 h 5"/>
                    <a:gd name="T2" fmla="*/ 13 w 26"/>
                    <a:gd name="T3" fmla="*/ 5 h 5"/>
                    <a:gd name="T4" fmla="*/ 26 w 26"/>
                    <a:gd name="T5" fmla="*/ 2 h 5"/>
                  </a:gdLst>
                  <a:ahLst/>
                  <a:cxnLst>
                    <a:cxn ang="0">
                      <a:pos x="T0" y="T1"/>
                    </a:cxn>
                    <a:cxn ang="0">
                      <a:pos x="T2" y="T3"/>
                    </a:cxn>
                    <a:cxn ang="0">
                      <a:pos x="T4" y="T5"/>
                    </a:cxn>
                  </a:cxnLst>
                  <a:rect l="0" t="0" r="r" b="b"/>
                  <a:pathLst>
                    <a:path w="26" h="5">
                      <a:moveTo>
                        <a:pt x="0" y="0"/>
                      </a:moveTo>
                      <a:cubicBezTo>
                        <a:pt x="0" y="0"/>
                        <a:pt x="6" y="5"/>
                        <a:pt x="13" y="5"/>
                      </a:cubicBezTo>
                      <a:cubicBezTo>
                        <a:pt x="20" y="5"/>
                        <a:pt x="26" y="2"/>
                        <a:pt x="26" y="2"/>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Freeform 144"/>
                <p:cNvSpPr>
                  <a:spLocks/>
                </p:cNvSpPr>
                <p:nvPr/>
              </p:nvSpPr>
              <p:spPr bwMode="auto">
                <a:xfrm>
                  <a:off x="4268788" y="3997326"/>
                  <a:ext cx="41275" cy="33338"/>
                </a:xfrm>
                <a:custGeom>
                  <a:avLst/>
                  <a:gdLst>
                    <a:gd name="T0" fmla="*/ 0 w 26"/>
                    <a:gd name="T1" fmla="*/ 0 h 21"/>
                    <a:gd name="T2" fmla="*/ 26 w 26"/>
                    <a:gd name="T3" fmla="*/ 0 h 21"/>
                    <a:gd name="T4" fmla="*/ 21 w 26"/>
                    <a:gd name="T5" fmla="*/ 21 h 21"/>
                    <a:gd name="T6" fmla="*/ 5 w 26"/>
                    <a:gd name="T7" fmla="*/ 21 h 21"/>
                    <a:gd name="T8" fmla="*/ 0 w 26"/>
                    <a:gd name="T9" fmla="*/ 0 h 21"/>
                  </a:gdLst>
                  <a:ahLst/>
                  <a:cxnLst>
                    <a:cxn ang="0">
                      <a:pos x="T0" y="T1"/>
                    </a:cxn>
                    <a:cxn ang="0">
                      <a:pos x="T2" y="T3"/>
                    </a:cxn>
                    <a:cxn ang="0">
                      <a:pos x="T4" y="T5"/>
                    </a:cxn>
                    <a:cxn ang="0">
                      <a:pos x="T6" y="T7"/>
                    </a:cxn>
                    <a:cxn ang="0">
                      <a:pos x="T8" y="T9"/>
                    </a:cxn>
                  </a:cxnLst>
                  <a:rect l="0" t="0" r="r" b="b"/>
                  <a:pathLst>
                    <a:path w="26" h="21">
                      <a:moveTo>
                        <a:pt x="0" y="0"/>
                      </a:moveTo>
                      <a:lnTo>
                        <a:pt x="26" y="0"/>
                      </a:lnTo>
                      <a:lnTo>
                        <a:pt x="21" y="21"/>
                      </a:lnTo>
                      <a:lnTo>
                        <a:pt x="5" y="21"/>
                      </a:lnTo>
                      <a:lnTo>
                        <a:pt x="0" y="0"/>
                      </a:ln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145"/>
                <p:cNvSpPr>
                  <a:spLocks/>
                </p:cNvSpPr>
                <p:nvPr/>
              </p:nvSpPr>
              <p:spPr bwMode="auto">
                <a:xfrm>
                  <a:off x="4257675" y="4030663"/>
                  <a:ext cx="63500" cy="153988"/>
                </a:xfrm>
                <a:custGeom>
                  <a:avLst/>
                  <a:gdLst>
                    <a:gd name="T0" fmla="*/ 12 w 40"/>
                    <a:gd name="T1" fmla="*/ 0 h 97"/>
                    <a:gd name="T2" fmla="*/ 0 w 40"/>
                    <a:gd name="T3" fmla="*/ 73 h 97"/>
                    <a:gd name="T4" fmla="*/ 19 w 40"/>
                    <a:gd name="T5" fmla="*/ 97 h 97"/>
                    <a:gd name="T6" fmla="*/ 40 w 40"/>
                    <a:gd name="T7" fmla="*/ 73 h 97"/>
                    <a:gd name="T8" fmla="*/ 28 w 40"/>
                    <a:gd name="T9" fmla="*/ 0 h 97"/>
                  </a:gdLst>
                  <a:ahLst/>
                  <a:cxnLst>
                    <a:cxn ang="0">
                      <a:pos x="T0" y="T1"/>
                    </a:cxn>
                    <a:cxn ang="0">
                      <a:pos x="T2" y="T3"/>
                    </a:cxn>
                    <a:cxn ang="0">
                      <a:pos x="T4" y="T5"/>
                    </a:cxn>
                    <a:cxn ang="0">
                      <a:pos x="T6" y="T7"/>
                    </a:cxn>
                    <a:cxn ang="0">
                      <a:pos x="T8" y="T9"/>
                    </a:cxn>
                  </a:cxnLst>
                  <a:rect l="0" t="0" r="r" b="b"/>
                  <a:pathLst>
                    <a:path w="40" h="97">
                      <a:moveTo>
                        <a:pt x="12" y="0"/>
                      </a:moveTo>
                      <a:lnTo>
                        <a:pt x="0" y="73"/>
                      </a:lnTo>
                      <a:lnTo>
                        <a:pt x="19" y="97"/>
                      </a:lnTo>
                      <a:lnTo>
                        <a:pt x="40" y="73"/>
                      </a:lnTo>
                      <a:lnTo>
                        <a:pt x="28" y="0"/>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146"/>
                <p:cNvSpPr>
                  <a:spLocks/>
                </p:cNvSpPr>
                <p:nvPr/>
              </p:nvSpPr>
              <p:spPr bwMode="auto">
                <a:xfrm>
                  <a:off x="4076700" y="3729038"/>
                  <a:ext cx="420687" cy="500063"/>
                </a:xfrm>
                <a:custGeom>
                  <a:avLst/>
                  <a:gdLst>
                    <a:gd name="T0" fmla="*/ 112 w 112"/>
                    <a:gd name="T1" fmla="*/ 133 h 133"/>
                    <a:gd name="T2" fmla="*/ 109 w 112"/>
                    <a:gd name="T3" fmla="*/ 118 h 133"/>
                    <a:gd name="T4" fmla="*/ 102 w 112"/>
                    <a:gd name="T5" fmla="*/ 86 h 133"/>
                    <a:gd name="T6" fmla="*/ 91 w 112"/>
                    <a:gd name="T7" fmla="*/ 74 h 133"/>
                    <a:gd name="T8" fmla="*/ 71 w 112"/>
                    <a:gd name="T9" fmla="*/ 66 h 133"/>
                    <a:gd name="T10" fmla="*/ 69 w 112"/>
                    <a:gd name="T11" fmla="*/ 63 h 133"/>
                    <a:gd name="T12" fmla="*/ 75 w 112"/>
                    <a:gd name="T13" fmla="*/ 49 h 133"/>
                    <a:gd name="T14" fmla="*/ 82 w 112"/>
                    <a:gd name="T15" fmla="*/ 37 h 133"/>
                    <a:gd name="T16" fmla="*/ 79 w 112"/>
                    <a:gd name="T17" fmla="*/ 34 h 133"/>
                    <a:gd name="T18" fmla="*/ 80 w 112"/>
                    <a:gd name="T19" fmla="*/ 22 h 133"/>
                    <a:gd name="T20" fmla="*/ 82 w 112"/>
                    <a:gd name="T21" fmla="*/ 24 h 133"/>
                    <a:gd name="T22" fmla="*/ 64 w 112"/>
                    <a:gd name="T23" fmla="*/ 3 h 133"/>
                    <a:gd name="T24" fmla="*/ 47 w 112"/>
                    <a:gd name="T25" fmla="*/ 6 h 133"/>
                    <a:gd name="T26" fmla="*/ 34 w 112"/>
                    <a:gd name="T27" fmla="*/ 14 h 133"/>
                    <a:gd name="T28" fmla="*/ 38 w 112"/>
                    <a:gd name="T29" fmla="*/ 13 h 133"/>
                    <a:gd name="T30" fmla="*/ 33 w 112"/>
                    <a:gd name="T31" fmla="*/ 18 h 133"/>
                    <a:gd name="T32" fmla="*/ 33 w 112"/>
                    <a:gd name="T33" fmla="*/ 26 h 133"/>
                    <a:gd name="T34" fmla="*/ 34 w 112"/>
                    <a:gd name="T35" fmla="*/ 34 h 133"/>
                    <a:gd name="T36" fmla="*/ 30 w 112"/>
                    <a:gd name="T37" fmla="*/ 37 h 133"/>
                    <a:gd name="T38" fmla="*/ 37 w 112"/>
                    <a:gd name="T39" fmla="*/ 49 h 133"/>
                    <a:gd name="T40" fmla="*/ 43 w 112"/>
                    <a:gd name="T41" fmla="*/ 61 h 133"/>
                    <a:gd name="T42" fmla="*/ 42 w 112"/>
                    <a:gd name="T43" fmla="*/ 65 h 133"/>
                    <a:gd name="T44" fmla="*/ 19 w 112"/>
                    <a:gd name="T45" fmla="*/ 75 h 133"/>
                    <a:gd name="T46" fmla="*/ 8 w 112"/>
                    <a:gd name="T47" fmla="*/ 91 h 133"/>
                    <a:gd name="T48" fmla="*/ 3 w 112"/>
                    <a:gd name="T49" fmla="*/ 121 h 133"/>
                    <a:gd name="T50" fmla="*/ 0 w 112"/>
                    <a:gd name="T5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33">
                      <a:moveTo>
                        <a:pt x="112" y="133"/>
                      </a:moveTo>
                      <a:cubicBezTo>
                        <a:pt x="109" y="118"/>
                        <a:pt x="109" y="118"/>
                        <a:pt x="109" y="118"/>
                      </a:cubicBezTo>
                      <a:cubicBezTo>
                        <a:pt x="109" y="118"/>
                        <a:pt x="104" y="96"/>
                        <a:pt x="102" y="86"/>
                      </a:cubicBezTo>
                      <a:cubicBezTo>
                        <a:pt x="100" y="76"/>
                        <a:pt x="97" y="76"/>
                        <a:pt x="91" y="74"/>
                      </a:cubicBezTo>
                      <a:cubicBezTo>
                        <a:pt x="84" y="72"/>
                        <a:pt x="71" y="66"/>
                        <a:pt x="71" y="66"/>
                      </a:cubicBezTo>
                      <a:cubicBezTo>
                        <a:pt x="69" y="63"/>
                        <a:pt x="69" y="63"/>
                        <a:pt x="69" y="63"/>
                      </a:cubicBezTo>
                      <a:cubicBezTo>
                        <a:pt x="74" y="57"/>
                        <a:pt x="75" y="49"/>
                        <a:pt x="75" y="49"/>
                      </a:cubicBezTo>
                      <a:cubicBezTo>
                        <a:pt x="81" y="50"/>
                        <a:pt x="82" y="41"/>
                        <a:pt x="82" y="37"/>
                      </a:cubicBezTo>
                      <a:cubicBezTo>
                        <a:pt x="82" y="34"/>
                        <a:pt x="79" y="34"/>
                        <a:pt x="79" y="34"/>
                      </a:cubicBezTo>
                      <a:cubicBezTo>
                        <a:pt x="81" y="30"/>
                        <a:pt x="80" y="22"/>
                        <a:pt x="80" y="22"/>
                      </a:cubicBezTo>
                      <a:cubicBezTo>
                        <a:pt x="80" y="22"/>
                        <a:pt x="80" y="22"/>
                        <a:pt x="82" y="24"/>
                      </a:cubicBezTo>
                      <a:cubicBezTo>
                        <a:pt x="82" y="14"/>
                        <a:pt x="72" y="5"/>
                        <a:pt x="64" y="3"/>
                      </a:cubicBezTo>
                      <a:cubicBezTo>
                        <a:pt x="56" y="0"/>
                        <a:pt x="49" y="3"/>
                        <a:pt x="47" y="6"/>
                      </a:cubicBezTo>
                      <a:cubicBezTo>
                        <a:pt x="40" y="5"/>
                        <a:pt x="36" y="8"/>
                        <a:pt x="34" y="14"/>
                      </a:cubicBezTo>
                      <a:cubicBezTo>
                        <a:pt x="37" y="12"/>
                        <a:pt x="38" y="13"/>
                        <a:pt x="38" y="13"/>
                      </a:cubicBezTo>
                      <a:cubicBezTo>
                        <a:pt x="38" y="13"/>
                        <a:pt x="34" y="14"/>
                        <a:pt x="33" y="18"/>
                      </a:cubicBezTo>
                      <a:cubicBezTo>
                        <a:pt x="31" y="21"/>
                        <a:pt x="33" y="26"/>
                        <a:pt x="33" y="26"/>
                      </a:cubicBezTo>
                      <a:cubicBezTo>
                        <a:pt x="33" y="26"/>
                        <a:pt x="33" y="29"/>
                        <a:pt x="34" y="34"/>
                      </a:cubicBezTo>
                      <a:cubicBezTo>
                        <a:pt x="34" y="34"/>
                        <a:pt x="30" y="34"/>
                        <a:pt x="30" y="37"/>
                      </a:cubicBezTo>
                      <a:cubicBezTo>
                        <a:pt x="30" y="42"/>
                        <a:pt x="31" y="51"/>
                        <a:pt x="37" y="49"/>
                      </a:cubicBezTo>
                      <a:cubicBezTo>
                        <a:pt x="38" y="54"/>
                        <a:pt x="43" y="61"/>
                        <a:pt x="43" y="61"/>
                      </a:cubicBezTo>
                      <a:cubicBezTo>
                        <a:pt x="43" y="61"/>
                        <a:pt x="42" y="62"/>
                        <a:pt x="42" y="65"/>
                      </a:cubicBezTo>
                      <a:cubicBezTo>
                        <a:pt x="41" y="68"/>
                        <a:pt x="27" y="73"/>
                        <a:pt x="19" y="75"/>
                      </a:cubicBezTo>
                      <a:cubicBezTo>
                        <a:pt x="11" y="78"/>
                        <a:pt x="10" y="81"/>
                        <a:pt x="8" y="91"/>
                      </a:cubicBezTo>
                      <a:cubicBezTo>
                        <a:pt x="3" y="121"/>
                        <a:pt x="3" y="121"/>
                        <a:pt x="3" y="121"/>
                      </a:cubicBezTo>
                      <a:cubicBezTo>
                        <a:pt x="0" y="133"/>
                        <a:pt x="0" y="133"/>
                        <a:pt x="0" y="133"/>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p:cNvGrpSpPr/>
              <p:nvPr/>
            </p:nvGrpSpPr>
            <p:grpSpPr>
              <a:xfrm>
                <a:off x="3782173" y="2163205"/>
                <a:ext cx="370728" cy="333315"/>
                <a:chOff x="5392738" y="3300413"/>
                <a:chExt cx="519113" cy="466725"/>
              </a:xfrm>
            </p:grpSpPr>
            <p:sp>
              <p:nvSpPr>
                <p:cNvPr id="204" name="Freeform 451"/>
                <p:cNvSpPr>
                  <a:spLocks/>
                </p:cNvSpPr>
                <p:nvPr/>
              </p:nvSpPr>
              <p:spPr bwMode="auto">
                <a:xfrm>
                  <a:off x="5392738" y="3424238"/>
                  <a:ext cx="519113" cy="342900"/>
                </a:xfrm>
                <a:custGeom>
                  <a:avLst/>
                  <a:gdLst>
                    <a:gd name="T0" fmla="*/ 97 w 156"/>
                    <a:gd name="T1" fmla="*/ 0 h 103"/>
                    <a:gd name="T2" fmla="*/ 146 w 156"/>
                    <a:gd name="T3" fmla="*/ 0 h 103"/>
                    <a:gd name="T4" fmla="*/ 156 w 156"/>
                    <a:gd name="T5" fmla="*/ 10 h 103"/>
                    <a:gd name="T6" fmla="*/ 156 w 156"/>
                    <a:gd name="T7" fmla="*/ 93 h 103"/>
                    <a:gd name="T8" fmla="*/ 146 w 156"/>
                    <a:gd name="T9" fmla="*/ 103 h 103"/>
                    <a:gd name="T10" fmla="*/ 9 w 156"/>
                    <a:gd name="T11" fmla="*/ 103 h 103"/>
                    <a:gd name="T12" fmla="*/ 0 w 156"/>
                    <a:gd name="T13" fmla="*/ 93 h 103"/>
                    <a:gd name="T14" fmla="*/ 0 w 156"/>
                    <a:gd name="T15" fmla="*/ 10 h 103"/>
                    <a:gd name="T16" fmla="*/ 9 w 156"/>
                    <a:gd name="T17" fmla="*/ 0 h 103"/>
                    <a:gd name="T18" fmla="*/ 62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97" y="0"/>
                      </a:moveTo>
                      <a:cubicBezTo>
                        <a:pt x="146" y="0"/>
                        <a:pt x="146" y="0"/>
                        <a:pt x="146" y="0"/>
                      </a:cubicBezTo>
                      <a:cubicBezTo>
                        <a:pt x="151" y="0"/>
                        <a:pt x="156" y="4"/>
                        <a:pt x="156" y="10"/>
                      </a:cubicBezTo>
                      <a:cubicBezTo>
                        <a:pt x="156" y="93"/>
                        <a:pt x="156" y="93"/>
                        <a:pt x="156" y="93"/>
                      </a:cubicBezTo>
                      <a:cubicBezTo>
                        <a:pt x="156" y="99"/>
                        <a:pt x="151" y="103"/>
                        <a:pt x="146" y="103"/>
                      </a:cubicBezTo>
                      <a:cubicBezTo>
                        <a:pt x="9" y="103"/>
                        <a:pt x="9" y="103"/>
                        <a:pt x="9" y="103"/>
                      </a:cubicBezTo>
                      <a:cubicBezTo>
                        <a:pt x="4" y="103"/>
                        <a:pt x="0" y="99"/>
                        <a:pt x="0" y="93"/>
                      </a:cubicBezTo>
                      <a:cubicBezTo>
                        <a:pt x="0" y="10"/>
                        <a:pt x="0" y="10"/>
                        <a:pt x="0" y="10"/>
                      </a:cubicBezTo>
                      <a:cubicBezTo>
                        <a:pt x="0" y="4"/>
                        <a:pt x="4" y="0"/>
                        <a:pt x="9" y="0"/>
                      </a:cubicBezTo>
                      <a:cubicBezTo>
                        <a:pt x="62" y="0"/>
                        <a:pt x="62" y="0"/>
                        <a:pt x="62"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452"/>
                <p:cNvSpPr>
                  <a:spLocks/>
                </p:cNvSpPr>
                <p:nvPr/>
              </p:nvSpPr>
              <p:spPr bwMode="auto">
                <a:xfrm>
                  <a:off x="5621338" y="3300413"/>
                  <a:ext cx="60325" cy="184150"/>
                </a:xfrm>
                <a:custGeom>
                  <a:avLst/>
                  <a:gdLst>
                    <a:gd name="T0" fmla="*/ 13 w 18"/>
                    <a:gd name="T1" fmla="*/ 55 h 55"/>
                    <a:gd name="T2" fmla="*/ 5 w 18"/>
                    <a:gd name="T3" fmla="*/ 55 h 55"/>
                    <a:gd name="T4" fmla="*/ 0 w 18"/>
                    <a:gd name="T5" fmla="*/ 50 h 55"/>
                    <a:gd name="T6" fmla="*/ 0 w 18"/>
                    <a:gd name="T7" fmla="*/ 5 h 55"/>
                    <a:gd name="T8" fmla="*/ 5 w 18"/>
                    <a:gd name="T9" fmla="*/ 0 h 55"/>
                    <a:gd name="T10" fmla="*/ 13 w 18"/>
                    <a:gd name="T11" fmla="*/ 0 h 55"/>
                    <a:gd name="T12" fmla="*/ 18 w 18"/>
                    <a:gd name="T13" fmla="*/ 5 h 55"/>
                    <a:gd name="T14" fmla="*/ 18 w 18"/>
                    <a:gd name="T15" fmla="*/ 50 h 55"/>
                    <a:gd name="T16" fmla="*/ 13 w 18"/>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5">
                      <a:moveTo>
                        <a:pt x="13" y="55"/>
                      </a:moveTo>
                      <a:cubicBezTo>
                        <a:pt x="5" y="55"/>
                        <a:pt x="5" y="55"/>
                        <a:pt x="5" y="55"/>
                      </a:cubicBezTo>
                      <a:cubicBezTo>
                        <a:pt x="2" y="55"/>
                        <a:pt x="0" y="52"/>
                        <a:pt x="0" y="50"/>
                      </a:cubicBezTo>
                      <a:cubicBezTo>
                        <a:pt x="0" y="5"/>
                        <a:pt x="0" y="5"/>
                        <a:pt x="0" y="5"/>
                      </a:cubicBezTo>
                      <a:cubicBezTo>
                        <a:pt x="0" y="3"/>
                        <a:pt x="2" y="0"/>
                        <a:pt x="5" y="0"/>
                      </a:cubicBezTo>
                      <a:cubicBezTo>
                        <a:pt x="13" y="0"/>
                        <a:pt x="13" y="0"/>
                        <a:pt x="13" y="0"/>
                      </a:cubicBezTo>
                      <a:cubicBezTo>
                        <a:pt x="16" y="0"/>
                        <a:pt x="18" y="3"/>
                        <a:pt x="18" y="5"/>
                      </a:cubicBezTo>
                      <a:cubicBezTo>
                        <a:pt x="18" y="50"/>
                        <a:pt x="18" y="50"/>
                        <a:pt x="18" y="50"/>
                      </a:cubicBezTo>
                      <a:cubicBezTo>
                        <a:pt x="18" y="52"/>
                        <a:pt x="16" y="55"/>
                        <a:pt x="13" y="55"/>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453"/>
                <p:cNvSpPr>
                  <a:spLocks noChangeShapeType="1"/>
                </p:cNvSpPr>
                <p:nvPr/>
              </p:nvSpPr>
              <p:spPr bwMode="auto">
                <a:xfrm>
                  <a:off x="5657850" y="3567113"/>
                  <a:ext cx="2000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454"/>
                <p:cNvSpPr>
                  <a:spLocks noChangeShapeType="1"/>
                </p:cNvSpPr>
                <p:nvPr/>
              </p:nvSpPr>
              <p:spPr bwMode="auto">
                <a:xfrm>
                  <a:off x="5657850" y="3627438"/>
                  <a:ext cx="157163"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455"/>
                <p:cNvSpPr>
                  <a:spLocks noChangeShapeType="1"/>
                </p:cNvSpPr>
                <p:nvPr/>
              </p:nvSpPr>
              <p:spPr bwMode="auto">
                <a:xfrm>
                  <a:off x="5657850" y="3683000"/>
                  <a:ext cx="100013"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456"/>
                <p:cNvSpPr>
                  <a:spLocks/>
                </p:cNvSpPr>
                <p:nvPr/>
              </p:nvSpPr>
              <p:spPr bwMode="auto">
                <a:xfrm>
                  <a:off x="5499100" y="3597275"/>
                  <a:ext cx="46038" cy="6350"/>
                </a:xfrm>
                <a:custGeom>
                  <a:avLst/>
                  <a:gdLst>
                    <a:gd name="T0" fmla="*/ 0 w 14"/>
                    <a:gd name="T1" fmla="*/ 0 h 2"/>
                    <a:gd name="T2" fmla="*/ 7 w 14"/>
                    <a:gd name="T3" fmla="*/ 2 h 2"/>
                    <a:gd name="T4" fmla="*/ 14 w 14"/>
                    <a:gd name="T5" fmla="*/ 0 h 2"/>
                  </a:gdLst>
                  <a:ahLst/>
                  <a:cxnLst>
                    <a:cxn ang="0">
                      <a:pos x="T0" y="T1"/>
                    </a:cxn>
                    <a:cxn ang="0">
                      <a:pos x="T2" y="T3"/>
                    </a:cxn>
                    <a:cxn ang="0">
                      <a:pos x="T4" y="T5"/>
                    </a:cxn>
                  </a:cxnLst>
                  <a:rect l="0" t="0" r="r" b="b"/>
                  <a:pathLst>
                    <a:path w="14" h="2">
                      <a:moveTo>
                        <a:pt x="0" y="0"/>
                      </a:moveTo>
                      <a:cubicBezTo>
                        <a:pt x="0" y="0"/>
                        <a:pt x="3" y="2"/>
                        <a:pt x="7" y="2"/>
                      </a:cubicBezTo>
                      <a:cubicBezTo>
                        <a:pt x="11" y="2"/>
                        <a:pt x="14" y="0"/>
                        <a:pt x="14"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457"/>
                <p:cNvSpPr>
                  <a:spLocks/>
                </p:cNvSpPr>
                <p:nvPr/>
              </p:nvSpPr>
              <p:spPr bwMode="auto">
                <a:xfrm>
                  <a:off x="5511800" y="3613150"/>
                  <a:ext cx="23813" cy="17463"/>
                </a:xfrm>
                <a:custGeom>
                  <a:avLst/>
                  <a:gdLst>
                    <a:gd name="T0" fmla="*/ 0 w 15"/>
                    <a:gd name="T1" fmla="*/ 0 h 11"/>
                    <a:gd name="T2" fmla="*/ 15 w 15"/>
                    <a:gd name="T3" fmla="*/ 0 h 11"/>
                    <a:gd name="T4" fmla="*/ 11 w 15"/>
                    <a:gd name="T5" fmla="*/ 11 h 11"/>
                    <a:gd name="T6" fmla="*/ 2 w 15"/>
                    <a:gd name="T7" fmla="*/ 11 h 11"/>
                    <a:gd name="T8" fmla="*/ 0 w 15"/>
                    <a:gd name="T9" fmla="*/ 0 h 11"/>
                  </a:gdLst>
                  <a:ahLst/>
                  <a:cxnLst>
                    <a:cxn ang="0">
                      <a:pos x="T0" y="T1"/>
                    </a:cxn>
                    <a:cxn ang="0">
                      <a:pos x="T2" y="T3"/>
                    </a:cxn>
                    <a:cxn ang="0">
                      <a:pos x="T4" y="T5"/>
                    </a:cxn>
                    <a:cxn ang="0">
                      <a:pos x="T6" y="T7"/>
                    </a:cxn>
                    <a:cxn ang="0">
                      <a:pos x="T8" y="T9"/>
                    </a:cxn>
                  </a:cxnLst>
                  <a:rect l="0" t="0" r="r" b="b"/>
                  <a:pathLst>
                    <a:path w="15" h="11">
                      <a:moveTo>
                        <a:pt x="0" y="0"/>
                      </a:moveTo>
                      <a:lnTo>
                        <a:pt x="15" y="0"/>
                      </a:lnTo>
                      <a:lnTo>
                        <a:pt x="11" y="11"/>
                      </a:lnTo>
                      <a:lnTo>
                        <a:pt x="2" y="11"/>
                      </a:lnTo>
                      <a:lnTo>
                        <a:pt x="0" y="0"/>
                      </a:ln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458"/>
                <p:cNvSpPr>
                  <a:spLocks/>
                </p:cNvSpPr>
                <p:nvPr/>
              </p:nvSpPr>
              <p:spPr bwMode="auto">
                <a:xfrm>
                  <a:off x="5508625" y="3630613"/>
                  <a:ext cx="30163" cy="73025"/>
                </a:xfrm>
                <a:custGeom>
                  <a:avLst/>
                  <a:gdLst>
                    <a:gd name="T0" fmla="*/ 4 w 19"/>
                    <a:gd name="T1" fmla="*/ 0 h 46"/>
                    <a:gd name="T2" fmla="*/ 0 w 19"/>
                    <a:gd name="T3" fmla="*/ 35 h 46"/>
                    <a:gd name="T4" fmla="*/ 9 w 19"/>
                    <a:gd name="T5" fmla="*/ 46 h 46"/>
                    <a:gd name="T6" fmla="*/ 19 w 19"/>
                    <a:gd name="T7" fmla="*/ 35 h 46"/>
                    <a:gd name="T8" fmla="*/ 13 w 19"/>
                    <a:gd name="T9" fmla="*/ 0 h 46"/>
                  </a:gdLst>
                  <a:ahLst/>
                  <a:cxnLst>
                    <a:cxn ang="0">
                      <a:pos x="T0" y="T1"/>
                    </a:cxn>
                    <a:cxn ang="0">
                      <a:pos x="T2" y="T3"/>
                    </a:cxn>
                    <a:cxn ang="0">
                      <a:pos x="T4" y="T5"/>
                    </a:cxn>
                    <a:cxn ang="0">
                      <a:pos x="T6" y="T7"/>
                    </a:cxn>
                    <a:cxn ang="0">
                      <a:pos x="T8" y="T9"/>
                    </a:cxn>
                  </a:cxnLst>
                  <a:rect l="0" t="0" r="r" b="b"/>
                  <a:pathLst>
                    <a:path w="19" h="46">
                      <a:moveTo>
                        <a:pt x="4" y="0"/>
                      </a:moveTo>
                      <a:lnTo>
                        <a:pt x="0" y="35"/>
                      </a:lnTo>
                      <a:lnTo>
                        <a:pt x="9" y="46"/>
                      </a:lnTo>
                      <a:lnTo>
                        <a:pt x="19" y="35"/>
                      </a:lnTo>
                      <a:lnTo>
                        <a:pt x="13" y="0"/>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459"/>
                <p:cNvSpPr>
                  <a:spLocks/>
                </p:cNvSpPr>
                <p:nvPr/>
              </p:nvSpPr>
              <p:spPr bwMode="auto">
                <a:xfrm>
                  <a:off x="5429250" y="3487738"/>
                  <a:ext cx="188913" cy="215900"/>
                </a:xfrm>
                <a:custGeom>
                  <a:avLst/>
                  <a:gdLst>
                    <a:gd name="T0" fmla="*/ 57 w 57"/>
                    <a:gd name="T1" fmla="*/ 63 h 65"/>
                    <a:gd name="T2" fmla="*/ 53 w 57"/>
                    <a:gd name="T3" fmla="*/ 46 h 65"/>
                    <a:gd name="T4" fmla="*/ 47 w 57"/>
                    <a:gd name="T5" fmla="*/ 40 h 65"/>
                    <a:gd name="T6" fmla="*/ 36 w 57"/>
                    <a:gd name="T7" fmla="*/ 35 h 65"/>
                    <a:gd name="T8" fmla="*/ 35 w 57"/>
                    <a:gd name="T9" fmla="*/ 33 h 65"/>
                    <a:gd name="T10" fmla="*/ 38 w 57"/>
                    <a:gd name="T11" fmla="*/ 26 h 65"/>
                    <a:gd name="T12" fmla="*/ 42 w 57"/>
                    <a:gd name="T13" fmla="*/ 19 h 65"/>
                    <a:gd name="T14" fmla="*/ 41 w 57"/>
                    <a:gd name="T15" fmla="*/ 18 h 65"/>
                    <a:gd name="T16" fmla="*/ 41 w 57"/>
                    <a:gd name="T17" fmla="*/ 12 h 65"/>
                    <a:gd name="T18" fmla="*/ 42 w 57"/>
                    <a:gd name="T19" fmla="*/ 12 h 65"/>
                    <a:gd name="T20" fmla="*/ 33 w 57"/>
                    <a:gd name="T21" fmla="*/ 1 h 65"/>
                    <a:gd name="T22" fmla="*/ 24 w 57"/>
                    <a:gd name="T23" fmla="*/ 3 h 65"/>
                    <a:gd name="T24" fmla="*/ 17 w 57"/>
                    <a:gd name="T25" fmla="*/ 7 h 65"/>
                    <a:gd name="T26" fmla="*/ 19 w 57"/>
                    <a:gd name="T27" fmla="*/ 7 h 65"/>
                    <a:gd name="T28" fmla="*/ 16 w 57"/>
                    <a:gd name="T29" fmla="*/ 9 h 65"/>
                    <a:gd name="T30" fmla="*/ 16 w 57"/>
                    <a:gd name="T31" fmla="*/ 13 h 65"/>
                    <a:gd name="T32" fmla="*/ 16 w 57"/>
                    <a:gd name="T33" fmla="*/ 18 h 65"/>
                    <a:gd name="T34" fmla="*/ 14 w 57"/>
                    <a:gd name="T35" fmla="*/ 20 h 65"/>
                    <a:gd name="T36" fmla="*/ 18 w 57"/>
                    <a:gd name="T37" fmla="*/ 26 h 65"/>
                    <a:gd name="T38" fmla="*/ 21 w 57"/>
                    <a:gd name="T39" fmla="*/ 33 h 65"/>
                    <a:gd name="T40" fmla="*/ 21 w 57"/>
                    <a:gd name="T41" fmla="*/ 35 h 65"/>
                    <a:gd name="T42" fmla="*/ 8 w 57"/>
                    <a:gd name="T43" fmla="*/ 40 h 65"/>
                    <a:gd name="T44" fmla="*/ 2 w 57"/>
                    <a:gd name="T45" fmla="*/ 49 h 65"/>
                    <a:gd name="T46" fmla="*/ 0 w 57"/>
                    <a:gd name="T4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65">
                      <a:moveTo>
                        <a:pt x="57" y="63"/>
                      </a:moveTo>
                      <a:cubicBezTo>
                        <a:pt x="57" y="63"/>
                        <a:pt x="54" y="51"/>
                        <a:pt x="53" y="46"/>
                      </a:cubicBezTo>
                      <a:cubicBezTo>
                        <a:pt x="52" y="41"/>
                        <a:pt x="51" y="41"/>
                        <a:pt x="47" y="40"/>
                      </a:cubicBezTo>
                      <a:cubicBezTo>
                        <a:pt x="43" y="38"/>
                        <a:pt x="36" y="35"/>
                        <a:pt x="36" y="35"/>
                      </a:cubicBezTo>
                      <a:cubicBezTo>
                        <a:pt x="35" y="33"/>
                        <a:pt x="35" y="33"/>
                        <a:pt x="35" y="33"/>
                      </a:cubicBezTo>
                      <a:cubicBezTo>
                        <a:pt x="38" y="30"/>
                        <a:pt x="38" y="26"/>
                        <a:pt x="38" y="26"/>
                      </a:cubicBezTo>
                      <a:cubicBezTo>
                        <a:pt x="42" y="27"/>
                        <a:pt x="43" y="22"/>
                        <a:pt x="42" y="19"/>
                      </a:cubicBezTo>
                      <a:cubicBezTo>
                        <a:pt x="42" y="18"/>
                        <a:pt x="41" y="18"/>
                        <a:pt x="41" y="18"/>
                      </a:cubicBezTo>
                      <a:cubicBezTo>
                        <a:pt x="42" y="16"/>
                        <a:pt x="41" y="12"/>
                        <a:pt x="41" y="12"/>
                      </a:cubicBezTo>
                      <a:cubicBezTo>
                        <a:pt x="41" y="12"/>
                        <a:pt x="41" y="12"/>
                        <a:pt x="42" y="12"/>
                      </a:cubicBezTo>
                      <a:cubicBezTo>
                        <a:pt x="42" y="7"/>
                        <a:pt x="37" y="2"/>
                        <a:pt x="33" y="1"/>
                      </a:cubicBezTo>
                      <a:cubicBezTo>
                        <a:pt x="28" y="0"/>
                        <a:pt x="25" y="1"/>
                        <a:pt x="24" y="3"/>
                      </a:cubicBezTo>
                      <a:cubicBezTo>
                        <a:pt x="20" y="2"/>
                        <a:pt x="18" y="4"/>
                        <a:pt x="17" y="7"/>
                      </a:cubicBezTo>
                      <a:cubicBezTo>
                        <a:pt x="18" y="6"/>
                        <a:pt x="19" y="7"/>
                        <a:pt x="19" y="7"/>
                      </a:cubicBezTo>
                      <a:cubicBezTo>
                        <a:pt x="19" y="7"/>
                        <a:pt x="17" y="7"/>
                        <a:pt x="16" y="9"/>
                      </a:cubicBezTo>
                      <a:cubicBezTo>
                        <a:pt x="15" y="11"/>
                        <a:pt x="16" y="13"/>
                        <a:pt x="16" y="13"/>
                      </a:cubicBezTo>
                      <a:cubicBezTo>
                        <a:pt x="16" y="13"/>
                        <a:pt x="16" y="15"/>
                        <a:pt x="16" y="18"/>
                      </a:cubicBezTo>
                      <a:cubicBezTo>
                        <a:pt x="16" y="18"/>
                        <a:pt x="14" y="18"/>
                        <a:pt x="14" y="20"/>
                      </a:cubicBezTo>
                      <a:cubicBezTo>
                        <a:pt x="14" y="22"/>
                        <a:pt x="15" y="27"/>
                        <a:pt x="18" y="26"/>
                      </a:cubicBezTo>
                      <a:cubicBezTo>
                        <a:pt x="19" y="28"/>
                        <a:pt x="21" y="33"/>
                        <a:pt x="21" y="33"/>
                      </a:cubicBezTo>
                      <a:cubicBezTo>
                        <a:pt x="21" y="33"/>
                        <a:pt x="21" y="33"/>
                        <a:pt x="21" y="35"/>
                      </a:cubicBezTo>
                      <a:cubicBezTo>
                        <a:pt x="20" y="36"/>
                        <a:pt x="12" y="39"/>
                        <a:pt x="8" y="40"/>
                      </a:cubicBezTo>
                      <a:cubicBezTo>
                        <a:pt x="4" y="42"/>
                        <a:pt x="3" y="44"/>
                        <a:pt x="2" y="49"/>
                      </a:cubicBezTo>
                      <a:cubicBezTo>
                        <a:pt x="0" y="65"/>
                        <a:pt x="0" y="65"/>
                        <a:pt x="0" y="65"/>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a:grpSpLocks noChangeAspect="1"/>
              </p:cNvGrpSpPr>
              <p:nvPr/>
            </p:nvGrpSpPr>
            <p:grpSpPr>
              <a:xfrm>
                <a:off x="4274448" y="2804159"/>
                <a:ext cx="235786" cy="367941"/>
                <a:chOff x="8491538" y="1984376"/>
                <a:chExt cx="393700" cy="614362"/>
              </a:xfrm>
            </p:grpSpPr>
            <p:sp>
              <p:nvSpPr>
                <p:cNvPr id="194" name="Freeform 100"/>
                <p:cNvSpPr>
                  <a:spLocks/>
                </p:cNvSpPr>
                <p:nvPr/>
              </p:nvSpPr>
              <p:spPr bwMode="auto">
                <a:xfrm>
                  <a:off x="8491538" y="1984376"/>
                  <a:ext cx="393700" cy="490538"/>
                </a:xfrm>
                <a:custGeom>
                  <a:avLst/>
                  <a:gdLst>
                    <a:gd name="T0" fmla="*/ 57 w 124"/>
                    <a:gd name="T1" fmla="*/ 154 h 154"/>
                    <a:gd name="T2" fmla="*/ 3 w 124"/>
                    <a:gd name="T3" fmla="*/ 154 h 154"/>
                    <a:gd name="T4" fmla="*/ 0 w 124"/>
                    <a:gd name="T5" fmla="*/ 151 h 154"/>
                    <a:gd name="T6" fmla="*/ 0 w 124"/>
                    <a:gd name="T7" fmla="*/ 3 h 154"/>
                    <a:gd name="T8" fmla="*/ 3 w 124"/>
                    <a:gd name="T9" fmla="*/ 0 h 154"/>
                    <a:gd name="T10" fmla="*/ 121 w 124"/>
                    <a:gd name="T11" fmla="*/ 0 h 154"/>
                    <a:gd name="T12" fmla="*/ 124 w 124"/>
                    <a:gd name="T13" fmla="*/ 3 h 154"/>
                    <a:gd name="T14" fmla="*/ 124 w 124"/>
                    <a:gd name="T15" fmla="*/ 151 h 154"/>
                    <a:gd name="T16" fmla="*/ 121 w 124"/>
                    <a:gd name="T17" fmla="*/ 154 h 154"/>
                    <a:gd name="T18" fmla="*/ 105 w 124"/>
                    <a:gd name="T1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54">
                      <a:moveTo>
                        <a:pt x="57" y="154"/>
                      </a:moveTo>
                      <a:cubicBezTo>
                        <a:pt x="3" y="154"/>
                        <a:pt x="3" y="154"/>
                        <a:pt x="3" y="154"/>
                      </a:cubicBezTo>
                      <a:cubicBezTo>
                        <a:pt x="1" y="154"/>
                        <a:pt x="0" y="153"/>
                        <a:pt x="0" y="151"/>
                      </a:cubicBezTo>
                      <a:cubicBezTo>
                        <a:pt x="0" y="3"/>
                        <a:pt x="0" y="3"/>
                        <a:pt x="0" y="3"/>
                      </a:cubicBezTo>
                      <a:cubicBezTo>
                        <a:pt x="0" y="1"/>
                        <a:pt x="1" y="0"/>
                        <a:pt x="3" y="0"/>
                      </a:cubicBezTo>
                      <a:cubicBezTo>
                        <a:pt x="121" y="0"/>
                        <a:pt x="121" y="0"/>
                        <a:pt x="121" y="0"/>
                      </a:cubicBezTo>
                      <a:cubicBezTo>
                        <a:pt x="122" y="0"/>
                        <a:pt x="124" y="1"/>
                        <a:pt x="124" y="3"/>
                      </a:cubicBezTo>
                      <a:cubicBezTo>
                        <a:pt x="124" y="151"/>
                        <a:pt x="124" y="151"/>
                        <a:pt x="124" y="151"/>
                      </a:cubicBezTo>
                      <a:cubicBezTo>
                        <a:pt x="124" y="153"/>
                        <a:pt x="122" y="154"/>
                        <a:pt x="121" y="154"/>
                      </a:cubicBezTo>
                      <a:cubicBezTo>
                        <a:pt x="105" y="154"/>
                        <a:pt x="105" y="154"/>
                        <a:pt x="105" y="154"/>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Oval 101"/>
                <p:cNvSpPr>
                  <a:spLocks noChangeArrowheads="1"/>
                </p:cNvSpPr>
                <p:nvPr/>
              </p:nvSpPr>
              <p:spPr bwMode="auto">
                <a:xfrm>
                  <a:off x="8672513" y="2398713"/>
                  <a:ext cx="152400" cy="15240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Oval 102"/>
                <p:cNvSpPr>
                  <a:spLocks noChangeArrowheads="1"/>
                </p:cNvSpPr>
                <p:nvPr/>
              </p:nvSpPr>
              <p:spPr bwMode="auto">
                <a:xfrm>
                  <a:off x="8716963" y="2443163"/>
                  <a:ext cx="66675" cy="66675"/>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103"/>
                <p:cNvSpPr>
                  <a:spLocks/>
                </p:cNvSpPr>
                <p:nvPr/>
              </p:nvSpPr>
              <p:spPr bwMode="auto">
                <a:xfrm>
                  <a:off x="8672513" y="2351088"/>
                  <a:ext cx="155575" cy="41275"/>
                </a:xfrm>
                <a:custGeom>
                  <a:avLst/>
                  <a:gdLst>
                    <a:gd name="T0" fmla="*/ 49 w 49"/>
                    <a:gd name="T1" fmla="*/ 13 h 13"/>
                    <a:gd name="T2" fmla="*/ 0 w 49"/>
                    <a:gd name="T3" fmla="*/ 13 h 13"/>
                  </a:gdLst>
                  <a:ahLst/>
                  <a:cxnLst>
                    <a:cxn ang="0">
                      <a:pos x="T0" y="T1"/>
                    </a:cxn>
                    <a:cxn ang="0">
                      <a:pos x="T2" y="T3"/>
                    </a:cxn>
                  </a:cxnLst>
                  <a:rect l="0" t="0" r="r" b="b"/>
                  <a:pathLst>
                    <a:path w="49" h="13">
                      <a:moveTo>
                        <a:pt x="49" y="13"/>
                      </a:moveTo>
                      <a:cubicBezTo>
                        <a:pt x="35" y="0"/>
                        <a:pt x="13" y="0"/>
                        <a:pt x="0" y="13"/>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104"/>
                <p:cNvSpPr>
                  <a:spLocks/>
                </p:cNvSpPr>
                <p:nvPr/>
              </p:nvSpPr>
              <p:spPr bwMode="auto">
                <a:xfrm>
                  <a:off x="8774113" y="2500313"/>
                  <a:ext cx="98425" cy="98425"/>
                </a:xfrm>
                <a:custGeom>
                  <a:avLst/>
                  <a:gdLst>
                    <a:gd name="T0" fmla="*/ 0 w 62"/>
                    <a:gd name="T1" fmla="*/ 32 h 62"/>
                    <a:gd name="T2" fmla="*/ 32 w 62"/>
                    <a:gd name="T3" fmla="*/ 62 h 62"/>
                    <a:gd name="T4" fmla="*/ 32 w 62"/>
                    <a:gd name="T5" fmla="*/ 32 h 62"/>
                    <a:gd name="T6" fmla="*/ 62 w 62"/>
                    <a:gd name="T7" fmla="*/ 32 h 62"/>
                    <a:gd name="T8" fmla="*/ 32 w 62"/>
                    <a:gd name="T9" fmla="*/ 0 h 62"/>
                  </a:gdLst>
                  <a:ahLst/>
                  <a:cxnLst>
                    <a:cxn ang="0">
                      <a:pos x="T0" y="T1"/>
                    </a:cxn>
                    <a:cxn ang="0">
                      <a:pos x="T2" y="T3"/>
                    </a:cxn>
                    <a:cxn ang="0">
                      <a:pos x="T4" y="T5"/>
                    </a:cxn>
                    <a:cxn ang="0">
                      <a:pos x="T6" y="T7"/>
                    </a:cxn>
                    <a:cxn ang="0">
                      <a:pos x="T8" y="T9"/>
                    </a:cxn>
                  </a:cxnLst>
                  <a:rect l="0" t="0" r="r" b="b"/>
                  <a:pathLst>
                    <a:path w="62" h="62">
                      <a:moveTo>
                        <a:pt x="0" y="32"/>
                      </a:moveTo>
                      <a:lnTo>
                        <a:pt x="32" y="62"/>
                      </a:lnTo>
                      <a:lnTo>
                        <a:pt x="32" y="32"/>
                      </a:lnTo>
                      <a:lnTo>
                        <a:pt x="62" y="32"/>
                      </a:lnTo>
                      <a:lnTo>
                        <a:pt x="32" y="0"/>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Freeform 105"/>
                <p:cNvSpPr>
                  <a:spLocks/>
                </p:cNvSpPr>
                <p:nvPr/>
              </p:nvSpPr>
              <p:spPr bwMode="auto">
                <a:xfrm>
                  <a:off x="8624888" y="2500313"/>
                  <a:ext cx="98425" cy="98425"/>
                </a:xfrm>
                <a:custGeom>
                  <a:avLst/>
                  <a:gdLst>
                    <a:gd name="T0" fmla="*/ 62 w 62"/>
                    <a:gd name="T1" fmla="*/ 32 h 62"/>
                    <a:gd name="T2" fmla="*/ 32 w 62"/>
                    <a:gd name="T3" fmla="*/ 62 h 62"/>
                    <a:gd name="T4" fmla="*/ 32 w 62"/>
                    <a:gd name="T5" fmla="*/ 32 h 62"/>
                    <a:gd name="T6" fmla="*/ 0 w 62"/>
                    <a:gd name="T7" fmla="*/ 32 h 62"/>
                    <a:gd name="T8" fmla="*/ 32 w 62"/>
                    <a:gd name="T9" fmla="*/ 0 h 62"/>
                  </a:gdLst>
                  <a:ahLst/>
                  <a:cxnLst>
                    <a:cxn ang="0">
                      <a:pos x="T0" y="T1"/>
                    </a:cxn>
                    <a:cxn ang="0">
                      <a:pos x="T2" y="T3"/>
                    </a:cxn>
                    <a:cxn ang="0">
                      <a:pos x="T4" y="T5"/>
                    </a:cxn>
                    <a:cxn ang="0">
                      <a:pos x="T6" y="T7"/>
                    </a:cxn>
                    <a:cxn ang="0">
                      <a:pos x="T8" y="T9"/>
                    </a:cxn>
                  </a:cxnLst>
                  <a:rect l="0" t="0" r="r" b="b"/>
                  <a:pathLst>
                    <a:path w="62" h="62">
                      <a:moveTo>
                        <a:pt x="62" y="32"/>
                      </a:moveTo>
                      <a:lnTo>
                        <a:pt x="32" y="62"/>
                      </a:lnTo>
                      <a:lnTo>
                        <a:pt x="32" y="32"/>
                      </a:lnTo>
                      <a:lnTo>
                        <a:pt x="0" y="32"/>
                      </a:lnTo>
                      <a:lnTo>
                        <a:pt x="32" y="0"/>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06"/>
                <p:cNvSpPr>
                  <a:spLocks noChangeShapeType="1"/>
                </p:cNvSpPr>
                <p:nvPr/>
              </p:nvSpPr>
              <p:spPr bwMode="auto">
                <a:xfrm flipH="1">
                  <a:off x="8555038" y="2273301"/>
                  <a:ext cx="184150"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07"/>
                <p:cNvSpPr>
                  <a:spLocks noChangeShapeType="1"/>
                </p:cNvSpPr>
                <p:nvPr/>
              </p:nvSpPr>
              <p:spPr bwMode="auto">
                <a:xfrm>
                  <a:off x="8551863" y="2197101"/>
                  <a:ext cx="26987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108"/>
                <p:cNvSpPr>
                  <a:spLocks noChangeShapeType="1"/>
                </p:cNvSpPr>
                <p:nvPr/>
              </p:nvSpPr>
              <p:spPr bwMode="auto">
                <a:xfrm>
                  <a:off x="8551863" y="2120901"/>
                  <a:ext cx="26987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109"/>
                <p:cNvSpPr>
                  <a:spLocks noChangeShapeType="1"/>
                </p:cNvSpPr>
                <p:nvPr/>
              </p:nvSpPr>
              <p:spPr bwMode="auto">
                <a:xfrm>
                  <a:off x="8551863" y="2054226"/>
                  <a:ext cx="26987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8" name="Group 97"/>
              <p:cNvGrpSpPr>
                <a:grpSpLocks noChangeAspect="1"/>
              </p:cNvGrpSpPr>
              <p:nvPr/>
            </p:nvGrpSpPr>
            <p:grpSpPr>
              <a:xfrm>
                <a:off x="1795463" y="3658234"/>
                <a:ext cx="406717" cy="406717"/>
                <a:chOff x="5638801" y="2044701"/>
                <a:chExt cx="387350" cy="387350"/>
              </a:xfrm>
            </p:grpSpPr>
            <p:sp>
              <p:nvSpPr>
                <p:cNvPr id="158" name="Freeform 184"/>
                <p:cNvSpPr>
                  <a:spLocks/>
                </p:cNvSpPr>
                <p:nvPr/>
              </p:nvSpPr>
              <p:spPr bwMode="auto">
                <a:xfrm>
                  <a:off x="5762626" y="2124076"/>
                  <a:ext cx="44450" cy="85725"/>
                </a:xfrm>
                <a:custGeom>
                  <a:avLst/>
                  <a:gdLst>
                    <a:gd name="T0" fmla="*/ 0 w 14"/>
                    <a:gd name="T1" fmla="*/ 27 h 27"/>
                    <a:gd name="T2" fmla="*/ 2 w 14"/>
                    <a:gd name="T3" fmla="*/ 8 h 27"/>
                    <a:gd name="T4" fmla="*/ 14 w 14"/>
                    <a:gd name="T5" fmla="*/ 0 h 27"/>
                  </a:gdLst>
                  <a:ahLst/>
                  <a:cxnLst>
                    <a:cxn ang="0">
                      <a:pos x="T0" y="T1"/>
                    </a:cxn>
                    <a:cxn ang="0">
                      <a:pos x="T2" y="T3"/>
                    </a:cxn>
                    <a:cxn ang="0">
                      <a:pos x="T4" y="T5"/>
                    </a:cxn>
                  </a:cxnLst>
                  <a:rect l="0" t="0" r="r" b="b"/>
                  <a:pathLst>
                    <a:path w="14" h="27">
                      <a:moveTo>
                        <a:pt x="0" y="27"/>
                      </a:moveTo>
                      <a:cubicBezTo>
                        <a:pt x="0" y="26"/>
                        <a:pt x="2" y="8"/>
                        <a:pt x="2" y="8"/>
                      </a:cubicBezTo>
                      <a:cubicBezTo>
                        <a:pt x="14" y="0"/>
                        <a:pt x="14" y="0"/>
                        <a:pt x="14"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85"/>
                <p:cNvSpPr>
                  <a:spLocks/>
                </p:cNvSpPr>
                <p:nvPr/>
              </p:nvSpPr>
              <p:spPr bwMode="auto">
                <a:xfrm>
                  <a:off x="5807076" y="2124076"/>
                  <a:ext cx="50800" cy="63500"/>
                </a:xfrm>
                <a:custGeom>
                  <a:avLst/>
                  <a:gdLst>
                    <a:gd name="T0" fmla="*/ 0 w 16"/>
                    <a:gd name="T1" fmla="*/ 0 h 20"/>
                    <a:gd name="T2" fmla="*/ 0 w 16"/>
                    <a:gd name="T3" fmla="*/ 0 h 20"/>
                    <a:gd name="T4" fmla="*/ 0 w 16"/>
                    <a:gd name="T5" fmla="*/ 9 h 20"/>
                    <a:gd name="T6" fmla="*/ 3 w 16"/>
                    <a:gd name="T7" fmla="*/ 16 h 20"/>
                    <a:gd name="T8" fmla="*/ 8 w 16"/>
                    <a:gd name="T9" fmla="*/ 20 h 20"/>
                    <a:gd name="T10" fmla="*/ 13 w 16"/>
                    <a:gd name="T11" fmla="*/ 16 h 20"/>
                    <a:gd name="T12" fmla="*/ 16 w 16"/>
                    <a:gd name="T13" fmla="*/ 9 h 20"/>
                    <a:gd name="T14" fmla="*/ 16 w 16"/>
                    <a:gd name="T15" fmla="*/ 0 h 20"/>
                    <a:gd name="T16" fmla="*/ 16 w 16"/>
                    <a:gd name="T17" fmla="*/ 0 h 20"/>
                    <a:gd name="T18" fmla="*/ 0 w 16"/>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0" y="0"/>
                      </a:moveTo>
                      <a:cubicBezTo>
                        <a:pt x="0" y="0"/>
                        <a:pt x="0" y="0"/>
                        <a:pt x="0" y="0"/>
                      </a:cubicBezTo>
                      <a:cubicBezTo>
                        <a:pt x="0" y="9"/>
                        <a:pt x="0" y="9"/>
                        <a:pt x="0" y="9"/>
                      </a:cubicBezTo>
                      <a:cubicBezTo>
                        <a:pt x="0" y="12"/>
                        <a:pt x="1" y="14"/>
                        <a:pt x="3" y="16"/>
                      </a:cubicBezTo>
                      <a:cubicBezTo>
                        <a:pt x="8" y="20"/>
                        <a:pt x="8" y="20"/>
                        <a:pt x="8" y="20"/>
                      </a:cubicBezTo>
                      <a:cubicBezTo>
                        <a:pt x="13" y="16"/>
                        <a:pt x="13" y="16"/>
                        <a:pt x="13" y="16"/>
                      </a:cubicBezTo>
                      <a:cubicBezTo>
                        <a:pt x="15" y="14"/>
                        <a:pt x="16" y="12"/>
                        <a:pt x="16" y="9"/>
                      </a:cubicBezTo>
                      <a:cubicBezTo>
                        <a:pt x="16" y="0"/>
                        <a:pt x="16" y="0"/>
                        <a:pt x="16" y="0"/>
                      </a:cubicBezTo>
                      <a:cubicBezTo>
                        <a:pt x="16" y="0"/>
                        <a:pt x="16" y="0"/>
                        <a:pt x="16" y="0"/>
                      </a:cubicBezTo>
                      <a:cubicBezTo>
                        <a:pt x="11" y="4"/>
                        <a:pt x="5" y="4"/>
                        <a:pt x="0" y="0"/>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86"/>
                <p:cNvSpPr>
                  <a:spLocks/>
                </p:cNvSpPr>
                <p:nvPr/>
              </p:nvSpPr>
              <p:spPr bwMode="auto">
                <a:xfrm>
                  <a:off x="5857876" y="2124076"/>
                  <a:ext cx="44450" cy="85725"/>
                </a:xfrm>
                <a:custGeom>
                  <a:avLst/>
                  <a:gdLst>
                    <a:gd name="T0" fmla="*/ 14 w 14"/>
                    <a:gd name="T1" fmla="*/ 27 h 27"/>
                    <a:gd name="T2" fmla="*/ 12 w 14"/>
                    <a:gd name="T3" fmla="*/ 8 h 27"/>
                    <a:gd name="T4" fmla="*/ 0 w 14"/>
                    <a:gd name="T5" fmla="*/ 0 h 27"/>
                  </a:gdLst>
                  <a:ahLst/>
                  <a:cxnLst>
                    <a:cxn ang="0">
                      <a:pos x="T0" y="T1"/>
                    </a:cxn>
                    <a:cxn ang="0">
                      <a:pos x="T2" y="T3"/>
                    </a:cxn>
                    <a:cxn ang="0">
                      <a:pos x="T4" y="T5"/>
                    </a:cxn>
                  </a:cxnLst>
                  <a:rect l="0" t="0" r="r" b="b"/>
                  <a:pathLst>
                    <a:path w="14" h="27">
                      <a:moveTo>
                        <a:pt x="14" y="27"/>
                      </a:moveTo>
                      <a:cubicBezTo>
                        <a:pt x="14" y="26"/>
                        <a:pt x="12" y="8"/>
                        <a:pt x="12" y="8"/>
                      </a:cubicBezTo>
                      <a:cubicBezTo>
                        <a:pt x="0" y="0"/>
                        <a:pt x="0" y="0"/>
                        <a:pt x="0"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Oval 187"/>
                <p:cNvSpPr>
                  <a:spLocks noChangeArrowheads="1"/>
                </p:cNvSpPr>
                <p:nvPr/>
              </p:nvSpPr>
              <p:spPr bwMode="auto">
                <a:xfrm>
                  <a:off x="5803901" y="2044701"/>
                  <a:ext cx="57150" cy="6985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88"/>
                <p:cNvSpPr>
                  <a:spLocks/>
                </p:cNvSpPr>
                <p:nvPr/>
              </p:nvSpPr>
              <p:spPr bwMode="auto">
                <a:xfrm>
                  <a:off x="5638801" y="2346326"/>
                  <a:ext cx="41275" cy="85725"/>
                </a:xfrm>
                <a:custGeom>
                  <a:avLst/>
                  <a:gdLst>
                    <a:gd name="T0" fmla="*/ 0 w 13"/>
                    <a:gd name="T1" fmla="*/ 27 h 27"/>
                    <a:gd name="T2" fmla="*/ 1 w 13"/>
                    <a:gd name="T3" fmla="*/ 8 h 27"/>
                    <a:gd name="T4" fmla="*/ 13 w 13"/>
                    <a:gd name="T5" fmla="*/ 0 h 27"/>
                  </a:gdLst>
                  <a:ahLst/>
                  <a:cxnLst>
                    <a:cxn ang="0">
                      <a:pos x="T0" y="T1"/>
                    </a:cxn>
                    <a:cxn ang="0">
                      <a:pos x="T2" y="T3"/>
                    </a:cxn>
                    <a:cxn ang="0">
                      <a:pos x="T4" y="T5"/>
                    </a:cxn>
                  </a:cxnLst>
                  <a:rect l="0" t="0" r="r" b="b"/>
                  <a:pathLst>
                    <a:path w="13" h="27">
                      <a:moveTo>
                        <a:pt x="0" y="27"/>
                      </a:moveTo>
                      <a:cubicBezTo>
                        <a:pt x="0" y="26"/>
                        <a:pt x="1" y="8"/>
                        <a:pt x="1" y="8"/>
                      </a:cubicBezTo>
                      <a:cubicBezTo>
                        <a:pt x="13" y="0"/>
                        <a:pt x="13" y="0"/>
                        <a:pt x="13"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89"/>
                <p:cNvSpPr>
                  <a:spLocks/>
                </p:cNvSpPr>
                <p:nvPr/>
              </p:nvSpPr>
              <p:spPr bwMode="auto">
                <a:xfrm>
                  <a:off x="5680076" y="2346326"/>
                  <a:ext cx="53975" cy="63500"/>
                </a:xfrm>
                <a:custGeom>
                  <a:avLst/>
                  <a:gdLst>
                    <a:gd name="T0" fmla="*/ 0 w 17"/>
                    <a:gd name="T1" fmla="*/ 0 h 20"/>
                    <a:gd name="T2" fmla="*/ 0 w 17"/>
                    <a:gd name="T3" fmla="*/ 0 h 20"/>
                    <a:gd name="T4" fmla="*/ 0 w 17"/>
                    <a:gd name="T5" fmla="*/ 9 h 20"/>
                    <a:gd name="T6" fmla="*/ 4 w 17"/>
                    <a:gd name="T7" fmla="*/ 16 h 20"/>
                    <a:gd name="T8" fmla="*/ 9 w 17"/>
                    <a:gd name="T9" fmla="*/ 20 h 20"/>
                    <a:gd name="T10" fmla="*/ 13 w 17"/>
                    <a:gd name="T11" fmla="*/ 16 h 20"/>
                    <a:gd name="T12" fmla="*/ 17 w 17"/>
                    <a:gd name="T13" fmla="*/ 9 h 20"/>
                    <a:gd name="T14" fmla="*/ 17 w 17"/>
                    <a:gd name="T15" fmla="*/ 0 h 20"/>
                    <a:gd name="T16" fmla="*/ 17 w 17"/>
                    <a:gd name="T17" fmla="*/ 0 h 20"/>
                    <a:gd name="T18" fmla="*/ 0 w 17"/>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0">
                      <a:moveTo>
                        <a:pt x="0" y="0"/>
                      </a:moveTo>
                      <a:cubicBezTo>
                        <a:pt x="0" y="0"/>
                        <a:pt x="0" y="0"/>
                        <a:pt x="0" y="0"/>
                      </a:cubicBezTo>
                      <a:cubicBezTo>
                        <a:pt x="0" y="9"/>
                        <a:pt x="0" y="9"/>
                        <a:pt x="0" y="9"/>
                      </a:cubicBezTo>
                      <a:cubicBezTo>
                        <a:pt x="1" y="12"/>
                        <a:pt x="2" y="14"/>
                        <a:pt x="4" y="16"/>
                      </a:cubicBezTo>
                      <a:cubicBezTo>
                        <a:pt x="9" y="20"/>
                        <a:pt x="9" y="20"/>
                        <a:pt x="9" y="20"/>
                      </a:cubicBezTo>
                      <a:cubicBezTo>
                        <a:pt x="13" y="16"/>
                        <a:pt x="13" y="16"/>
                        <a:pt x="13" y="16"/>
                      </a:cubicBezTo>
                      <a:cubicBezTo>
                        <a:pt x="15" y="14"/>
                        <a:pt x="17" y="12"/>
                        <a:pt x="17" y="9"/>
                      </a:cubicBezTo>
                      <a:cubicBezTo>
                        <a:pt x="17" y="0"/>
                        <a:pt x="17" y="0"/>
                        <a:pt x="17" y="0"/>
                      </a:cubicBezTo>
                      <a:cubicBezTo>
                        <a:pt x="17" y="0"/>
                        <a:pt x="17" y="0"/>
                        <a:pt x="17" y="0"/>
                      </a:cubicBezTo>
                      <a:cubicBezTo>
                        <a:pt x="12" y="4"/>
                        <a:pt x="5" y="4"/>
                        <a:pt x="0" y="0"/>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90"/>
                <p:cNvSpPr>
                  <a:spLocks/>
                </p:cNvSpPr>
                <p:nvPr/>
              </p:nvSpPr>
              <p:spPr bwMode="auto">
                <a:xfrm>
                  <a:off x="5734051" y="2346326"/>
                  <a:ext cx="44450" cy="85725"/>
                </a:xfrm>
                <a:custGeom>
                  <a:avLst/>
                  <a:gdLst>
                    <a:gd name="T0" fmla="*/ 14 w 14"/>
                    <a:gd name="T1" fmla="*/ 27 h 27"/>
                    <a:gd name="T2" fmla="*/ 12 w 14"/>
                    <a:gd name="T3" fmla="*/ 8 h 27"/>
                    <a:gd name="T4" fmla="*/ 0 w 14"/>
                    <a:gd name="T5" fmla="*/ 0 h 27"/>
                  </a:gdLst>
                  <a:ahLst/>
                  <a:cxnLst>
                    <a:cxn ang="0">
                      <a:pos x="T0" y="T1"/>
                    </a:cxn>
                    <a:cxn ang="0">
                      <a:pos x="T2" y="T3"/>
                    </a:cxn>
                    <a:cxn ang="0">
                      <a:pos x="T4" y="T5"/>
                    </a:cxn>
                  </a:cxnLst>
                  <a:rect l="0" t="0" r="r" b="b"/>
                  <a:pathLst>
                    <a:path w="14" h="27">
                      <a:moveTo>
                        <a:pt x="14" y="27"/>
                      </a:moveTo>
                      <a:cubicBezTo>
                        <a:pt x="14" y="26"/>
                        <a:pt x="12" y="8"/>
                        <a:pt x="12" y="8"/>
                      </a:cubicBezTo>
                      <a:cubicBezTo>
                        <a:pt x="0" y="0"/>
                        <a:pt x="0" y="0"/>
                        <a:pt x="0"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Oval 191"/>
                <p:cNvSpPr>
                  <a:spLocks noChangeArrowheads="1"/>
                </p:cNvSpPr>
                <p:nvPr/>
              </p:nvSpPr>
              <p:spPr bwMode="auto">
                <a:xfrm>
                  <a:off x="5680076" y="2266951"/>
                  <a:ext cx="53975" cy="6985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192"/>
                <p:cNvSpPr>
                  <a:spLocks noChangeShapeType="1"/>
                </p:cNvSpPr>
                <p:nvPr/>
              </p:nvSpPr>
              <p:spPr bwMode="auto">
                <a:xfrm>
                  <a:off x="5708651" y="2409826"/>
                  <a:ext cx="0" cy="22225"/>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193"/>
                <p:cNvSpPr>
                  <a:spLocks/>
                </p:cNvSpPr>
                <p:nvPr/>
              </p:nvSpPr>
              <p:spPr bwMode="auto">
                <a:xfrm>
                  <a:off x="5889626" y="2343151"/>
                  <a:ext cx="41275" cy="85725"/>
                </a:xfrm>
                <a:custGeom>
                  <a:avLst/>
                  <a:gdLst>
                    <a:gd name="T0" fmla="*/ 0 w 13"/>
                    <a:gd name="T1" fmla="*/ 27 h 27"/>
                    <a:gd name="T2" fmla="*/ 1 w 13"/>
                    <a:gd name="T3" fmla="*/ 8 h 27"/>
                    <a:gd name="T4" fmla="*/ 13 w 13"/>
                    <a:gd name="T5" fmla="*/ 0 h 27"/>
                  </a:gdLst>
                  <a:ahLst/>
                  <a:cxnLst>
                    <a:cxn ang="0">
                      <a:pos x="T0" y="T1"/>
                    </a:cxn>
                    <a:cxn ang="0">
                      <a:pos x="T2" y="T3"/>
                    </a:cxn>
                    <a:cxn ang="0">
                      <a:pos x="T4" y="T5"/>
                    </a:cxn>
                  </a:cxnLst>
                  <a:rect l="0" t="0" r="r" b="b"/>
                  <a:pathLst>
                    <a:path w="13" h="27">
                      <a:moveTo>
                        <a:pt x="0" y="27"/>
                      </a:moveTo>
                      <a:cubicBezTo>
                        <a:pt x="0" y="26"/>
                        <a:pt x="1" y="8"/>
                        <a:pt x="1" y="8"/>
                      </a:cubicBezTo>
                      <a:cubicBezTo>
                        <a:pt x="13" y="0"/>
                        <a:pt x="13" y="0"/>
                        <a:pt x="13"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194"/>
                <p:cNvSpPr>
                  <a:spLocks/>
                </p:cNvSpPr>
                <p:nvPr/>
              </p:nvSpPr>
              <p:spPr bwMode="auto">
                <a:xfrm>
                  <a:off x="5930901" y="2343151"/>
                  <a:ext cx="53975" cy="60325"/>
                </a:xfrm>
                <a:custGeom>
                  <a:avLst/>
                  <a:gdLst>
                    <a:gd name="T0" fmla="*/ 0 w 17"/>
                    <a:gd name="T1" fmla="*/ 0 h 19"/>
                    <a:gd name="T2" fmla="*/ 0 w 17"/>
                    <a:gd name="T3" fmla="*/ 0 h 19"/>
                    <a:gd name="T4" fmla="*/ 0 w 17"/>
                    <a:gd name="T5" fmla="*/ 9 h 19"/>
                    <a:gd name="T6" fmla="*/ 4 w 17"/>
                    <a:gd name="T7" fmla="*/ 15 h 19"/>
                    <a:gd name="T8" fmla="*/ 9 w 17"/>
                    <a:gd name="T9" fmla="*/ 19 h 19"/>
                    <a:gd name="T10" fmla="*/ 13 w 17"/>
                    <a:gd name="T11" fmla="*/ 15 h 19"/>
                    <a:gd name="T12" fmla="*/ 17 w 17"/>
                    <a:gd name="T13" fmla="*/ 9 h 19"/>
                    <a:gd name="T14" fmla="*/ 17 w 17"/>
                    <a:gd name="T15" fmla="*/ 0 h 19"/>
                    <a:gd name="T16" fmla="*/ 17 w 17"/>
                    <a:gd name="T17" fmla="*/ 0 h 19"/>
                    <a:gd name="T18" fmla="*/ 0 w 17"/>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9">
                      <a:moveTo>
                        <a:pt x="0" y="0"/>
                      </a:moveTo>
                      <a:cubicBezTo>
                        <a:pt x="0" y="0"/>
                        <a:pt x="0" y="0"/>
                        <a:pt x="0" y="0"/>
                      </a:cubicBezTo>
                      <a:cubicBezTo>
                        <a:pt x="0" y="9"/>
                        <a:pt x="0" y="9"/>
                        <a:pt x="0" y="9"/>
                      </a:cubicBezTo>
                      <a:cubicBezTo>
                        <a:pt x="1" y="11"/>
                        <a:pt x="2" y="14"/>
                        <a:pt x="4" y="15"/>
                      </a:cubicBezTo>
                      <a:cubicBezTo>
                        <a:pt x="9" y="19"/>
                        <a:pt x="9" y="19"/>
                        <a:pt x="9" y="19"/>
                      </a:cubicBezTo>
                      <a:cubicBezTo>
                        <a:pt x="13" y="15"/>
                        <a:pt x="13" y="15"/>
                        <a:pt x="13" y="15"/>
                      </a:cubicBezTo>
                      <a:cubicBezTo>
                        <a:pt x="15" y="14"/>
                        <a:pt x="17" y="11"/>
                        <a:pt x="17" y="9"/>
                      </a:cubicBezTo>
                      <a:cubicBezTo>
                        <a:pt x="17" y="0"/>
                        <a:pt x="17" y="0"/>
                        <a:pt x="17" y="0"/>
                      </a:cubicBezTo>
                      <a:cubicBezTo>
                        <a:pt x="17" y="0"/>
                        <a:pt x="17" y="0"/>
                        <a:pt x="17" y="0"/>
                      </a:cubicBezTo>
                      <a:cubicBezTo>
                        <a:pt x="12" y="3"/>
                        <a:pt x="5" y="3"/>
                        <a:pt x="0" y="0"/>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195"/>
                <p:cNvSpPr>
                  <a:spLocks/>
                </p:cNvSpPr>
                <p:nvPr/>
              </p:nvSpPr>
              <p:spPr bwMode="auto">
                <a:xfrm>
                  <a:off x="5984876" y="2343151"/>
                  <a:ext cx="41275" cy="85725"/>
                </a:xfrm>
                <a:custGeom>
                  <a:avLst/>
                  <a:gdLst>
                    <a:gd name="T0" fmla="*/ 13 w 13"/>
                    <a:gd name="T1" fmla="*/ 27 h 27"/>
                    <a:gd name="T2" fmla="*/ 12 w 13"/>
                    <a:gd name="T3" fmla="*/ 8 h 27"/>
                    <a:gd name="T4" fmla="*/ 0 w 13"/>
                    <a:gd name="T5" fmla="*/ 0 h 27"/>
                  </a:gdLst>
                  <a:ahLst/>
                  <a:cxnLst>
                    <a:cxn ang="0">
                      <a:pos x="T0" y="T1"/>
                    </a:cxn>
                    <a:cxn ang="0">
                      <a:pos x="T2" y="T3"/>
                    </a:cxn>
                    <a:cxn ang="0">
                      <a:pos x="T4" y="T5"/>
                    </a:cxn>
                  </a:cxnLst>
                  <a:rect l="0" t="0" r="r" b="b"/>
                  <a:pathLst>
                    <a:path w="13" h="27">
                      <a:moveTo>
                        <a:pt x="13" y="27"/>
                      </a:moveTo>
                      <a:cubicBezTo>
                        <a:pt x="13" y="26"/>
                        <a:pt x="12" y="8"/>
                        <a:pt x="12" y="8"/>
                      </a:cubicBezTo>
                      <a:cubicBezTo>
                        <a:pt x="0" y="0"/>
                        <a:pt x="0" y="0"/>
                        <a:pt x="0"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Oval 196"/>
                <p:cNvSpPr>
                  <a:spLocks noChangeArrowheads="1"/>
                </p:cNvSpPr>
                <p:nvPr/>
              </p:nvSpPr>
              <p:spPr bwMode="auto">
                <a:xfrm>
                  <a:off x="5930901" y="2263776"/>
                  <a:ext cx="53975" cy="66675"/>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197"/>
                <p:cNvSpPr>
                  <a:spLocks noChangeShapeType="1"/>
                </p:cNvSpPr>
                <p:nvPr/>
              </p:nvSpPr>
              <p:spPr bwMode="auto">
                <a:xfrm>
                  <a:off x="5959476" y="2403476"/>
                  <a:ext cx="0" cy="2540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198"/>
                <p:cNvSpPr>
                  <a:spLocks noChangeShapeType="1"/>
                </p:cNvSpPr>
                <p:nvPr/>
              </p:nvSpPr>
              <p:spPr bwMode="auto">
                <a:xfrm flipH="1">
                  <a:off x="5788026" y="2286001"/>
                  <a:ext cx="44450" cy="41275"/>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9"/>
                <p:cNvSpPr>
                  <a:spLocks/>
                </p:cNvSpPr>
                <p:nvPr/>
              </p:nvSpPr>
              <p:spPr bwMode="auto">
                <a:xfrm>
                  <a:off x="5832476" y="2238376"/>
                  <a:ext cx="44450" cy="88900"/>
                </a:xfrm>
                <a:custGeom>
                  <a:avLst/>
                  <a:gdLst>
                    <a:gd name="T0" fmla="*/ 0 w 28"/>
                    <a:gd name="T1" fmla="*/ 0 h 56"/>
                    <a:gd name="T2" fmla="*/ 0 w 28"/>
                    <a:gd name="T3" fmla="*/ 30 h 56"/>
                    <a:gd name="T4" fmla="*/ 28 w 28"/>
                    <a:gd name="T5" fmla="*/ 56 h 56"/>
                  </a:gdLst>
                  <a:ahLst/>
                  <a:cxnLst>
                    <a:cxn ang="0">
                      <a:pos x="T0" y="T1"/>
                    </a:cxn>
                    <a:cxn ang="0">
                      <a:pos x="T2" y="T3"/>
                    </a:cxn>
                    <a:cxn ang="0">
                      <a:pos x="T4" y="T5"/>
                    </a:cxn>
                  </a:cxnLst>
                  <a:rect l="0" t="0" r="r" b="b"/>
                  <a:pathLst>
                    <a:path w="28" h="56">
                      <a:moveTo>
                        <a:pt x="0" y="0"/>
                      </a:moveTo>
                      <a:lnTo>
                        <a:pt x="0" y="30"/>
                      </a:lnTo>
                      <a:lnTo>
                        <a:pt x="28" y="56"/>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200"/>
                <p:cNvSpPr>
                  <a:spLocks noChangeShapeType="1"/>
                </p:cNvSpPr>
                <p:nvPr/>
              </p:nvSpPr>
              <p:spPr bwMode="auto">
                <a:xfrm>
                  <a:off x="5832476" y="2187576"/>
                  <a:ext cx="0" cy="22225"/>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9" name="Group 98"/>
              <p:cNvGrpSpPr>
                <a:grpSpLocks noChangeAspect="1"/>
              </p:cNvGrpSpPr>
              <p:nvPr/>
            </p:nvGrpSpPr>
            <p:grpSpPr>
              <a:xfrm>
                <a:off x="3487415" y="4383516"/>
                <a:ext cx="269245" cy="291793"/>
                <a:chOff x="5927726" y="2503488"/>
                <a:chExt cx="644525" cy="698500"/>
              </a:xfrm>
            </p:grpSpPr>
            <p:sp>
              <p:nvSpPr>
                <p:cNvPr id="142" name="Line 208"/>
                <p:cNvSpPr>
                  <a:spLocks noChangeShapeType="1"/>
                </p:cNvSpPr>
                <p:nvPr/>
              </p:nvSpPr>
              <p:spPr bwMode="auto">
                <a:xfrm flipV="1">
                  <a:off x="5959476" y="2827338"/>
                  <a:ext cx="0" cy="8255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Oval 209"/>
                <p:cNvSpPr>
                  <a:spLocks noChangeArrowheads="1"/>
                </p:cNvSpPr>
                <p:nvPr/>
              </p:nvSpPr>
              <p:spPr bwMode="auto">
                <a:xfrm>
                  <a:off x="5927726" y="2763838"/>
                  <a:ext cx="60325" cy="60325"/>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Oval 210"/>
                <p:cNvSpPr>
                  <a:spLocks noChangeArrowheads="1"/>
                </p:cNvSpPr>
                <p:nvPr/>
              </p:nvSpPr>
              <p:spPr bwMode="auto">
                <a:xfrm>
                  <a:off x="5934076" y="2513013"/>
                  <a:ext cx="60325" cy="60325"/>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Oval 211"/>
                <p:cNvSpPr>
                  <a:spLocks noChangeArrowheads="1"/>
                </p:cNvSpPr>
                <p:nvPr/>
              </p:nvSpPr>
              <p:spPr bwMode="auto">
                <a:xfrm>
                  <a:off x="6032501" y="2986088"/>
                  <a:ext cx="60325" cy="60325"/>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Oval 212"/>
                <p:cNvSpPr>
                  <a:spLocks noChangeArrowheads="1"/>
                </p:cNvSpPr>
                <p:nvPr/>
              </p:nvSpPr>
              <p:spPr bwMode="auto">
                <a:xfrm>
                  <a:off x="6118226" y="3068638"/>
                  <a:ext cx="60325" cy="60325"/>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Oval 213"/>
                <p:cNvSpPr>
                  <a:spLocks noChangeArrowheads="1"/>
                </p:cNvSpPr>
                <p:nvPr/>
              </p:nvSpPr>
              <p:spPr bwMode="auto">
                <a:xfrm>
                  <a:off x="6330951" y="2573338"/>
                  <a:ext cx="60325" cy="60325"/>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Oval 214"/>
                <p:cNvSpPr>
                  <a:spLocks noChangeArrowheads="1"/>
                </p:cNvSpPr>
                <p:nvPr/>
              </p:nvSpPr>
              <p:spPr bwMode="auto">
                <a:xfrm>
                  <a:off x="6324601" y="2703513"/>
                  <a:ext cx="60325" cy="60325"/>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Oval 215"/>
                <p:cNvSpPr>
                  <a:spLocks noChangeArrowheads="1"/>
                </p:cNvSpPr>
                <p:nvPr/>
              </p:nvSpPr>
              <p:spPr bwMode="auto">
                <a:xfrm>
                  <a:off x="5927726" y="2913063"/>
                  <a:ext cx="60325" cy="60325"/>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216"/>
                <p:cNvSpPr>
                  <a:spLocks/>
                </p:cNvSpPr>
                <p:nvPr/>
              </p:nvSpPr>
              <p:spPr bwMode="auto">
                <a:xfrm>
                  <a:off x="6210301" y="2516188"/>
                  <a:ext cx="361950" cy="685800"/>
                </a:xfrm>
                <a:custGeom>
                  <a:avLst/>
                  <a:gdLst>
                    <a:gd name="T0" fmla="*/ 40 w 114"/>
                    <a:gd name="T1" fmla="*/ 34 h 216"/>
                    <a:gd name="T2" fmla="*/ 33 w 114"/>
                    <a:gd name="T3" fmla="*/ 41 h 216"/>
                    <a:gd name="T4" fmla="*/ 31 w 114"/>
                    <a:gd name="T5" fmla="*/ 42 h 216"/>
                    <a:gd name="T6" fmla="*/ 15 w 114"/>
                    <a:gd name="T7" fmla="*/ 42 h 216"/>
                    <a:gd name="T8" fmla="*/ 14 w 114"/>
                    <a:gd name="T9" fmla="*/ 41 h 216"/>
                    <a:gd name="T10" fmla="*/ 1 w 114"/>
                    <a:gd name="T11" fmla="*/ 29 h 216"/>
                    <a:gd name="T12" fmla="*/ 0 w 114"/>
                    <a:gd name="T13" fmla="*/ 27 h 216"/>
                    <a:gd name="T14" fmla="*/ 0 w 114"/>
                    <a:gd name="T15" fmla="*/ 3 h 216"/>
                    <a:gd name="T16" fmla="*/ 2 w 114"/>
                    <a:gd name="T17" fmla="*/ 0 h 216"/>
                    <a:gd name="T18" fmla="*/ 88 w 114"/>
                    <a:gd name="T19" fmla="*/ 35 h 216"/>
                    <a:gd name="T20" fmla="*/ 88 w 114"/>
                    <a:gd name="T21" fmla="*/ 35 h 216"/>
                    <a:gd name="T22" fmla="*/ 98 w 114"/>
                    <a:gd name="T23" fmla="*/ 106 h 216"/>
                    <a:gd name="T24" fmla="*/ 98 w 114"/>
                    <a:gd name="T25" fmla="*/ 107 h 216"/>
                    <a:gd name="T26" fmla="*/ 113 w 114"/>
                    <a:gd name="T27" fmla="*/ 150 h 216"/>
                    <a:gd name="T28" fmla="*/ 111 w 114"/>
                    <a:gd name="T29" fmla="*/ 153 h 216"/>
                    <a:gd name="T30" fmla="*/ 99 w 114"/>
                    <a:gd name="T31" fmla="*/ 153 h 216"/>
                    <a:gd name="T32" fmla="*/ 97 w 114"/>
                    <a:gd name="T33" fmla="*/ 156 h 216"/>
                    <a:gd name="T34" fmla="*/ 100 w 114"/>
                    <a:gd name="T35" fmla="*/ 167 h 216"/>
                    <a:gd name="T36" fmla="*/ 99 w 114"/>
                    <a:gd name="T37" fmla="*/ 170 h 216"/>
                    <a:gd name="T38" fmla="*/ 93 w 114"/>
                    <a:gd name="T39" fmla="*/ 173 h 216"/>
                    <a:gd name="T40" fmla="*/ 92 w 114"/>
                    <a:gd name="T41" fmla="*/ 177 h 216"/>
                    <a:gd name="T42" fmla="*/ 95 w 114"/>
                    <a:gd name="T43" fmla="*/ 181 h 216"/>
                    <a:gd name="T44" fmla="*/ 94 w 114"/>
                    <a:gd name="T45" fmla="*/ 184 h 216"/>
                    <a:gd name="T46" fmla="*/ 91 w 114"/>
                    <a:gd name="T47" fmla="*/ 187 h 216"/>
                    <a:gd name="T48" fmla="*/ 90 w 114"/>
                    <a:gd name="T49" fmla="*/ 189 h 216"/>
                    <a:gd name="T50" fmla="*/ 70 w 114"/>
                    <a:gd name="T51" fmla="*/ 212 h 216"/>
                    <a:gd name="T52" fmla="*/ 2 w 114"/>
                    <a:gd name="T53" fmla="*/ 15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216">
                      <a:moveTo>
                        <a:pt x="40" y="34"/>
                      </a:moveTo>
                      <a:cubicBezTo>
                        <a:pt x="33" y="41"/>
                        <a:pt x="33" y="41"/>
                        <a:pt x="33" y="41"/>
                      </a:cubicBezTo>
                      <a:cubicBezTo>
                        <a:pt x="33" y="42"/>
                        <a:pt x="32" y="42"/>
                        <a:pt x="31" y="42"/>
                      </a:cubicBezTo>
                      <a:cubicBezTo>
                        <a:pt x="15" y="42"/>
                        <a:pt x="15" y="42"/>
                        <a:pt x="15" y="42"/>
                      </a:cubicBezTo>
                      <a:cubicBezTo>
                        <a:pt x="15" y="42"/>
                        <a:pt x="14" y="42"/>
                        <a:pt x="14" y="41"/>
                      </a:cubicBezTo>
                      <a:cubicBezTo>
                        <a:pt x="1" y="29"/>
                        <a:pt x="1" y="29"/>
                        <a:pt x="1" y="29"/>
                      </a:cubicBezTo>
                      <a:cubicBezTo>
                        <a:pt x="0" y="28"/>
                        <a:pt x="0" y="28"/>
                        <a:pt x="0" y="27"/>
                      </a:cubicBezTo>
                      <a:cubicBezTo>
                        <a:pt x="0" y="3"/>
                        <a:pt x="0" y="3"/>
                        <a:pt x="0" y="3"/>
                      </a:cubicBezTo>
                      <a:cubicBezTo>
                        <a:pt x="0" y="2"/>
                        <a:pt x="1" y="1"/>
                        <a:pt x="2" y="0"/>
                      </a:cubicBezTo>
                      <a:cubicBezTo>
                        <a:pt x="14" y="0"/>
                        <a:pt x="64" y="0"/>
                        <a:pt x="88" y="35"/>
                      </a:cubicBezTo>
                      <a:cubicBezTo>
                        <a:pt x="88" y="35"/>
                        <a:pt x="88" y="35"/>
                        <a:pt x="88" y="35"/>
                      </a:cubicBezTo>
                      <a:cubicBezTo>
                        <a:pt x="96" y="48"/>
                        <a:pt x="109" y="72"/>
                        <a:pt x="98" y="106"/>
                      </a:cubicBezTo>
                      <a:cubicBezTo>
                        <a:pt x="98" y="106"/>
                        <a:pt x="98" y="107"/>
                        <a:pt x="98" y="107"/>
                      </a:cubicBezTo>
                      <a:cubicBezTo>
                        <a:pt x="103" y="122"/>
                        <a:pt x="110" y="142"/>
                        <a:pt x="113" y="150"/>
                      </a:cubicBezTo>
                      <a:cubicBezTo>
                        <a:pt x="114" y="151"/>
                        <a:pt x="112" y="153"/>
                        <a:pt x="111" y="153"/>
                      </a:cubicBezTo>
                      <a:cubicBezTo>
                        <a:pt x="99" y="153"/>
                        <a:pt x="99" y="153"/>
                        <a:pt x="99" y="153"/>
                      </a:cubicBezTo>
                      <a:cubicBezTo>
                        <a:pt x="97" y="153"/>
                        <a:pt x="96" y="155"/>
                        <a:pt x="97" y="156"/>
                      </a:cubicBezTo>
                      <a:cubicBezTo>
                        <a:pt x="100" y="167"/>
                        <a:pt x="100" y="167"/>
                        <a:pt x="100" y="167"/>
                      </a:cubicBezTo>
                      <a:cubicBezTo>
                        <a:pt x="100" y="168"/>
                        <a:pt x="100" y="169"/>
                        <a:pt x="99" y="170"/>
                      </a:cubicBezTo>
                      <a:cubicBezTo>
                        <a:pt x="93" y="173"/>
                        <a:pt x="93" y="173"/>
                        <a:pt x="93" y="173"/>
                      </a:cubicBezTo>
                      <a:cubicBezTo>
                        <a:pt x="92" y="174"/>
                        <a:pt x="91" y="176"/>
                        <a:pt x="92" y="177"/>
                      </a:cubicBezTo>
                      <a:cubicBezTo>
                        <a:pt x="95" y="181"/>
                        <a:pt x="95" y="181"/>
                        <a:pt x="95" y="181"/>
                      </a:cubicBezTo>
                      <a:cubicBezTo>
                        <a:pt x="96" y="182"/>
                        <a:pt x="95" y="184"/>
                        <a:pt x="94" y="184"/>
                      </a:cubicBezTo>
                      <a:cubicBezTo>
                        <a:pt x="91" y="187"/>
                        <a:pt x="91" y="187"/>
                        <a:pt x="91" y="187"/>
                      </a:cubicBezTo>
                      <a:cubicBezTo>
                        <a:pt x="90" y="188"/>
                        <a:pt x="90" y="188"/>
                        <a:pt x="90" y="189"/>
                      </a:cubicBezTo>
                      <a:cubicBezTo>
                        <a:pt x="90" y="195"/>
                        <a:pt x="91" y="216"/>
                        <a:pt x="70" y="212"/>
                      </a:cubicBezTo>
                      <a:cubicBezTo>
                        <a:pt x="47" y="208"/>
                        <a:pt x="2" y="193"/>
                        <a:pt x="2" y="154"/>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217"/>
                <p:cNvSpPr>
                  <a:spLocks/>
                </p:cNvSpPr>
                <p:nvPr/>
              </p:nvSpPr>
              <p:spPr bwMode="auto">
                <a:xfrm>
                  <a:off x="5962651" y="2573338"/>
                  <a:ext cx="101600" cy="409575"/>
                </a:xfrm>
                <a:custGeom>
                  <a:avLst/>
                  <a:gdLst>
                    <a:gd name="T0" fmla="*/ 0 w 32"/>
                    <a:gd name="T1" fmla="*/ 0 h 129"/>
                    <a:gd name="T2" fmla="*/ 0 w 32"/>
                    <a:gd name="T3" fmla="*/ 30 h 129"/>
                    <a:gd name="T4" fmla="*/ 1 w 32"/>
                    <a:gd name="T5" fmla="*/ 32 h 129"/>
                    <a:gd name="T6" fmla="*/ 20 w 32"/>
                    <a:gd name="T7" fmla="*/ 48 h 129"/>
                    <a:gd name="T8" fmla="*/ 21 w 32"/>
                    <a:gd name="T9" fmla="*/ 49 h 129"/>
                    <a:gd name="T10" fmla="*/ 21 w 32"/>
                    <a:gd name="T11" fmla="*/ 86 h 129"/>
                    <a:gd name="T12" fmla="*/ 21 w 32"/>
                    <a:gd name="T13" fmla="*/ 88 h 129"/>
                    <a:gd name="T14" fmla="*/ 31 w 32"/>
                    <a:gd name="T15" fmla="*/ 99 h 129"/>
                    <a:gd name="T16" fmla="*/ 32 w 32"/>
                    <a:gd name="T17" fmla="*/ 101 h 129"/>
                    <a:gd name="T18" fmla="*/ 32 w 32"/>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29">
                      <a:moveTo>
                        <a:pt x="0" y="0"/>
                      </a:moveTo>
                      <a:cubicBezTo>
                        <a:pt x="0" y="30"/>
                        <a:pt x="0" y="30"/>
                        <a:pt x="0" y="30"/>
                      </a:cubicBezTo>
                      <a:cubicBezTo>
                        <a:pt x="0" y="31"/>
                        <a:pt x="0" y="32"/>
                        <a:pt x="1" y="32"/>
                      </a:cubicBezTo>
                      <a:cubicBezTo>
                        <a:pt x="20" y="48"/>
                        <a:pt x="20" y="48"/>
                        <a:pt x="20" y="48"/>
                      </a:cubicBezTo>
                      <a:cubicBezTo>
                        <a:pt x="21" y="48"/>
                        <a:pt x="21" y="49"/>
                        <a:pt x="21" y="49"/>
                      </a:cubicBezTo>
                      <a:cubicBezTo>
                        <a:pt x="21" y="86"/>
                        <a:pt x="21" y="86"/>
                        <a:pt x="21" y="86"/>
                      </a:cubicBezTo>
                      <a:cubicBezTo>
                        <a:pt x="21" y="87"/>
                        <a:pt x="21" y="87"/>
                        <a:pt x="21" y="88"/>
                      </a:cubicBezTo>
                      <a:cubicBezTo>
                        <a:pt x="31" y="99"/>
                        <a:pt x="31" y="99"/>
                        <a:pt x="31" y="99"/>
                      </a:cubicBezTo>
                      <a:cubicBezTo>
                        <a:pt x="31" y="100"/>
                        <a:pt x="32" y="100"/>
                        <a:pt x="32" y="101"/>
                      </a:cubicBezTo>
                      <a:cubicBezTo>
                        <a:pt x="32" y="129"/>
                        <a:pt x="32" y="129"/>
                        <a:pt x="32" y="129"/>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218"/>
                <p:cNvSpPr>
                  <a:spLocks noChangeShapeType="1"/>
                </p:cNvSpPr>
                <p:nvPr/>
              </p:nvSpPr>
              <p:spPr bwMode="auto">
                <a:xfrm flipV="1">
                  <a:off x="6029326" y="2601913"/>
                  <a:ext cx="0" cy="123825"/>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219"/>
                <p:cNvSpPr>
                  <a:spLocks/>
                </p:cNvSpPr>
                <p:nvPr/>
              </p:nvSpPr>
              <p:spPr bwMode="auto">
                <a:xfrm>
                  <a:off x="6089651" y="2503488"/>
                  <a:ext cx="60325" cy="365125"/>
                </a:xfrm>
                <a:custGeom>
                  <a:avLst/>
                  <a:gdLst>
                    <a:gd name="T0" fmla="*/ 19 w 19"/>
                    <a:gd name="T1" fmla="*/ 115 h 115"/>
                    <a:gd name="T2" fmla="*/ 1 w 19"/>
                    <a:gd name="T3" fmla="*/ 95 h 115"/>
                    <a:gd name="T4" fmla="*/ 0 w 19"/>
                    <a:gd name="T5" fmla="*/ 93 h 115"/>
                    <a:gd name="T6" fmla="*/ 0 w 19"/>
                    <a:gd name="T7" fmla="*/ 43 h 115"/>
                    <a:gd name="T8" fmla="*/ 0 w 19"/>
                    <a:gd name="T9" fmla="*/ 41 h 115"/>
                    <a:gd name="T10" fmla="*/ 13 w 19"/>
                    <a:gd name="T11" fmla="*/ 28 h 115"/>
                    <a:gd name="T12" fmla="*/ 13 w 19"/>
                    <a:gd name="T13" fmla="*/ 26 h 115"/>
                    <a:gd name="T14" fmla="*/ 13 w 19"/>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15">
                      <a:moveTo>
                        <a:pt x="19" y="115"/>
                      </a:moveTo>
                      <a:cubicBezTo>
                        <a:pt x="1" y="95"/>
                        <a:pt x="1" y="95"/>
                        <a:pt x="1" y="95"/>
                      </a:cubicBezTo>
                      <a:cubicBezTo>
                        <a:pt x="0" y="94"/>
                        <a:pt x="0" y="94"/>
                        <a:pt x="0" y="93"/>
                      </a:cubicBezTo>
                      <a:cubicBezTo>
                        <a:pt x="0" y="43"/>
                        <a:pt x="0" y="43"/>
                        <a:pt x="0" y="43"/>
                      </a:cubicBezTo>
                      <a:cubicBezTo>
                        <a:pt x="0" y="42"/>
                        <a:pt x="0" y="42"/>
                        <a:pt x="0" y="41"/>
                      </a:cubicBezTo>
                      <a:cubicBezTo>
                        <a:pt x="13" y="28"/>
                        <a:pt x="13" y="28"/>
                        <a:pt x="13" y="28"/>
                      </a:cubicBezTo>
                      <a:cubicBezTo>
                        <a:pt x="13" y="27"/>
                        <a:pt x="13" y="27"/>
                        <a:pt x="13" y="26"/>
                      </a:cubicBezTo>
                      <a:cubicBezTo>
                        <a:pt x="13" y="0"/>
                        <a:pt x="13" y="0"/>
                        <a:pt x="13"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20"/>
                <p:cNvSpPr>
                  <a:spLocks/>
                </p:cNvSpPr>
                <p:nvPr/>
              </p:nvSpPr>
              <p:spPr bwMode="auto">
                <a:xfrm>
                  <a:off x="6251576" y="2690813"/>
                  <a:ext cx="79375" cy="190500"/>
                </a:xfrm>
                <a:custGeom>
                  <a:avLst/>
                  <a:gdLst>
                    <a:gd name="T0" fmla="*/ 25 w 25"/>
                    <a:gd name="T1" fmla="*/ 7 h 60"/>
                    <a:gd name="T2" fmla="*/ 19 w 25"/>
                    <a:gd name="T3" fmla="*/ 0 h 60"/>
                    <a:gd name="T4" fmla="*/ 17 w 25"/>
                    <a:gd name="T5" fmla="*/ 0 h 60"/>
                    <a:gd name="T6" fmla="*/ 2 w 25"/>
                    <a:gd name="T7" fmla="*/ 0 h 60"/>
                    <a:gd name="T8" fmla="*/ 0 w 25"/>
                    <a:gd name="T9" fmla="*/ 2 h 60"/>
                    <a:gd name="T10" fmla="*/ 0 w 25"/>
                    <a:gd name="T11" fmla="*/ 25 h 60"/>
                    <a:gd name="T12" fmla="*/ 1 w 25"/>
                    <a:gd name="T13" fmla="*/ 27 h 60"/>
                    <a:gd name="T14" fmla="*/ 11 w 25"/>
                    <a:gd name="T15" fmla="*/ 37 h 60"/>
                    <a:gd name="T16" fmla="*/ 12 w 25"/>
                    <a:gd name="T17" fmla="*/ 39 h 60"/>
                    <a:gd name="T18" fmla="*/ 12 w 25"/>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60">
                      <a:moveTo>
                        <a:pt x="25" y="7"/>
                      </a:moveTo>
                      <a:cubicBezTo>
                        <a:pt x="19" y="0"/>
                        <a:pt x="19" y="0"/>
                        <a:pt x="19" y="0"/>
                      </a:cubicBezTo>
                      <a:cubicBezTo>
                        <a:pt x="18" y="0"/>
                        <a:pt x="17" y="0"/>
                        <a:pt x="17" y="0"/>
                      </a:cubicBezTo>
                      <a:cubicBezTo>
                        <a:pt x="2" y="0"/>
                        <a:pt x="2" y="0"/>
                        <a:pt x="2" y="0"/>
                      </a:cubicBezTo>
                      <a:cubicBezTo>
                        <a:pt x="1" y="0"/>
                        <a:pt x="0" y="1"/>
                        <a:pt x="0" y="2"/>
                      </a:cubicBezTo>
                      <a:cubicBezTo>
                        <a:pt x="0" y="25"/>
                        <a:pt x="0" y="25"/>
                        <a:pt x="0" y="25"/>
                      </a:cubicBezTo>
                      <a:cubicBezTo>
                        <a:pt x="0" y="26"/>
                        <a:pt x="0" y="27"/>
                        <a:pt x="1" y="27"/>
                      </a:cubicBezTo>
                      <a:cubicBezTo>
                        <a:pt x="11" y="37"/>
                        <a:pt x="11" y="37"/>
                        <a:pt x="11" y="37"/>
                      </a:cubicBezTo>
                      <a:cubicBezTo>
                        <a:pt x="12" y="38"/>
                        <a:pt x="12" y="38"/>
                        <a:pt x="12" y="39"/>
                      </a:cubicBezTo>
                      <a:cubicBezTo>
                        <a:pt x="12" y="60"/>
                        <a:pt x="12" y="60"/>
                        <a:pt x="12" y="6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1"/>
                <p:cNvSpPr>
                  <a:spLocks/>
                </p:cNvSpPr>
                <p:nvPr/>
              </p:nvSpPr>
              <p:spPr bwMode="auto">
                <a:xfrm>
                  <a:off x="6146801" y="2770188"/>
                  <a:ext cx="387350" cy="295275"/>
                </a:xfrm>
                <a:custGeom>
                  <a:avLst/>
                  <a:gdLst>
                    <a:gd name="T0" fmla="*/ 0 w 122"/>
                    <a:gd name="T1" fmla="*/ 93 h 93"/>
                    <a:gd name="T2" fmla="*/ 0 w 122"/>
                    <a:gd name="T3" fmla="*/ 65 h 93"/>
                    <a:gd name="T4" fmla="*/ 1 w 122"/>
                    <a:gd name="T5" fmla="*/ 63 h 93"/>
                    <a:gd name="T6" fmla="*/ 28 w 122"/>
                    <a:gd name="T7" fmla="*/ 36 h 93"/>
                    <a:gd name="T8" fmla="*/ 30 w 122"/>
                    <a:gd name="T9" fmla="*/ 36 h 93"/>
                    <a:gd name="T10" fmla="*/ 91 w 122"/>
                    <a:gd name="T11" fmla="*/ 36 h 93"/>
                    <a:gd name="T12" fmla="*/ 93 w 122"/>
                    <a:gd name="T13" fmla="*/ 34 h 93"/>
                    <a:gd name="T14" fmla="*/ 101 w 122"/>
                    <a:gd name="T15" fmla="*/ 17 h 93"/>
                    <a:gd name="T16" fmla="*/ 101 w 122"/>
                    <a:gd name="T17" fmla="*/ 16 h 93"/>
                    <a:gd name="T18" fmla="*/ 101 w 122"/>
                    <a:gd name="T19" fmla="*/ 3 h 93"/>
                    <a:gd name="T20" fmla="*/ 104 w 122"/>
                    <a:gd name="T21" fmla="*/ 0 h 93"/>
                    <a:gd name="T22" fmla="*/ 122 w 122"/>
                    <a:gd name="T2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93">
                      <a:moveTo>
                        <a:pt x="0" y="93"/>
                      </a:moveTo>
                      <a:cubicBezTo>
                        <a:pt x="0" y="65"/>
                        <a:pt x="0" y="65"/>
                        <a:pt x="0" y="65"/>
                      </a:cubicBezTo>
                      <a:cubicBezTo>
                        <a:pt x="0" y="64"/>
                        <a:pt x="1" y="64"/>
                        <a:pt x="1" y="63"/>
                      </a:cubicBezTo>
                      <a:cubicBezTo>
                        <a:pt x="28" y="36"/>
                        <a:pt x="28" y="36"/>
                        <a:pt x="28" y="36"/>
                      </a:cubicBezTo>
                      <a:cubicBezTo>
                        <a:pt x="29" y="36"/>
                        <a:pt x="29" y="36"/>
                        <a:pt x="30" y="36"/>
                      </a:cubicBezTo>
                      <a:cubicBezTo>
                        <a:pt x="91" y="36"/>
                        <a:pt x="91" y="36"/>
                        <a:pt x="91" y="36"/>
                      </a:cubicBezTo>
                      <a:cubicBezTo>
                        <a:pt x="92" y="36"/>
                        <a:pt x="92" y="35"/>
                        <a:pt x="93" y="34"/>
                      </a:cubicBezTo>
                      <a:cubicBezTo>
                        <a:pt x="101" y="17"/>
                        <a:pt x="101" y="17"/>
                        <a:pt x="101" y="17"/>
                      </a:cubicBezTo>
                      <a:cubicBezTo>
                        <a:pt x="101" y="17"/>
                        <a:pt x="101" y="16"/>
                        <a:pt x="101" y="16"/>
                      </a:cubicBezTo>
                      <a:cubicBezTo>
                        <a:pt x="101" y="3"/>
                        <a:pt x="101" y="3"/>
                        <a:pt x="101" y="3"/>
                      </a:cubicBezTo>
                      <a:cubicBezTo>
                        <a:pt x="101" y="2"/>
                        <a:pt x="102" y="0"/>
                        <a:pt x="104" y="0"/>
                      </a:cubicBezTo>
                      <a:cubicBezTo>
                        <a:pt x="122" y="0"/>
                        <a:pt x="122" y="0"/>
                        <a:pt x="122"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p:cNvGrpSpPr>
                <a:grpSpLocks noChangeAspect="1"/>
              </p:cNvGrpSpPr>
              <p:nvPr/>
            </p:nvGrpSpPr>
            <p:grpSpPr>
              <a:xfrm>
                <a:off x="2583360" y="4358639"/>
                <a:ext cx="356750" cy="342171"/>
                <a:chOff x="3324225" y="11047413"/>
                <a:chExt cx="660401" cy="633412"/>
              </a:xfrm>
            </p:grpSpPr>
            <p:sp>
              <p:nvSpPr>
                <p:cNvPr id="128" name="Freeform 508"/>
                <p:cNvSpPr>
                  <a:spLocks noEditPoints="1"/>
                </p:cNvSpPr>
                <p:nvPr/>
              </p:nvSpPr>
              <p:spPr bwMode="auto">
                <a:xfrm>
                  <a:off x="3725863" y="11420475"/>
                  <a:ext cx="258763" cy="260350"/>
                </a:xfrm>
                <a:custGeom>
                  <a:avLst/>
                  <a:gdLst>
                    <a:gd name="T0" fmla="*/ 67 w 75"/>
                    <a:gd name="T1" fmla="*/ 29 h 75"/>
                    <a:gd name="T2" fmla="*/ 64 w 75"/>
                    <a:gd name="T3" fmla="*/ 26 h 75"/>
                    <a:gd name="T4" fmla="*/ 67 w 75"/>
                    <a:gd name="T5" fmla="*/ 19 h 75"/>
                    <a:gd name="T6" fmla="*/ 60 w 75"/>
                    <a:gd name="T7" fmla="*/ 8 h 75"/>
                    <a:gd name="T8" fmla="*/ 53 w 75"/>
                    <a:gd name="T9" fmla="*/ 10 h 75"/>
                    <a:gd name="T10" fmla="*/ 48 w 75"/>
                    <a:gd name="T11" fmla="*/ 10 h 75"/>
                    <a:gd name="T12" fmla="*/ 45 w 75"/>
                    <a:gd name="T13" fmla="*/ 3 h 75"/>
                    <a:gd name="T14" fmla="*/ 32 w 75"/>
                    <a:gd name="T15" fmla="*/ 0 h 75"/>
                    <a:gd name="T16" fmla="*/ 29 w 75"/>
                    <a:gd name="T17" fmla="*/ 7 h 75"/>
                    <a:gd name="T18" fmla="*/ 25 w 75"/>
                    <a:gd name="T19" fmla="*/ 11 h 75"/>
                    <a:gd name="T20" fmla="*/ 18 w 75"/>
                    <a:gd name="T21" fmla="*/ 8 h 75"/>
                    <a:gd name="T22" fmla="*/ 7 w 75"/>
                    <a:gd name="T23" fmla="*/ 15 h 75"/>
                    <a:gd name="T24" fmla="*/ 10 w 75"/>
                    <a:gd name="T25" fmla="*/ 22 h 75"/>
                    <a:gd name="T26" fmla="*/ 10 w 75"/>
                    <a:gd name="T27" fmla="*/ 27 h 75"/>
                    <a:gd name="T28" fmla="*/ 3 w 75"/>
                    <a:gd name="T29" fmla="*/ 30 h 75"/>
                    <a:gd name="T30" fmla="*/ 0 w 75"/>
                    <a:gd name="T31" fmla="*/ 43 h 75"/>
                    <a:gd name="T32" fmla="*/ 7 w 75"/>
                    <a:gd name="T33" fmla="*/ 46 h 75"/>
                    <a:gd name="T34" fmla="*/ 10 w 75"/>
                    <a:gd name="T35" fmla="*/ 50 h 75"/>
                    <a:gd name="T36" fmla="*/ 7 w 75"/>
                    <a:gd name="T37" fmla="*/ 56 h 75"/>
                    <a:gd name="T38" fmla="*/ 14 w 75"/>
                    <a:gd name="T39" fmla="*/ 68 h 75"/>
                    <a:gd name="T40" fmla="*/ 22 w 75"/>
                    <a:gd name="T41" fmla="*/ 65 h 75"/>
                    <a:gd name="T42" fmla="*/ 27 w 75"/>
                    <a:gd name="T43" fmla="*/ 65 h 75"/>
                    <a:gd name="T44" fmla="*/ 29 w 75"/>
                    <a:gd name="T45" fmla="*/ 72 h 75"/>
                    <a:gd name="T46" fmla="*/ 42 w 75"/>
                    <a:gd name="T47" fmla="*/ 75 h 75"/>
                    <a:gd name="T48" fmla="*/ 45 w 75"/>
                    <a:gd name="T49" fmla="*/ 68 h 75"/>
                    <a:gd name="T50" fmla="*/ 49 w 75"/>
                    <a:gd name="T51" fmla="*/ 65 h 75"/>
                    <a:gd name="T52" fmla="*/ 56 w 75"/>
                    <a:gd name="T53" fmla="*/ 68 h 75"/>
                    <a:gd name="T54" fmla="*/ 67 w 75"/>
                    <a:gd name="T55" fmla="*/ 61 h 75"/>
                    <a:gd name="T56" fmla="*/ 64 w 75"/>
                    <a:gd name="T57" fmla="*/ 53 h 75"/>
                    <a:gd name="T58" fmla="*/ 65 w 75"/>
                    <a:gd name="T59" fmla="*/ 48 h 75"/>
                    <a:gd name="T60" fmla="*/ 71 w 75"/>
                    <a:gd name="T61" fmla="*/ 46 h 75"/>
                    <a:gd name="T62" fmla="*/ 74 w 75"/>
                    <a:gd name="T63" fmla="*/ 33 h 75"/>
                    <a:gd name="T64" fmla="*/ 37 w 75"/>
                    <a:gd name="T65" fmla="*/ 52 h 75"/>
                    <a:gd name="T66" fmla="*/ 37 w 75"/>
                    <a:gd name="T67" fmla="*/ 24 h 75"/>
                    <a:gd name="T68" fmla="*/ 37 w 75"/>
                    <a:gd name="T69" fmla="*/ 5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75">
                      <a:moveTo>
                        <a:pt x="72" y="30"/>
                      </a:moveTo>
                      <a:cubicBezTo>
                        <a:pt x="67" y="29"/>
                        <a:pt x="67" y="29"/>
                        <a:pt x="67" y="29"/>
                      </a:cubicBezTo>
                      <a:cubicBezTo>
                        <a:pt x="66" y="29"/>
                        <a:pt x="65" y="28"/>
                        <a:pt x="65" y="27"/>
                      </a:cubicBezTo>
                      <a:cubicBezTo>
                        <a:pt x="64" y="27"/>
                        <a:pt x="64" y="26"/>
                        <a:pt x="64" y="26"/>
                      </a:cubicBezTo>
                      <a:cubicBezTo>
                        <a:pt x="63" y="25"/>
                        <a:pt x="64" y="23"/>
                        <a:pt x="64" y="22"/>
                      </a:cubicBezTo>
                      <a:cubicBezTo>
                        <a:pt x="67" y="19"/>
                        <a:pt x="67" y="19"/>
                        <a:pt x="67" y="19"/>
                      </a:cubicBezTo>
                      <a:cubicBezTo>
                        <a:pt x="68" y="18"/>
                        <a:pt x="68" y="16"/>
                        <a:pt x="67" y="15"/>
                      </a:cubicBezTo>
                      <a:cubicBezTo>
                        <a:pt x="60" y="8"/>
                        <a:pt x="60" y="8"/>
                        <a:pt x="60" y="8"/>
                      </a:cubicBezTo>
                      <a:cubicBezTo>
                        <a:pt x="59" y="7"/>
                        <a:pt x="57" y="7"/>
                        <a:pt x="56" y="8"/>
                      </a:cubicBezTo>
                      <a:cubicBezTo>
                        <a:pt x="53" y="10"/>
                        <a:pt x="53" y="10"/>
                        <a:pt x="53" y="10"/>
                      </a:cubicBezTo>
                      <a:cubicBezTo>
                        <a:pt x="52" y="11"/>
                        <a:pt x="50" y="11"/>
                        <a:pt x="49" y="11"/>
                      </a:cubicBezTo>
                      <a:cubicBezTo>
                        <a:pt x="49" y="11"/>
                        <a:pt x="48" y="10"/>
                        <a:pt x="48" y="10"/>
                      </a:cubicBezTo>
                      <a:cubicBezTo>
                        <a:pt x="46" y="10"/>
                        <a:pt x="46" y="9"/>
                        <a:pt x="46" y="8"/>
                      </a:cubicBezTo>
                      <a:cubicBezTo>
                        <a:pt x="45" y="3"/>
                        <a:pt x="45" y="3"/>
                        <a:pt x="45" y="3"/>
                      </a:cubicBezTo>
                      <a:cubicBezTo>
                        <a:pt x="45" y="2"/>
                        <a:pt x="44" y="1"/>
                        <a:pt x="42" y="1"/>
                      </a:cubicBezTo>
                      <a:cubicBezTo>
                        <a:pt x="32" y="0"/>
                        <a:pt x="32" y="0"/>
                        <a:pt x="32" y="0"/>
                      </a:cubicBezTo>
                      <a:cubicBezTo>
                        <a:pt x="31" y="0"/>
                        <a:pt x="29" y="2"/>
                        <a:pt x="29" y="3"/>
                      </a:cubicBezTo>
                      <a:cubicBezTo>
                        <a:pt x="29" y="7"/>
                        <a:pt x="29" y="7"/>
                        <a:pt x="29" y="7"/>
                      </a:cubicBezTo>
                      <a:cubicBezTo>
                        <a:pt x="29" y="9"/>
                        <a:pt x="28" y="10"/>
                        <a:pt x="27" y="10"/>
                      </a:cubicBezTo>
                      <a:cubicBezTo>
                        <a:pt x="26" y="10"/>
                        <a:pt x="26" y="11"/>
                        <a:pt x="25" y="11"/>
                      </a:cubicBezTo>
                      <a:cubicBezTo>
                        <a:pt x="24" y="11"/>
                        <a:pt x="23" y="11"/>
                        <a:pt x="22" y="11"/>
                      </a:cubicBezTo>
                      <a:cubicBezTo>
                        <a:pt x="18" y="8"/>
                        <a:pt x="18" y="8"/>
                        <a:pt x="18" y="8"/>
                      </a:cubicBezTo>
                      <a:cubicBezTo>
                        <a:pt x="17" y="7"/>
                        <a:pt x="16" y="7"/>
                        <a:pt x="15" y="8"/>
                      </a:cubicBezTo>
                      <a:cubicBezTo>
                        <a:pt x="7" y="15"/>
                        <a:pt x="7" y="15"/>
                        <a:pt x="7" y="15"/>
                      </a:cubicBezTo>
                      <a:cubicBezTo>
                        <a:pt x="6" y="16"/>
                        <a:pt x="6" y="18"/>
                        <a:pt x="7" y="19"/>
                      </a:cubicBezTo>
                      <a:cubicBezTo>
                        <a:pt x="10" y="22"/>
                        <a:pt x="10" y="22"/>
                        <a:pt x="10" y="22"/>
                      </a:cubicBezTo>
                      <a:cubicBezTo>
                        <a:pt x="11" y="23"/>
                        <a:pt x="11" y="25"/>
                        <a:pt x="10" y="26"/>
                      </a:cubicBezTo>
                      <a:cubicBezTo>
                        <a:pt x="10" y="26"/>
                        <a:pt x="10" y="27"/>
                        <a:pt x="10" y="27"/>
                      </a:cubicBezTo>
                      <a:cubicBezTo>
                        <a:pt x="9" y="28"/>
                        <a:pt x="8" y="29"/>
                        <a:pt x="7" y="29"/>
                      </a:cubicBezTo>
                      <a:cubicBezTo>
                        <a:pt x="3" y="30"/>
                        <a:pt x="3" y="30"/>
                        <a:pt x="3" y="30"/>
                      </a:cubicBezTo>
                      <a:cubicBezTo>
                        <a:pt x="1" y="30"/>
                        <a:pt x="0" y="31"/>
                        <a:pt x="0" y="33"/>
                      </a:cubicBezTo>
                      <a:cubicBezTo>
                        <a:pt x="0" y="43"/>
                        <a:pt x="0" y="43"/>
                        <a:pt x="0" y="43"/>
                      </a:cubicBezTo>
                      <a:cubicBezTo>
                        <a:pt x="0" y="44"/>
                        <a:pt x="1" y="46"/>
                        <a:pt x="3" y="46"/>
                      </a:cubicBezTo>
                      <a:cubicBezTo>
                        <a:pt x="7" y="46"/>
                        <a:pt x="7" y="46"/>
                        <a:pt x="7" y="46"/>
                      </a:cubicBezTo>
                      <a:cubicBezTo>
                        <a:pt x="8" y="46"/>
                        <a:pt x="9" y="47"/>
                        <a:pt x="10" y="48"/>
                      </a:cubicBezTo>
                      <a:cubicBezTo>
                        <a:pt x="10" y="49"/>
                        <a:pt x="10" y="49"/>
                        <a:pt x="10" y="50"/>
                      </a:cubicBezTo>
                      <a:cubicBezTo>
                        <a:pt x="11" y="51"/>
                        <a:pt x="11" y="52"/>
                        <a:pt x="10" y="53"/>
                      </a:cubicBezTo>
                      <a:cubicBezTo>
                        <a:pt x="7" y="56"/>
                        <a:pt x="7" y="56"/>
                        <a:pt x="7" y="56"/>
                      </a:cubicBezTo>
                      <a:cubicBezTo>
                        <a:pt x="6" y="58"/>
                        <a:pt x="6" y="59"/>
                        <a:pt x="7" y="60"/>
                      </a:cubicBezTo>
                      <a:cubicBezTo>
                        <a:pt x="14" y="68"/>
                        <a:pt x="14" y="68"/>
                        <a:pt x="14" y="68"/>
                      </a:cubicBezTo>
                      <a:cubicBezTo>
                        <a:pt x="15" y="69"/>
                        <a:pt x="17" y="69"/>
                        <a:pt x="18" y="68"/>
                      </a:cubicBezTo>
                      <a:cubicBezTo>
                        <a:pt x="22" y="65"/>
                        <a:pt x="22" y="65"/>
                        <a:pt x="22" y="65"/>
                      </a:cubicBezTo>
                      <a:cubicBezTo>
                        <a:pt x="23" y="64"/>
                        <a:pt x="24" y="64"/>
                        <a:pt x="25" y="65"/>
                      </a:cubicBezTo>
                      <a:cubicBezTo>
                        <a:pt x="26" y="65"/>
                        <a:pt x="26" y="65"/>
                        <a:pt x="27" y="65"/>
                      </a:cubicBezTo>
                      <a:cubicBezTo>
                        <a:pt x="28" y="66"/>
                        <a:pt x="29" y="67"/>
                        <a:pt x="29" y="68"/>
                      </a:cubicBezTo>
                      <a:cubicBezTo>
                        <a:pt x="29" y="72"/>
                        <a:pt x="29" y="72"/>
                        <a:pt x="29" y="72"/>
                      </a:cubicBezTo>
                      <a:cubicBezTo>
                        <a:pt x="29" y="74"/>
                        <a:pt x="31" y="75"/>
                        <a:pt x="32" y="75"/>
                      </a:cubicBezTo>
                      <a:cubicBezTo>
                        <a:pt x="42" y="75"/>
                        <a:pt x="42" y="75"/>
                        <a:pt x="42" y="75"/>
                      </a:cubicBezTo>
                      <a:cubicBezTo>
                        <a:pt x="44" y="75"/>
                        <a:pt x="45" y="74"/>
                        <a:pt x="45" y="72"/>
                      </a:cubicBezTo>
                      <a:cubicBezTo>
                        <a:pt x="45" y="68"/>
                        <a:pt x="45" y="68"/>
                        <a:pt x="45" y="68"/>
                      </a:cubicBezTo>
                      <a:cubicBezTo>
                        <a:pt x="46" y="67"/>
                        <a:pt x="46" y="66"/>
                        <a:pt x="48" y="65"/>
                      </a:cubicBezTo>
                      <a:cubicBezTo>
                        <a:pt x="48" y="65"/>
                        <a:pt x="49" y="65"/>
                        <a:pt x="49" y="65"/>
                      </a:cubicBezTo>
                      <a:cubicBezTo>
                        <a:pt x="50" y="64"/>
                        <a:pt x="52" y="64"/>
                        <a:pt x="52" y="65"/>
                      </a:cubicBezTo>
                      <a:cubicBezTo>
                        <a:pt x="56" y="68"/>
                        <a:pt x="56" y="68"/>
                        <a:pt x="56" y="68"/>
                      </a:cubicBezTo>
                      <a:cubicBezTo>
                        <a:pt x="57" y="69"/>
                        <a:pt x="59" y="68"/>
                        <a:pt x="60" y="67"/>
                      </a:cubicBezTo>
                      <a:cubicBezTo>
                        <a:pt x="67" y="61"/>
                        <a:pt x="67" y="61"/>
                        <a:pt x="67" y="61"/>
                      </a:cubicBezTo>
                      <a:cubicBezTo>
                        <a:pt x="68" y="60"/>
                        <a:pt x="68" y="58"/>
                        <a:pt x="67" y="57"/>
                      </a:cubicBezTo>
                      <a:cubicBezTo>
                        <a:pt x="64" y="53"/>
                        <a:pt x="64" y="53"/>
                        <a:pt x="64" y="53"/>
                      </a:cubicBezTo>
                      <a:cubicBezTo>
                        <a:pt x="64" y="52"/>
                        <a:pt x="63" y="51"/>
                        <a:pt x="64" y="50"/>
                      </a:cubicBezTo>
                      <a:cubicBezTo>
                        <a:pt x="64" y="49"/>
                        <a:pt x="64" y="49"/>
                        <a:pt x="65" y="48"/>
                      </a:cubicBezTo>
                      <a:cubicBezTo>
                        <a:pt x="65" y="47"/>
                        <a:pt x="66" y="46"/>
                        <a:pt x="67" y="46"/>
                      </a:cubicBezTo>
                      <a:cubicBezTo>
                        <a:pt x="71" y="46"/>
                        <a:pt x="71" y="46"/>
                        <a:pt x="71" y="46"/>
                      </a:cubicBezTo>
                      <a:cubicBezTo>
                        <a:pt x="73" y="45"/>
                        <a:pt x="74" y="44"/>
                        <a:pt x="74" y="43"/>
                      </a:cubicBezTo>
                      <a:cubicBezTo>
                        <a:pt x="74" y="33"/>
                        <a:pt x="74" y="33"/>
                        <a:pt x="74" y="33"/>
                      </a:cubicBezTo>
                      <a:cubicBezTo>
                        <a:pt x="75" y="31"/>
                        <a:pt x="73" y="30"/>
                        <a:pt x="72" y="30"/>
                      </a:cubicBezTo>
                      <a:close/>
                      <a:moveTo>
                        <a:pt x="37" y="52"/>
                      </a:moveTo>
                      <a:cubicBezTo>
                        <a:pt x="29" y="52"/>
                        <a:pt x="23" y="45"/>
                        <a:pt x="23" y="38"/>
                      </a:cubicBezTo>
                      <a:cubicBezTo>
                        <a:pt x="23" y="30"/>
                        <a:pt x="29" y="24"/>
                        <a:pt x="37" y="24"/>
                      </a:cubicBezTo>
                      <a:cubicBezTo>
                        <a:pt x="45" y="24"/>
                        <a:pt x="51" y="30"/>
                        <a:pt x="51" y="38"/>
                      </a:cubicBezTo>
                      <a:cubicBezTo>
                        <a:pt x="51" y="45"/>
                        <a:pt x="45" y="52"/>
                        <a:pt x="37" y="52"/>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509"/>
                <p:cNvSpPr>
                  <a:spLocks/>
                </p:cNvSpPr>
                <p:nvPr/>
              </p:nvSpPr>
              <p:spPr bwMode="auto">
                <a:xfrm>
                  <a:off x="3468688" y="11047413"/>
                  <a:ext cx="214313" cy="304800"/>
                </a:xfrm>
                <a:custGeom>
                  <a:avLst/>
                  <a:gdLst>
                    <a:gd name="T0" fmla="*/ 62 w 62"/>
                    <a:gd name="T1" fmla="*/ 28 h 88"/>
                    <a:gd name="T2" fmla="*/ 62 w 62"/>
                    <a:gd name="T3" fmla="*/ 48 h 88"/>
                    <a:gd name="T4" fmla="*/ 60 w 62"/>
                    <a:gd name="T5" fmla="*/ 51 h 88"/>
                    <a:gd name="T6" fmla="*/ 31 w 62"/>
                    <a:gd name="T7" fmla="*/ 88 h 88"/>
                    <a:gd name="T8" fmla="*/ 3 w 62"/>
                    <a:gd name="T9" fmla="*/ 51 h 88"/>
                    <a:gd name="T10" fmla="*/ 0 w 62"/>
                    <a:gd name="T11" fmla="*/ 48 h 88"/>
                    <a:gd name="T12" fmla="*/ 0 w 62"/>
                    <a:gd name="T13" fmla="*/ 28 h 88"/>
                    <a:gd name="T14" fmla="*/ 6 w 62"/>
                    <a:gd name="T15" fmla="*/ 15 h 88"/>
                    <a:gd name="T16" fmla="*/ 20 w 62"/>
                    <a:gd name="T17" fmla="*/ 9 h 88"/>
                    <a:gd name="T18" fmla="*/ 31 w 62"/>
                    <a:gd name="T19" fmla="*/ 9 h 88"/>
                    <a:gd name="T20" fmla="*/ 40 w 62"/>
                    <a:gd name="T21" fmla="*/ 0 h 88"/>
                    <a:gd name="T22" fmla="*/ 51 w 62"/>
                    <a:gd name="T23" fmla="*/ 12 h 88"/>
                    <a:gd name="T24" fmla="*/ 54 w 62"/>
                    <a:gd name="T25" fmla="*/ 12 h 88"/>
                    <a:gd name="T26" fmla="*/ 60 w 62"/>
                    <a:gd name="T27" fmla="*/ 14 h 88"/>
                    <a:gd name="T28" fmla="*/ 62 w 62"/>
                    <a:gd name="T29" fmla="*/ 20 h 88"/>
                    <a:gd name="T30" fmla="*/ 62 w 62"/>
                    <a:gd name="T31" fmla="*/ 2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88">
                      <a:moveTo>
                        <a:pt x="62" y="28"/>
                      </a:moveTo>
                      <a:cubicBezTo>
                        <a:pt x="62" y="48"/>
                        <a:pt x="62" y="48"/>
                        <a:pt x="62" y="48"/>
                      </a:cubicBezTo>
                      <a:cubicBezTo>
                        <a:pt x="60" y="51"/>
                        <a:pt x="60" y="51"/>
                        <a:pt x="60" y="51"/>
                      </a:cubicBezTo>
                      <a:cubicBezTo>
                        <a:pt x="60" y="68"/>
                        <a:pt x="51" y="88"/>
                        <a:pt x="31" y="88"/>
                      </a:cubicBezTo>
                      <a:cubicBezTo>
                        <a:pt x="12" y="88"/>
                        <a:pt x="3" y="68"/>
                        <a:pt x="3" y="51"/>
                      </a:cubicBezTo>
                      <a:cubicBezTo>
                        <a:pt x="0" y="48"/>
                        <a:pt x="0" y="48"/>
                        <a:pt x="0" y="48"/>
                      </a:cubicBezTo>
                      <a:cubicBezTo>
                        <a:pt x="0" y="28"/>
                        <a:pt x="0" y="28"/>
                        <a:pt x="0" y="28"/>
                      </a:cubicBezTo>
                      <a:cubicBezTo>
                        <a:pt x="0" y="23"/>
                        <a:pt x="2" y="18"/>
                        <a:pt x="6" y="15"/>
                      </a:cubicBezTo>
                      <a:cubicBezTo>
                        <a:pt x="10" y="11"/>
                        <a:pt x="15" y="9"/>
                        <a:pt x="20" y="9"/>
                      </a:cubicBezTo>
                      <a:cubicBezTo>
                        <a:pt x="31" y="9"/>
                        <a:pt x="31" y="9"/>
                        <a:pt x="31" y="9"/>
                      </a:cubicBezTo>
                      <a:cubicBezTo>
                        <a:pt x="36" y="9"/>
                        <a:pt x="40" y="5"/>
                        <a:pt x="40" y="0"/>
                      </a:cubicBezTo>
                      <a:cubicBezTo>
                        <a:pt x="46" y="0"/>
                        <a:pt x="51" y="5"/>
                        <a:pt x="51" y="12"/>
                      </a:cubicBezTo>
                      <a:cubicBezTo>
                        <a:pt x="54" y="12"/>
                        <a:pt x="54" y="12"/>
                        <a:pt x="54" y="12"/>
                      </a:cubicBezTo>
                      <a:cubicBezTo>
                        <a:pt x="56" y="12"/>
                        <a:pt x="58" y="12"/>
                        <a:pt x="60" y="14"/>
                      </a:cubicBezTo>
                      <a:cubicBezTo>
                        <a:pt x="62" y="16"/>
                        <a:pt x="62" y="18"/>
                        <a:pt x="62" y="20"/>
                      </a:cubicBezTo>
                      <a:cubicBezTo>
                        <a:pt x="62" y="28"/>
                        <a:pt x="62" y="28"/>
                        <a:pt x="62" y="28"/>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510"/>
                <p:cNvSpPr>
                  <a:spLocks/>
                </p:cNvSpPr>
                <p:nvPr/>
              </p:nvSpPr>
              <p:spPr bwMode="auto">
                <a:xfrm>
                  <a:off x="3511550" y="11331575"/>
                  <a:ext cx="9525" cy="47625"/>
                </a:xfrm>
                <a:custGeom>
                  <a:avLst/>
                  <a:gdLst>
                    <a:gd name="T0" fmla="*/ 6 w 6"/>
                    <a:gd name="T1" fmla="*/ 0 h 30"/>
                    <a:gd name="T2" fmla="*/ 6 w 6"/>
                    <a:gd name="T3" fmla="*/ 24 h 30"/>
                    <a:gd name="T4" fmla="*/ 0 w 6"/>
                    <a:gd name="T5" fmla="*/ 30 h 30"/>
                  </a:gdLst>
                  <a:ahLst/>
                  <a:cxnLst>
                    <a:cxn ang="0">
                      <a:pos x="T0" y="T1"/>
                    </a:cxn>
                    <a:cxn ang="0">
                      <a:pos x="T2" y="T3"/>
                    </a:cxn>
                    <a:cxn ang="0">
                      <a:pos x="T4" y="T5"/>
                    </a:cxn>
                  </a:cxnLst>
                  <a:rect l="0" t="0" r="r" b="b"/>
                  <a:pathLst>
                    <a:path w="6" h="30">
                      <a:moveTo>
                        <a:pt x="6" y="0"/>
                      </a:moveTo>
                      <a:lnTo>
                        <a:pt x="6" y="24"/>
                      </a:lnTo>
                      <a:lnTo>
                        <a:pt x="0" y="30"/>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511"/>
                <p:cNvSpPr>
                  <a:spLocks/>
                </p:cNvSpPr>
                <p:nvPr/>
              </p:nvSpPr>
              <p:spPr bwMode="auto">
                <a:xfrm>
                  <a:off x="3635375" y="11331575"/>
                  <a:ext cx="9525" cy="47625"/>
                </a:xfrm>
                <a:custGeom>
                  <a:avLst/>
                  <a:gdLst>
                    <a:gd name="T0" fmla="*/ 0 w 6"/>
                    <a:gd name="T1" fmla="*/ 0 h 30"/>
                    <a:gd name="T2" fmla="*/ 0 w 6"/>
                    <a:gd name="T3" fmla="*/ 24 h 30"/>
                    <a:gd name="T4" fmla="*/ 6 w 6"/>
                    <a:gd name="T5" fmla="*/ 30 h 30"/>
                  </a:gdLst>
                  <a:ahLst/>
                  <a:cxnLst>
                    <a:cxn ang="0">
                      <a:pos x="T0" y="T1"/>
                    </a:cxn>
                    <a:cxn ang="0">
                      <a:pos x="T2" y="T3"/>
                    </a:cxn>
                    <a:cxn ang="0">
                      <a:pos x="T4" y="T5"/>
                    </a:cxn>
                  </a:cxnLst>
                  <a:rect l="0" t="0" r="r" b="b"/>
                  <a:pathLst>
                    <a:path w="6" h="30">
                      <a:moveTo>
                        <a:pt x="0" y="0"/>
                      </a:moveTo>
                      <a:lnTo>
                        <a:pt x="0" y="24"/>
                      </a:lnTo>
                      <a:lnTo>
                        <a:pt x="6" y="30"/>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512"/>
                <p:cNvSpPr>
                  <a:spLocks/>
                </p:cNvSpPr>
                <p:nvPr/>
              </p:nvSpPr>
              <p:spPr bwMode="auto">
                <a:xfrm>
                  <a:off x="3324225" y="11410950"/>
                  <a:ext cx="144463" cy="252413"/>
                </a:xfrm>
                <a:custGeom>
                  <a:avLst/>
                  <a:gdLst>
                    <a:gd name="T0" fmla="*/ 42 w 42"/>
                    <a:gd name="T1" fmla="*/ 0 h 73"/>
                    <a:gd name="T2" fmla="*/ 31 w 42"/>
                    <a:gd name="T3" fmla="*/ 5 h 73"/>
                    <a:gd name="T4" fmla="*/ 0 w 42"/>
                    <a:gd name="T5" fmla="*/ 28 h 73"/>
                    <a:gd name="T6" fmla="*/ 0 w 42"/>
                    <a:gd name="T7" fmla="*/ 73 h 73"/>
                  </a:gdLst>
                  <a:ahLst/>
                  <a:cxnLst>
                    <a:cxn ang="0">
                      <a:pos x="T0" y="T1"/>
                    </a:cxn>
                    <a:cxn ang="0">
                      <a:pos x="T2" y="T3"/>
                    </a:cxn>
                    <a:cxn ang="0">
                      <a:pos x="T4" y="T5"/>
                    </a:cxn>
                    <a:cxn ang="0">
                      <a:pos x="T6" y="T7"/>
                    </a:cxn>
                  </a:cxnLst>
                  <a:rect l="0" t="0" r="r" b="b"/>
                  <a:pathLst>
                    <a:path w="42" h="73">
                      <a:moveTo>
                        <a:pt x="42" y="0"/>
                      </a:moveTo>
                      <a:cubicBezTo>
                        <a:pt x="31" y="5"/>
                        <a:pt x="31" y="5"/>
                        <a:pt x="31" y="5"/>
                      </a:cubicBezTo>
                      <a:cubicBezTo>
                        <a:pt x="12" y="10"/>
                        <a:pt x="0" y="18"/>
                        <a:pt x="0" y="28"/>
                      </a:cubicBezTo>
                      <a:cubicBezTo>
                        <a:pt x="0" y="73"/>
                        <a:pt x="0" y="73"/>
                        <a:pt x="0" y="73"/>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513"/>
                <p:cNvSpPr>
                  <a:spLocks noChangeShapeType="1"/>
                </p:cNvSpPr>
                <p:nvPr/>
              </p:nvSpPr>
              <p:spPr bwMode="auto">
                <a:xfrm flipH="1" flipV="1">
                  <a:off x="3683000" y="11410950"/>
                  <a:ext cx="42863" cy="17463"/>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514"/>
                <p:cNvSpPr>
                  <a:spLocks noChangeShapeType="1"/>
                </p:cNvSpPr>
                <p:nvPr/>
              </p:nvSpPr>
              <p:spPr bwMode="auto">
                <a:xfrm>
                  <a:off x="3511550" y="11420475"/>
                  <a:ext cx="0"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515"/>
                <p:cNvSpPr>
                  <a:spLocks/>
                </p:cNvSpPr>
                <p:nvPr/>
              </p:nvSpPr>
              <p:spPr bwMode="auto">
                <a:xfrm>
                  <a:off x="3468688" y="11379200"/>
                  <a:ext cx="42863" cy="38100"/>
                </a:xfrm>
                <a:custGeom>
                  <a:avLst/>
                  <a:gdLst>
                    <a:gd name="T0" fmla="*/ 12 w 12"/>
                    <a:gd name="T1" fmla="*/ 0 h 11"/>
                    <a:gd name="T2" fmla="*/ 12 w 12"/>
                    <a:gd name="T3" fmla="*/ 0 h 11"/>
                    <a:gd name="T4" fmla="*/ 4 w 12"/>
                    <a:gd name="T5" fmla="*/ 4 h 11"/>
                    <a:gd name="T6" fmla="*/ 0 w 12"/>
                    <a:gd name="T7" fmla="*/ 11 h 11"/>
                  </a:gdLst>
                  <a:ahLst/>
                  <a:cxnLst>
                    <a:cxn ang="0">
                      <a:pos x="T0" y="T1"/>
                    </a:cxn>
                    <a:cxn ang="0">
                      <a:pos x="T2" y="T3"/>
                    </a:cxn>
                    <a:cxn ang="0">
                      <a:pos x="T4" y="T5"/>
                    </a:cxn>
                    <a:cxn ang="0">
                      <a:pos x="T6" y="T7"/>
                    </a:cxn>
                  </a:cxnLst>
                  <a:rect l="0" t="0" r="r" b="b"/>
                  <a:pathLst>
                    <a:path w="12" h="11">
                      <a:moveTo>
                        <a:pt x="12" y="0"/>
                      </a:moveTo>
                      <a:cubicBezTo>
                        <a:pt x="12" y="0"/>
                        <a:pt x="12" y="0"/>
                        <a:pt x="12" y="0"/>
                      </a:cubicBezTo>
                      <a:cubicBezTo>
                        <a:pt x="9" y="0"/>
                        <a:pt x="6" y="1"/>
                        <a:pt x="4" y="4"/>
                      </a:cubicBezTo>
                      <a:cubicBezTo>
                        <a:pt x="1" y="6"/>
                        <a:pt x="0" y="9"/>
                        <a:pt x="0" y="11"/>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516"/>
                <p:cNvSpPr>
                  <a:spLocks noChangeShapeType="1"/>
                </p:cNvSpPr>
                <p:nvPr/>
              </p:nvSpPr>
              <p:spPr bwMode="auto">
                <a:xfrm>
                  <a:off x="3644900" y="11420475"/>
                  <a:ext cx="0"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517"/>
                <p:cNvSpPr>
                  <a:spLocks/>
                </p:cNvSpPr>
                <p:nvPr/>
              </p:nvSpPr>
              <p:spPr bwMode="auto">
                <a:xfrm>
                  <a:off x="3644900" y="11379200"/>
                  <a:ext cx="38100" cy="38100"/>
                </a:xfrm>
                <a:custGeom>
                  <a:avLst/>
                  <a:gdLst>
                    <a:gd name="T0" fmla="*/ 0 w 11"/>
                    <a:gd name="T1" fmla="*/ 0 h 11"/>
                    <a:gd name="T2" fmla="*/ 0 w 11"/>
                    <a:gd name="T3" fmla="*/ 0 h 11"/>
                    <a:gd name="T4" fmla="*/ 8 w 11"/>
                    <a:gd name="T5" fmla="*/ 4 h 11"/>
                    <a:gd name="T6" fmla="*/ 11 w 11"/>
                    <a:gd name="T7" fmla="*/ 11 h 11"/>
                  </a:gdLst>
                  <a:ahLst/>
                  <a:cxnLst>
                    <a:cxn ang="0">
                      <a:pos x="T0" y="T1"/>
                    </a:cxn>
                    <a:cxn ang="0">
                      <a:pos x="T2" y="T3"/>
                    </a:cxn>
                    <a:cxn ang="0">
                      <a:pos x="T4" y="T5"/>
                    </a:cxn>
                    <a:cxn ang="0">
                      <a:pos x="T6" y="T7"/>
                    </a:cxn>
                  </a:cxnLst>
                  <a:rect l="0" t="0" r="r" b="b"/>
                  <a:pathLst>
                    <a:path w="11" h="11">
                      <a:moveTo>
                        <a:pt x="0" y="0"/>
                      </a:moveTo>
                      <a:cubicBezTo>
                        <a:pt x="0" y="0"/>
                        <a:pt x="0" y="0"/>
                        <a:pt x="0" y="0"/>
                      </a:cubicBezTo>
                      <a:cubicBezTo>
                        <a:pt x="3" y="0"/>
                        <a:pt x="6" y="1"/>
                        <a:pt x="8" y="4"/>
                      </a:cubicBezTo>
                      <a:cubicBezTo>
                        <a:pt x="10" y="6"/>
                        <a:pt x="11" y="9"/>
                        <a:pt x="11" y="11"/>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518"/>
                <p:cNvSpPr>
                  <a:spLocks/>
                </p:cNvSpPr>
                <p:nvPr/>
              </p:nvSpPr>
              <p:spPr bwMode="auto">
                <a:xfrm>
                  <a:off x="3521075" y="11458575"/>
                  <a:ext cx="114300" cy="222250"/>
                </a:xfrm>
                <a:custGeom>
                  <a:avLst/>
                  <a:gdLst>
                    <a:gd name="T0" fmla="*/ 35 w 72"/>
                    <a:gd name="T1" fmla="*/ 0 h 140"/>
                    <a:gd name="T2" fmla="*/ 0 w 72"/>
                    <a:gd name="T3" fmla="*/ 92 h 140"/>
                    <a:gd name="T4" fmla="*/ 35 w 72"/>
                    <a:gd name="T5" fmla="*/ 140 h 140"/>
                    <a:gd name="T6" fmla="*/ 72 w 72"/>
                    <a:gd name="T7" fmla="*/ 92 h 140"/>
                    <a:gd name="T8" fmla="*/ 35 w 72"/>
                    <a:gd name="T9" fmla="*/ 3 h 140"/>
                  </a:gdLst>
                  <a:ahLst/>
                  <a:cxnLst>
                    <a:cxn ang="0">
                      <a:pos x="T0" y="T1"/>
                    </a:cxn>
                    <a:cxn ang="0">
                      <a:pos x="T2" y="T3"/>
                    </a:cxn>
                    <a:cxn ang="0">
                      <a:pos x="T4" y="T5"/>
                    </a:cxn>
                    <a:cxn ang="0">
                      <a:pos x="T6" y="T7"/>
                    </a:cxn>
                    <a:cxn ang="0">
                      <a:pos x="T8" y="T9"/>
                    </a:cxn>
                  </a:cxnLst>
                  <a:rect l="0" t="0" r="r" b="b"/>
                  <a:pathLst>
                    <a:path w="72" h="140">
                      <a:moveTo>
                        <a:pt x="35" y="0"/>
                      </a:moveTo>
                      <a:lnTo>
                        <a:pt x="0" y="92"/>
                      </a:lnTo>
                      <a:lnTo>
                        <a:pt x="35" y="140"/>
                      </a:lnTo>
                      <a:lnTo>
                        <a:pt x="72" y="92"/>
                      </a:lnTo>
                      <a:lnTo>
                        <a:pt x="35" y="3"/>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519"/>
                <p:cNvSpPr>
                  <a:spLocks/>
                </p:cNvSpPr>
                <p:nvPr/>
              </p:nvSpPr>
              <p:spPr bwMode="auto">
                <a:xfrm>
                  <a:off x="3511550" y="11420475"/>
                  <a:ext cx="133350" cy="38100"/>
                </a:xfrm>
                <a:custGeom>
                  <a:avLst/>
                  <a:gdLst>
                    <a:gd name="T0" fmla="*/ 84 w 84"/>
                    <a:gd name="T1" fmla="*/ 0 h 24"/>
                    <a:gd name="T2" fmla="*/ 67 w 84"/>
                    <a:gd name="T3" fmla="*/ 0 h 24"/>
                    <a:gd name="T4" fmla="*/ 41 w 84"/>
                    <a:gd name="T5" fmla="*/ 24 h 24"/>
                    <a:gd name="T6" fmla="*/ 17 w 84"/>
                    <a:gd name="T7" fmla="*/ 0 h 24"/>
                    <a:gd name="T8" fmla="*/ 0 w 84"/>
                    <a:gd name="T9" fmla="*/ 0 h 24"/>
                  </a:gdLst>
                  <a:ahLst/>
                  <a:cxnLst>
                    <a:cxn ang="0">
                      <a:pos x="T0" y="T1"/>
                    </a:cxn>
                    <a:cxn ang="0">
                      <a:pos x="T2" y="T3"/>
                    </a:cxn>
                    <a:cxn ang="0">
                      <a:pos x="T4" y="T5"/>
                    </a:cxn>
                    <a:cxn ang="0">
                      <a:pos x="T6" y="T7"/>
                    </a:cxn>
                    <a:cxn ang="0">
                      <a:pos x="T8" y="T9"/>
                    </a:cxn>
                  </a:cxnLst>
                  <a:rect l="0" t="0" r="r" b="b"/>
                  <a:pathLst>
                    <a:path w="84" h="24">
                      <a:moveTo>
                        <a:pt x="84" y="0"/>
                      </a:moveTo>
                      <a:lnTo>
                        <a:pt x="67" y="0"/>
                      </a:lnTo>
                      <a:lnTo>
                        <a:pt x="41" y="24"/>
                      </a:lnTo>
                      <a:lnTo>
                        <a:pt x="17" y="0"/>
                      </a:lnTo>
                      <a:lnTo>
                        <a:pt x="0" y="0"/>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520"/>
                <p:cNvSpPr>
                  <a:spLocks noChangeShapeType="1"/>
                </p:cNvSpPr>
                <p:nvPr/>
              </p:nvSpPr>
              <p:spPr bwMode="auto">
                <a:xfrm>
                  <a:off x="3776663" y="11552238"/>
                  <a:ext cx="0"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521"/>
                <p:cNvSpPr>
                  <a:spLocks noChangeShapeType="1"/>
                </p:cNvSpPr>
                <p:nvPr/>
              </p:nvSpPr>
              <p:spPr bwMode="auto">
                <a:xfrm>
                  <a:off x="3890963" y="11552238"/>
                  <a:ext cx="0"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p:cNvGrpSpPr/>
              <p:nvPr/>
            </p:nvGrpSpPr>
            <p:grpSpPr>
              <a:xfrm>
                <a:off x="4202692" y="3710940"/>
                <a:ext cx="303418" cy="508505"/>
                <a:chOff x="4395788" y="5046663"/>
                <a:chExt cx="342900" cy="574675"/>
              </a:xfrm>
            </p:grpSpPr>
            <p:sp>
              <p:nvSpPr>
                <p:cNvPr id="123" name="Freeform 422"/>
                <p:cNvSpPr>
                  <a:spLocks noEditPoints="1"/>
                </p:cNvSpPr>
                <p:nvPr/>
              </p:nvSpPr>
              <p:spPr bwMode="auto">
                <a:xfrm>
                  <a:off x="4395788" y="5446713"/>
                  <a:ext cx="342900" cy="174625"/>
                </a:xfrm>
                <a:custGeom>
                  <a:avLst/>
                  <a:gdLst>
                    <a:gd name="T0" fmla="*/ 0 w 109"/>
                    <a:gd name="T1" fmla="*/ 8 h 55"/>
                    <a:gd name="T2" fmla="*/ 4 w 109"/>
                    <a:gd name="T3" fmla="*/ 12 h 55"/>
                    <a:gd name="T4" fmla="*/ 10 w 109"/>
                    <a:gd name="T5" fmla="*/ 12 h 55"/>
                    <a:gd name="T6" fmla="*/ 14 w 109"/>
                    <a:gd name="T7" fmla="*/ 15 h 55"/>
                    <a:gd name="T8" fmla="*/ 15 w 109"/>
                    <a:gd name="T9" fmla="*/ 18 h 55"/>
                    <a:gd name="T10" fmla="*/ 15 w 109"/>
                    <a:gd name="T11" fmla="*/ 23 h 55"/>
                    <a:gd name="T12" fmla="*/ 11 w 109"/>
                    <a:gd name="T13" fmla="*/ 28 h 55"/>
                    <a:gd name="T14" fmla="*/ 11 w 109"/>
                    <a:gd name="T15" fmla="*/ 33 h 55"/>
                    <a:gd name="T16" fmla="*/ 21 w 109"/>
                    <a:gd name="T17" fmla="*/ 44 h 55"/>
                    <a:gd name="T18" fmla="*/ 27 w 109"/>
                    <a:gd name="T19" fmla="*/ 44 h 55"/>
                    <a:gd name="T20" fmla="*/ 32 w 109"/>
                    <a:gd name="T21" fmla="*/ 40 h 55"/>
                    <a:gd name="T22" fmla="*/ 37 w 109"/>
                    <a:gd name="T23" fmla="*/ 39 h 55"/>
                    <a:gd name="T24" fmla="*/ 39 w 109"/>
                    <a:gd name="T25" fmla="*/ 41 h 55"/>
                    <a:gd name="T26" fmla="*/ 42 w 109"/>
                    <a:gd name="T27" fmla="*/ 44 h 55"/>
                    <a:gd name="T28" fmla="*/ 43 w 109"/>
                    <a:gd name="T29" fmla="*/ 51 h 55"/>
                    <a:gd name="T30" fmla="*/ 47 w 109"/>
                    <a:gd name="T31" fmla="*/ 54 h 55"/>
                    <a:gd name="T32" fmla="*/ 62 w 109"/>
                    <a:gd name="T33" fmla="*/ 55 h 55"/>
                    <a:gd name="T34" fmla="*/ 67 w 109"/>
                    <a:gd name="T35" fmla="*/ 51 h 55"/>
                    <a:gd name="T36" fmla="*/ 67 w 109"/>
                    <a:gd name="T37" fmla="*/ 45 h 55"/>
                    <a:gd name="T38" fmla="*/ 70 w 109"/>
                    <a:gd name="T39" fmla="*/ 41 h 55"/>
                    <a:gd name="T40" fmla="*/ 72 w 109"/>
                    <a:gd name="T41" fmla="*/ 39 h 55"/>
                    <a:gd name="T42" fmla="*/ 77 w 109"/>
                    <a:gd name="T43" fmla="*/ 40 h 55"/>
                    <a:gd name="T44" fmla="*/ 82 w 109"/>
                    <a:gd name="T45" fmla="*/ 44 h 55"/>
                    <a:gd name="T46" fmla="*/ 88 w 109"/>
                    <a:gd name="T47" fmla="*/ 44 h 55"/>
                    <a:gd name="T48" fmla="*/ 99 w 109"/>
                    <a:gd name="T49" fmla="*/ 34 h 55"/>
                    <a:gd name="T50" fmla="*/ 99 w 109"/>
                    <a:gd name="T51" fmla="*/ 28 h 55"/>
                    <a:gd name="T52" fmla="*/ 95 w 109"/>
                    <a:gd name="T53" fmla="*/ 23 h 55"/>
                    <a:gd name="T54" fmla="*/ 94 w 109"/>
                    <a:gd name="T55" fmla="*/ 18 h 55"/>
                    <a:gd name="T56" fmla="*/ 95 w 109"/>
                    <a:gd name="T57" fmla="*/ 15 h 55"/>
                    <a:gd name="T58" fmla="*/ 99 w 109"/>
                    <a:gd name="T59" fmla="*/ 12 h 55"/>
                    <a:gd name="T60" fmla="*/ 105 w 109"/>
                    <a:gd name="T61" fmla="*/ 12 h 55"/>
                    <a:gd name="T62" fmla="*/ 109 w 109"/>
                    <a:gd name="T63" fmla="*/ 8 h 55"/>
                    <a:gd name="T64" fmla="*/ 75 w 109"/>
                    <a:gd name="T65" fmla="*/ 0 h 55"/>
                    <a:gd name="T66" fmla="*/ 55 w 109"/>
                    <a:gd name="T67" fmla="*/ 20 h 55"/>
                    <a:gd name="T68" fmla="*/ 34 w 109"/>
                    <a:gd name="T6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55">
                      <a:moveTo>
                        <a:pt x="0" y="8"/>
                      </a:moveTo>
                      <a:cubicBezTo>
                        <a:pt x="0" y="10"/>
                        <a:pt x="2" y="12"/>
                        <a:pt x="4" y="12"/>
                      </a:cubicBezTo>
                      <a:cubicBezTo>
                        <a:pt x="10" y="12"/>
                        <a:pt x="10" y="12"/>
                        <a:pt x="10" y="12"/>
                      </a:cubicBezTo>
                      <a:cubicBezTo>
                        <a:pt x="12" y="13"/>
                        <a:pt x="14" y="14"/>
                        <a:pt x="14" y="15"/>
                      </a:cubicBezTo>
                      <a:cubicBezTo>
                        <a:pt x="15" y="16"/>
                        <a:pt x="15" y="17"/>
                        <a:pt x="15" y="18"/>
                      </a:cubicBezTo>
                      <a:cubicBezTo>
                        <a:pt x="16" y="19"/>
                        <a:pt x="16" y="21"/>
                        <a:pt x="15" y="23"/>
                      </a:cubicBezTo>
                      <a:cubicBezTo>
                        <a:pt x="11" y="28"/>
                        <a:pt x="11" y="28"/>
                        <a:pt x="11" y="28"/>
                      </a:cubicBezTo>
                      <a:cubicBezTo>
                        <a:pt x="10" y="29"/>
                        <a:pt x="10" y="32"/>
                        <a:pt x="11" y="33"/>
                      </a:cubicBezTo>
                      <a:cubicBezTo>
                        <a:pt x="21" y="44"/>
                        <a:pt x="21" y="44"/>
                        <a:pt x="21" y="44"/>
                      </a:cubicBezTo>
                      <a:cubicBezTo>
                        <a:pt x="23" y="46"/>
                        <a:pt x="26" y="46"/>
                        <a:pt x="27" y="44"/>
                      </a:cubicBezTo>
                      <a:cubicBezTo>
                        <a:pt x="32" y="40"/>
                        <a:pt x="32" y="40"/>
                        <a:pt x="32" y="40"/>
                      </a:cubicBezTo>
                      <a:cubicBezTo>
                        <a:pt x="33" y="39"/>
                        <a:pt x="35" y="39"/>
                        <a:pt x="37" y="39"/>
                      </a:cubicBezTo>
                      <a:cubicBezTo>
                        <a:pt x="38" y="40"/>
                        <a:pt x="39" y="40"/>
                        <a:pt x="39" y="41"/>
                      </a:cubicBezTo>
                      <a:cubicBezTo>
                        <a:pt x="41" y="41"/>
                        <a:pt x="42" y="43"/>
                        <a:pt x="42" y="44"/>
                      </a:cubicBezTo>
                      <a:cubicBezTo>
                        <a:pt x="43" y="51"/>
                        <a:pt x="43" y="51"/>
                        <a:pt x="43" y="51"/>
                      </a:cubicBezTo>
                      <a:cubicBezTo>
                        <a:pt x="43" y="53"/>
                        <a:pt x="45" y="54"/>
                        <a:pt x="47" y="54"/>
                      </a:cubicBezTo>
                      <a:cubicBezTo>
                        <a:pt x="62" y="55"/>
                        <a:pt x="62" y="55"/>
                        <a:pt x="62" y="55"/>
                      </a:cubicBezTo>
                      <a:cubicBezTo>
                        <a:pt x="64" y="55"/>
                        <a:pt x="66" y="53"/>
                        <a:pt x="67" y="51"/>
                      </a:cubicBezTo>
                      <a:cubicBezTo>
                        <a:pt x="67" y="45"/>
                        <a:pt x="67" y="45"/>
                        <a:pt x="67" y="45"/>
                      </a:cubicBezTo>
                      <a:cubicBezTo>
                        <a:pt x="67" y="43"/>
                        <a:pt x="68" y="41"/>
                        <a:pt x="70" y="41"/>
                      </a:cubicBezTo>
                      <a:cubicBezTo>
                        <a:pt x="71" y="40"/>
                        <a:pt x="72" y="40"/>
                        <a:pt x="72" y="39"/>
                      </a:cubicBezTo>
                      <a:cubicBezTo>
                        <a:pt x="74" y="39"/>
                        <a:pt x="76" y="39"/>
                        <a:pt x="77" y="40"/>
                      </a:cubicBezTo>
                      <a:cubicBezTo>
                        <a:pt x="82" y="44"/>
                        <a:pt x="82" y="44"/>
                        <a:pt x="82" y="44"/>
                      </a:cubicBezTo>
                      <a:cubicBezTo>
                        <a:pt x="84" y="45"/>
                        <a:pt x="86" y="45"/>
                        <a:pt x="88" y="44"/>
                      </a:cubicBezTo>
                      <a:cubicBezTo>
                        <a:pt x="99" y="34"/>
                        <a:pt x="99" y="34"/>
                        <a:pt x="99" y="34"/>
                      </a:cubicBezTo>
                      <a:cubicBezTo>
                        <a:pt x="100" y="32"/>
                        <a:pt x="100" y="29"/>
                        <a:pt x="99" y="28"/>
                      </a:cubicBezTo>
                      <a:cubicBezTo>
                        <a:pt x="95" y="23"/>
                        <a:pt x="95" y="23"/>
                        <a:pt x="95" y="23"/>
                      </a:cubicBezTo>
                      <a:cubicBezTo>
                        <a:pt x="94" y="22"/>
                        <a:pt x="93" y="20"/>
                        <a:pt x="94" y="18"/>
                      </a:cubicBezTo>
                      <a:cubicBezTo>
                        <a:pt x="94" y="17"/>
                        <a:pt x="95" y="16"/>
                        <a:pt x="95" y="15"/>
                      </a:cubicBezTo>
                      <a:cubicBezTo>
                        <a:pt x="96" y="14"/>
                        <a:pt x="97" y="13"/>
                        <a:pt x="99" y="12"/>
                      </a:cubicBezTo>
                      <a:cubicBezTo>
                        <a:pt x="105" y="12"/>
                        <a:pt x="105" y="12"/>
                        <a:pt x="105" y="12"/>
                      </a:cubicBezTo>
                      <a:cubicBezTo>
                        <a:pt x="107" y="12"/>
                        <a:pt x="109" y="10"/>
                        <a:pt x="109" y="8"/>
                      </a:cubicBezTo>
                      <a:moveTo>
                        <a:pt x="75" y="0"/>
                      </a:moveTo>
                      <a:cubicBezTo>
                        <a:pt x="75" y="11"/>
                        <a:pt x="66" y="20"/>
                        <a:pt x="55" y="20"/>
                      </a:cubicBezTo>
                      <a:cubicBezTo>
                        <a:pt x="44" y="20"/>
                        <a:pt x="34" y="11"/>
                        <a:pt x="34"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423"/>
                <p:cNvSpPr>
                  <a:spLocks/>
                </p:cNvSpPr>
                <p:nvPr/>
              </p:nvSpPr>
              <p:spPr bwMode="auto">
                <a:xfrm>
                  <a:off x="4524375" y="5245100"/>
                  <a:ext cx="85725" cy="15875"/>
                </a:xfrm>
                <a:custGeom>
                  <a:avLst/>
                  <a:gdLst>
                    <a:gd name="T0" fmla="*/ 0 w 27"/>
                    <a:gd name="T1" fmla="*/ 0 h 5"/>
                    <a:gd name="T2" fmla="*/ 14 w 27"/>
                    <a:gd name="T3" fmla="*/ 5 h 5"/>
                    <a:gd name="T4" fmla="*/ 27 w 27"/>
                    <a:gd name="T5" fmla="*/ 1 h 5"/>
                  </a:gdLst>
                  <a:ahLst/>
                  <a:cxnLst>
                    <a:cxn ang="0">
                      <a:pos x="T0" y="T1"/>
                    </a:cxn>
                    <a:cxn ang="0">
                      <a:pos x="T2" y="T3"/>
                    </a:cxn>
                    <a:cxn ang="0">
                      <a:pos x="T4" y="T5"/>
                    </a:cxn>
                  </a:cxnLst>
                  <a:rect l="0" t="0" r="r" b="b"/>
                  <a:pathLst>
                    <a:path w="27" h="5">
                      <a:moveTo>
                        <a:pt x="0" y="0"/>
                      </a:moveTo>
                      <a:cubicBezTo>
                        <a:pt x="0" y="0"/>
                        <a:pt x="7" y="5"/>
                        <a:pt x="14" y="5"/>
                      </a:cubicBezTo>
                      <a:cubicBezTo>
                        <a:pt x="22" y="5"/>
                        <a:pt x="27" y="1"/>
                        <a:pt x="27" y="1"/>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424"/>
                <p:cNvSpPr>
                  <a:spLocks/>
                </p:cNvSpPr>
                <p:nvPr/>
              </p:nvSpPr>
              <p:spPr bwMode="auto">
                <a:xfrm>
                  <a:off x="4549775" y="5276850"/>
                  <a:ext cx="41275" cy="31750"/>
                </a:xfrm>
                <a:custGeom>
                  <a:avLst/>
                  <a:gdLst>
                    <a:gd name="T0" fmla="*/ 0 w 26"/>
                    <a:gd name="T1" fmla="*/ 0 h 20"/>
                    <a:gd name="T2" fmla="*/ 26 w 26"/>
                    <a:gd name="T3" fmla="*/ 0 h 20"/>
                    <a:gd name="T4" fmla="*/ 20 w 26"/>
                    <a:gd name="T5" fmla="*/ 20 h 20"/>
                    <a:gd name="T6" fmla="*/ 4 w 26"/>
                    <a:gd name="T7" fmla="*/ 20 h 20"/>
                    <a:gd name="T8" fmla="*/ 0 w 26"/>
                    <a:gd name="T9" fmla="*/ 0 h 20"/>
                  </a:gdLst>
                  <a:ahLst/>
                  <a:cxnLst>
                    <a:cxn ang="0">
                      <a:pos x="T0" y="T1"/>
                    </a:cxn>
                    <a:cxn ang="0">
                      <a:pos x="T2" y="T3"/>
                    </a:cxn>
                    <a:cxn ang="0">
                      <a:pos x="T4" y="T5"/>
                    </a:cxn>
                    <a:cxn ang="0">
                      <a:pos x="T6" y="T7"/>
                    </a:cxn>
                    <a:cxn ang="0">
                      <a:pos x="T8" y="T9"/>
                    </a:cxn>
                  </a:cxnLst>
                  <a:rect l="0" t="0" r="r" b="b"/>
                  <a:pathLst>
                    <a:path w="26" h="20">
                      <a:moveTo>
                        <a:pt x="0" y="0"/>
                      </a:moveTo>
                      <a:lnTo>
                        <a:pt x="26" y="0"/>
                      </a:lnTo>
                      <a:lnTo>
                        <a:pt x="20" y="20"/>
                      </a:lnTo>
                      <a:lnTo>
                        <a:pt x="4" y="20"/>
                      </a:lnTo>
                      <a:lnTo>
                        <a:pt x="0" y="0"/>
                      </a:ln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425"/>
                <p:cNvSpPr>
                  <a:spLocks/>
                </p:cNvSpPr>
                <p:nvPr/>
              </p:nvSpPr>
              <p:spPr bwMode="auto">
                <a:xfrm>
                  <a:off x="4543425" y="5308600"/>
                  <a:ext cx="53975" cy="128588"/>
                </a:xfrm>
                <a:custGeom>
                  <a:avLst/>
                  <a:gdLst>
                    <a:gd name="T0" fmla="*/ 8 w 34"/>
                    <a:gd name="T1" fmla="*/ 0 h 81"/>
                    <a:gd name="T2" fmla="*/ 0 w 34"/>
                    <a:gd name="T3" fmla="*/ 61 h 81"/>
                    <a:gd name="T4" fmla="*/ 16 w 34"/>
                    <a:gd name="T5" fmla="*/ 81 h 81"/>
                    <a:gd name="T6" fmla="*/ 34 w 34"/>
                    <a:gd name="T7" fmla="*/ 61 h 81"/>
                    <a:gd name="T8" fmla="*/ 24 w 34"/>
                    <a:gd name="T9" fmla="*/ 0 h 81"/>
                  </a:gdLst>
                  <a:ahLst/>
                  <a:cxnLst>
                    <a:cxn ang="0">
                      <a:pos x="T0" y="T1"/>
                    </a:cxn>
                    <a:cxn ang="0">
                      <a:pos x="T2" y="T3"/>
                    </a:cxn>
                    <a:cxn ang="0">
                      <a:pos x="T4" y="T5"/>
                    </a:cxn>
                    <a:cxn ang="0">
                      <a:pos x="T6" y="T7"/>
                    </a:cxn>
                    <a:cxn ang="0">
                      <a:pos x="T8" y="T9"/>
                    </a:cxn>
                  </a:cxnLst>
                  <a:rect l="0" t="0" r="r" b="b"/>
                  <a:pathLst>
                    <a:path w="34" h="81">
                      <a:moveTo>
                        <a:pt x="8" y="0"/>
                      </a:moveTo>
                      <a:lnTo>
                        <a:pt x="0" y="61"/>
                      </a:lnTo>
                      <a:lnTo>
                        <a:pt x="16" y="81"/>
                      </a:lnTo>
                      <a:lnTo>
                        <a:pt x="34" y="61"/>
                      </a:lnTo>
                      <a:lnTo>
                        <a:pt x="24" y="0"/>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Freeform 426"/>
                <p:cNvSpPr>
                  <a:spLocks/>
                </p:cNvSpPr>
                <p:nvPr/>
              </p:nvSpPr>
              <p:spPr bwMode="auto">
                <a:xfrm>
                  <a:off x="4398963" y="5046663"/>
                  <a:ext cx="339725" cy="390525"/>
                </a:xfrm>
                <a:custGeom>
                  <a:avLst/>
                  <a:gdLst>
                    <a:gd name="T0" fmla="*/ 108 w 108"/>
                    <a:gd name="T1" fmla="*/ 121 h 124"/>
                    <a:gd name="T2" fmla="*/ 101 w 108"/>
                    <a:gd name="T3" fmla="*/ 88 h 124"/>
                    <a:gd name="T4" fmla="*/ 89 w 108"/>
                    <a:gd name="T5" fmla="*/ 76 h 124"/>
                    <a:gd name="T6" fmla="*/ 69 w 108"/>
                    <a:gd name="T7" fmla="*/ 68 h 124"/>
                    <a:gd name="T8" fmla="*/ 67 w 108"/>
                    <a:gd name="T9" fmla="*/ 64 h 124"/>
                    <a:gd name="T10" fmla="*/ 73 w 108"/>
                    <a:gd name="T11" fmla="*/ 50 h 124"/>
                    <a:gd name="T12" fmla="*/ 81 w 108"/>
                    <a:gd name="T13" fmla="*/ 38 h 124"/>
                    <a:gd name="T14" fmla="*/ 77 w 108"/>
                    <a:gd name="T15" fmla="*/ 35 h 124"/>
                    <a:gd name="T16" fmla="*/ 79 w 108"/>
                    <a:gd name="T17" fmla="*/ 23 h 124"/>
                    <a:gd name="T18" fmla="*/ 80 w 108"/>
                    <a:gd name="T19" fmla="*/ 25 h 124"/>
                    <a:gd name="T20" fmla="*/ 62 w 108"/>
                    <a:gd name="T21" fmla="*/ 3 h 124"/>
                    <a:gd name="T22" fmla="*/ 45 w 108"/>
                    <a:gd name="T23" fmla="*/ 6 h 124"/>
                    <a:gd name="T24" fmla="*/ 32 w 108"/>
                    <a:gd name="T25" fmla="*/ 14 h 124"/>
                    <a:gd name="T26" fmla="*/ 36 w 108"/>
                    <a:gd name="T27" fmla="*/ 14 h 124"/>
                    <a:gd name="T28" fmla="*/ 30 w 108"/>
                    <a:gd name="T29" fmla="*/ 18 h 124"/>
                    <a:gd name="T30" fmla="*/ 30 w 108"/>
                    <a:gd name="T31" fmla="*/ 26 h 124"/>
                    <a:gd name="T32" fmla="*/ 31 w 108"/>
                    <a:gd name="T33" fmla="*/ 35 h 124"/>
                    <a:gd name="T34" fmla="*/ 28 w 108"/>
                    <a:gd name="T35" fmla="*/ 38 h 124"/>
                    <a:gd name="T36" fmla="*/ 35 w 108"/>
                    <a:gd name="T37" fmla="*/ 51 h 124"/>
                    <a:gd name="T38" fmla="*/ 40 w 108"/>
                    <a:gd name="T39" fmla="*/ 63 h 124"/>
                    <a:gd name="T40" fmla="*/ 39 w 108"/>
                    <a:gd name="T41" fmla="*/ 67 h 124"/>
                    <a:gd name="T42" fmla="*/ 16 w 108"/>
                    <a:gd name="T43" fmla="*/ 77 h 124"/>
                    <a:gd name="T44" fmla="*/ 5 w 108"/>
                    <a:gd name="T45" fmla="*/ 93 h 124"/>
                    <a:gd name="T46" fmla="*/ 0 w 108"/>
                    <a:gd name="T4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24">
                      <a:moveTo>
                        <a:pt x="108" y="121"/>
                      </a:moveTo>
                      <a:cubicBezTo>
                        <a:pt x="108" y="121"/>
                        <a:pt x="104" y="98"/>
                        <a:pt x="101" y="88"/>
                      </a:cubicBezTo>
                      <a:cubicBezTo>
                        <a:pt x="99" y="78"/>
                        <a:pt x="96" y="78"/>
                        <a:pt x="89" y="76"/>
                      </a:cubicBezTo>
                      <a:cubicBezTo>
                        <a:pt x="82" y="74"/>
                        <a:pt x="69" y="68"/>
                        <a:pt x="69" y="68"/>
                      </a:cubicBezTo>
                      <a:cubicBezTo>
                        <a:pt x="67" y="64"/>
                        <a:pt x="67" y="64"/>
                        <a:pt x="67" y="64"/>
                      </a:cubicBezTo>
                      <a:cubicBezTo>
                        <a:pt x="72" y="58"/>
                        <a:pt x="73" y="50"/>
                        <a:pt x="73" y="50"/>
                      </a:cubicBezTo>
                      <a:cubicBezTo>
                        <a:pt x="80" y="51"/>
                        <a:pt x="81" y="42"/>
                        <a:pt x="81" y="38"/>
                      </a:cubicBezTo>
                      <a:cubicBezTo>
                        <a:pt x="80" y="35"/>
                        <a:pt x="77" y="35"/>
                        <a:pt x="77" y="35"/>
                      </a:cubicBezTo>
                      <a:cubicBezTo>
                        <a:pt x="79" y="31"/>
                        <a:pt x="79" y="23"/>
                        <a:pt x="79" y="23"/>
                      </a:cubicBezTo>
                      <a:cubicBezTo>
                        <a:pt x="79" y="23"/>
                        <a:pt x="79" y="23"/>
                        <a:pt x="80" y="25"/>
                      </a:cubicBezTo>
                      <a:cubicBezTo>
                        <a:pt x="81" y="15"/>
                        <a:pt x="71" y="5"/>
                        <a:pt x="62" y="3"/>
                      </a:cubicBezTo>
                      <a:cubicBezTo>
                        <a:pt x="53" y="0"/>
                        <a:pt x="47" y="3"/>
                        <a:pt x="45" y="6"/>
                      </a:cubicBezTo>
                      <a:cubicBezTo>
                        <a:pt x="38" y="5"/>
                        <a:pt x="34" y="9"/>
                        <a:pt x="32" y="14"/>
                      </a:cubicBezTo>
                      <a:cubicBezTo>
                        <a:pt x="34" y="13"/>
                        <a:pt x="36" y="14"/>
                        <a:pt x="36" y="14"/>
                      </a:cubicBezTo>
                      <a:cubicBezTo>
                        <a:pt x="36" y="14"/>
                        <a:pt x="32" y="15"/>
                        <a:pt x="30" y="18"/>
                      </a:cubicBezTo>
                      <a:cubicBezTo>
                        <a:pt x="28" y="22"/>
                        <a:pt x="30" y="26"/>
                        <a:pt x="30" y="26"/>
                      </a:cubicBezTo>
                      <a:cubicBezTo>
                        <a:pt x="30" y="26"/>
                        <a:pt x="31" y="29"/>
                        <a:pt x="31" y="35"/>
                      </a:cubicBezTo>
                      <a:cubicBezTo>
                        <a:pt x="31" y="35"/>
                        <a:pt x="28" y="35"/>
                        <a:pt x="28" y="38"/>
                      </a:cubicBezTo>
                      <a:cubicBezTo>
                        <a:pt x="27" y="43"/>
                        <a:pt x="28" y="52"/>
                        <a:pt x="35" y="51"/>
                      </a:cubicBezTo>
                      <a:cubicBezTo>
                        <a:pt x="36" y="55"/>
                        <a:pt x="40" y="63"/>
                        <a:pt x="40" y="63"/>
                      </a:cubicBezTo>
                      <a:cubicBezTo>
                        <a:pt x="40" y="63"/>
                        <a:pt x="40" y="64"/>
                        <a:pt x="39" y="67"/>
                      </a:cubicBezTo>
                      <a:cubicBezTo>
                        <a:pt x="39" y="70"/>
                        <a:pt x="24" y="75"/>
                        <a:pt x="16" y="77"/>
                      </a:cubicBezTo>
                      <a:cubicBezTo>
                        <a:pt x="8" y="80"/>
                        <a:pt x="7" y="84"/>
                        <a:pt x="5" y="93"/>
                      </a:cubicBezTo>
                      <a:cubicBezTo>
                        <a:pt x="0" y="124"/>
                        <a:pt x="0" y="124"/>
                        <a:pt x="0" y="124"/>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a:grpSpLocks noChangeAspect="1"/>
              </p:cNvGrpSpPr>
              <p:nvPr/>
            </p:nvGrpSpPr>
            <p:grpSpPr>
              <a:xfrm>
                <a:off x="2930863" y="3093719"/>
                <a:ext cx="467657" cy="523141"/>
                <a:chOff x="2001838" y="3487738"/>
                <a:chExt cx="374650" cy="419100"/>
              </a:xfrm>
            </p:grpSpPr>
            <p:sp>
              <p:nvSpPr>
                <p:cNvPr id="103" name="Freeform 124"/>
                <p:cNvSpPr>
                  <a:spLocks/>
                </p:cNvSpPr>
                <p:nvPr/>
              </p:nvSpPr>
              <p:spPr bwMode="auto">
                <a:xfrm>
                  <a:off x="2058988" y="3852863"/>
                  <a:ext cx="120650" cy="53975"/>
                </a:xfrm>
                <a:custGeom>
                  <a:avLst/>
                  <a:gdLst>
                    <a:gd name="T0" fmla="*/ 0 w 76"/>
                    <a:gd name="T1" fmla="*/ 34 h 34"/>
                    <a:gd name="T2" fmla="*/ 0 w 76"/>
                    <a:gd name="T3" fmla="*/ 0 h 34"/>
                    <a:gd name="T4" fmla="*/ 76 w 76"/>
                    <a:gd name="T5" fmla="*/ 0 h 34"/>
                    <a:gd name="T6" fmla="*/ 76 w 76"/>
                    <a:gd name="T7" fmla="*/ 34 h 34"/>
                  </a:gdLst>
                  <a:ahLst/>
                  <a:cxnLst>
                    <a:cxn ang="0">
                      <a:pos x="T0" y="T1"/>
                    </a:cxn>
                    <a:cxn ang="0">
                      <a:pos x="T2" y="T3"/>
                    </a:cxn>
                    <a:cxn ang="0">
                      <a:pos x="T4" y="T5"/>
                    </a:cxn>
                    <a:cxn ang="0">
                      <a:pos x="T6" y="T7"/>
                    </a:cxn>
                  </a:cxnLst>
                  <a:rect l="0" t="0" r="r" b="b"/>
                  <a:pathLst>
                    <a:path w="76" h="34">
                      <a:moveTo>
                        <a:pt x="0" y="34"/>
                      </a:moveTo>
                      <a:lnTo>
                        <a:pt x="0" y="0"/>
                      </a:lnTo>
                      <a:lnTo>
                        <a:pt x="76" y="0"/>
                      </a:lnTo>
                      <a:lnTo>
                        <a:pt x="76" y="34"/>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5"/>
                <p:cNvSpPr>
                  <a:spLocks/>
                </p:cNvSpPr>
                <p:nvPr/>
              </p:nvSpPr>
              <p:spPr bwMode="auto">
                <a:xfrm>
                  <a:off x="2068513" y="3830638"/>
                  <a:ext cx="101600" cy="22225"/>
                </a:xfrm>
                <a:custGeom>
                  <a:avLst/>
                  <a:gdLst>
                    <a:gd name="T0" fmla="*/ 0 w 64"/>
                    <a:gd name="T1" fmla="*/ 14 h 14"/>
                    <a:gd name="T2" fmla="*/ 0 w 64"/>
                    <a:gd name="T3" fmla="*/ 0 h 14"/>
                    <a:gd name="T4" fmla="*/ 64 w 64"/>
                    <a:gd name="T5" fmla="*/ 0 h 14"/>
                    <a:gd name="T6" fmla="*/ 64 w 64"/>
                    <a:gd name="T7" fmla="*/ 14 h 14"/>
                  </a:gdLst>
                  <a:ahLst/>
                  <a:cxnLst>
                    <a:cxn ang="0">
                      <a:pos x="T0" y="T1"/>
                    </a:cxn>
                    <a:cxn ang="0">
                      <a:pos x="T2" y="T3"/>
                    </a:cxn>
                    <a:cxn ang="0">
                      <a:pos x="T4" y="T5"/>
                    </a:cxn>
                    <a:cxn ang="0">
                      <a:pos x="T6" y="T7"/>
                    </a:cxn>
                  </a:cxnLst>
                  <a:rect l="0" t="0" r="r" b="b"/>
                  <a:pathLst>
                    <a:path w="64" h="14">
                      <a:moveTo>
                        <a:pt x="0" y="14"/>
                      </a:moveTo>
                      <a:lnTo>
                        <a:pt x="0" y="0"/>
                      </a:lnTo>
                      <a:lnTo>
                        <a:pt x="64" y="0"/>
                      </a:lnTo>
                      <a:lnTo>
                        <a:pt x="64" y="14"/>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6"/>
                <p:cNvSpPr>
                  <a:spLocks/>
                </p:cNvSpPr>
                <p:nvPr/>
              </p:nvSpPr>
              <p:spPr bwMode="auto">
                <a:xfrm>
                  <a:off x="2001838" y="3614738"/>
                  <a:ext cx="85725" cy="215900"/>
                </a:xfrm>
                <a:custGeom>
                  <a:avLst/>
                  <a:gdLst>
                    <a:gd name="T0" fmla="*/ 27 w 27"/>
                    <a:gd name="T1" fmla="*/ 68 h 68"/>
                    <a:gd name="T2" fmla="*/ 24 w 27"/>
                    <a:gd name="T3" fmla="*/ 63 h 68"/>
                    <a:gd name="T4" fmla="*/ 10 w 27"/>
                    <a:gd name="T5" fmla="*/ 49 h 68"/>
                    <a:gd name="T6" fmla="*/ 4 w 27"/>
                    <a:gd name="T7" fmla="*/ 36 h 68"/>
                    <a:gd name="T8" fmla="*/ 0 w 27"/>
                    <a:gd name="T9" fmla="*/ 20 h 68"/>
                    <a:gd name="T10" fmla="*/ 0 w 27"/>
                    <a:gd name="T11" fmla="*/ 4 h 68"/>
                    <a:gd name="T12" fmla="*/ 4 w 27"/>
                    <a:gd name="T13" fmla="*/ 0 h 68"/>
                    <a:gd name="T14" fmla="*/ 4 w 27"/>
                    <a:gd name="T15" fmla="*/ 0 h 68"/>
                    <a:gd name="T16" fmla="*/ 13 w 27"/>
                    <a:gd name="T17" fmla="*/ 8 h 68"/>
                    <a:gd name="T18" fmla="*/ 13 w 27"/>
                    <a:gd name="T19" fmla="*/ 2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68">
                      <a:moveTo>
                        <a:pt x="27" y="68"/>
                      </a:moveTo>
                      <a:cubicBezTo>
                        <a:pt x="27" y="68"/>
                        <a:pt x="27" y="66"/>
                        <a:pt x="24" y="63"/>
                      </a:cubicBezTo>
                      <a:cubicBezTo>
                        <a:pt x="21" y="60"/>
                        <a:pt x="13" y="51"/>
                        <a:pt x="10" y="49"/>
                      </a:cubicBezTo>
                      <a:cubicBezTo>
                        <a:pt x="6" y="45"/>
                        <a:pt x="6" y="41"/>
                        <a:pt x="4" y="36"/>
                      </a:cubicBezTo>
                      <a:cubicBezTo>
                        <a:pt x="2" y="31"/>
                        <a:pt x="0" y="24"/>
                        <a:pt x="0" y="20"/>
                      </a:cubicBezTo>
                      <a:cubicBezTo>
                        <a:pt x="0" y="4"/>
                        <a:pt x="0" y="4"/>
                        <a:pt x="0" y="4"/>
                      </a:cubicBezTo>
                      <a:cubicBezTo>
                        <a:pt x="0" y="2"/>
                        <a:pt x="2" y="0"/>
                        <a:pt x="4" y="0"/>
                      </a:cubicBezTo>
                      <a:cubicBezTo>
                        <a:pt x="4" y="0"/>
                        <a:pt x="4" y="0"/>
                        <a:pt x="4" y="0"/>
                      </a:cubicBezTo>
                      <a:cubicBezTo>
                        <a:pt x="9" y="0"/>
                        <a:pt x="13" y="4"/>
                        <a:pt x="13" y="8"/>
                      </a:cubicBezTo>
                      <a:cubicBezTo>
                        <a:pt x="13" y="25"/>
                        <a:pt x="13" y="25"/>
                        <a:pt x="13" y="25"/>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7"/>
                <p:cNvSpPr>
                  <a:spLocks/>
                </p:cNvSpPr>
                <p:nvPr/>
              </p:nvSpPr>
              <p:spPr bwMode="auto">
                <a:xfrm>
                  <a:off x="2036763" y="3684588"/>
                  <a:ext cx="127000" cy="146050"/>
                </a:xfrm>
                <a:custGeom>
                  <a:avLst/>
                  <a:gdLst>
                    <a:gd name="T0" fmla="*/ 17 w 40"/>
                    <a:gd name="T1" fmla="*/ 23 h 46"/>
                    <a:gd name="T2" fmla="*/ 1 w 40"/>
                    <a:gd name="T3" fmla="*/ 6 h 46"/>
                    <a:gd name="T4" fmla="*/ 1 w 40"/>
                    <a:gd name="T5" fmla="*/ 3 h 46"/>
                    <a:gd name="T6" fmla="*/ 2 w 40"/>
                    <a:gd name="T7" fmla="*/ 2 h 46"/>
                    <a:gd name="T8" fmla="*/ 14 w 40"/>
                    <a:gd name="T9" fmla="*/ 3 h 46"/>
                    <a:gd name="T10" fmla="*/ 26 w 40"/>
                    <a:gd name="T11" fmla="*/ 13 h 46"/>
                    <a:gd name="T12" fmla="*/ 40 w 40"/>
                    <a:gd name="T13" fmla="*/ 31 h 46"/>
                    <a:gd name="T14" fmla="*/ 40 w 4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6">
                      <a:moveTo>
                        <a:pt x="17" y="23"/>
                      </a:moveTo>
                      <a:cubicBezTo>
                        <a:pt x="1" y="6"/>
                        <a:pt x="1" y="6"/>
                        <a:pt x="1" y="6"/>
                      </a:cubicBezTo>
                      <a:cubicBezTo>
                        <a:pt x="0" y="5"/>
                        <a:pt x="0" y="4"/>
                        <a:pt x="1" y="3"/>
                      </a:cubicBezTo>
                      <a:cubicBezTo>
                        <a:pt x="2" y="2"/>
                        <a:pt x="2" y="2"/>
                        <a:pt x="2" y="2"/>
                      </a:cubicBezTo>
                      <a:cubicBezTo>
                        <a:pt x="6" y="0"/>
                        <a:pt x="11" y="0"/>
                        <a:pt x="14" y="3"/>
                      </a:cubicBezTo>
                      <a:cubicBezTo>
                        <a:pt x="26" y="13"/>
                        <a:pt x="26" y="13"/>
                        <a:pt x="26" y="13"/>
                      </a:cubicBezTo>
                      <a:cubicBezTo>
                        <a:pt x="26" y="13"/>
                        <a:pt x="40" y="19"/>
                        <a:pt x="40" y="31"/>
                      </a:cubicBezTo>
                      <a:cubicBezTo>
                        <a:pt x="40" y="44"/>
                        <a:pt x="40" y="46"/>
                        <a:pt x="40" y="46"/>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8"/>
                <p:cNvSpPr>
                  <a:spLocks/>
                </p:cNvSpPr>
                <p:nvPr/>
              </p:nvSpPr>
              <p:spPr bwMode="auto">
                <a:xfrm>
                  <a:off x="2198688" y="3852863"/>
                  <a:ext cx="120650" cy="53975"/>
                </a:xfrm>
                <a:custGeom>
                  <a:avLst/>
                  <a:gdLst>
                    <a:gd name="T0" fmla="*/ 76 w 76"/>
                    <a:gd name="T1" fmla="*/ 34 h 34"/>
                    <a:gd name="T2" fmla="*/ 76 w 76"/>
                    <a:gd name="T3" fmla="*/ 0 h 34"/>
                    <a:gd name="T4" fmla="*/ 0 w 76"/>
                    <a:gd name="T5" fmla="*/ 0 h 34"/>
                    <a:gd name="T6" fmla="*/ 0 w 76"/>
                    <a:gd name="T7" fmla="*/ 34 h 34"/>
                  </a:gdLst>
                  <a:ahLst/>
                  <a:cxnLst>
                    <a:cxn ang="0">
                      <a:pos x="T0" y="T1"/>
                    </a:cxn>
                    <a:cxn ang="0">
                      <a:pos x="T2" y="T3"/>
                    </a:cxn>
                    <a:cxn ang="0">
                      <a:pos x="T4" y="T5"/>
                    </a:cxn>
                    <a:cxn ang="0">
                      <a:pos x="T6" y="T7"/>
                    </a:cxn>
                  </a:cxnLst>
                  <a:rect l="0" t="0" r="r" b="b"/>
                  <a:pathLst>
                    <a:path w="76" h="34">
                      <a:moveTo>
                        <a:pt x="76" y="34"/>
                      </a:moveTo>
                      <a:lnTo>
                        <a:pt x="76" y="0"/>
                      </a:lnTo>
                      <a:lnTo>
                        <a:pt x="0" y="0"/>
                      </a:lnTo>
                      <a:lnTo>
                        <a:pt x="0" y="34"/>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9"/>
                <p:cNvSpPr>
                  <a:spLocks/>
                </p:cNvSpPr>
                <p:nvPr/>
              </p:nvSpPr>
              <p:spPr bwMode="auto">
                <a:xfrm>
                  <a:off x="2208213" y="3830638"/>
                  <a:ext cx="101600" cy="22225"/>
                </a:xfrm>
                <a:custGeom>
                  <a:avLst/>
                  <a:gdLst>
                    <a:gd name="T0" fmla="*/ 64 w 64"/>
                    <a:gd name="T1" fmla="*/ 14 h 14"/>
                    <a:gd name="T2" fmla="*/ 64 w 64"/>
                    <a:gd name="T3" fmla="*/ 0 h 14"/>
                    <a:gd name="T4" fmla="*/ 0 w 64"/>
                    <a:gd name="T5" fmla="*/ 0 h 14"/>
                    <a:gd name="T6" fmla="*/ 0 w 64"/>
                    <a:gd name="T7" fmla="*/ 14 h 14"/>
                  </a:gdLst>
                  <a:ahLst/>
                  <a:cxnLst>
                    <a:cxn ang="0">
                      <a:pos x="T0" y="T1"/>
                    </a:cxn>
                    <a:cxn ang="0">
                      <a:pos x="T2" y="T3"/>
                    </a:cxn>
                    <a:cxn ang="0">
                      <a:pos x="T4" y="T5"/>
                    </a:cxn>
                    <a:cxn ang="0">
                      <a:pos x="T6" y="T7"/>
                    </a:cxn>
                  </a:cxnLst>
                  <a:rect l="0" t="0" r="r" b="b"/>
                  <a:pathLst>
                    <a:path w="64" h="14">
                      <a:moveTo>
                        <a:pt x="64" y="14"/>
                      </a:moveTo>
                      <a:lnTo>
                        <a:pt x="64" y="0"/>
                      </a:lnTo>
                      <a:lnTo>
                        <a:pt x="0" y="0"/>
                      </a:lnTo>
                      <a:lnTo>
                        <a:pt x="0" y="14"/>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0"/>
                <p:cNvSpPr>
                  <a:spLocks/>
                </p:cNvSpPr>
                <p:nvPr/>
              </p:nvSpPr>
              <p:spPr bwMode="auto">
                <a:xfrm>
                  <a:off x="2290763" y="3614738"/>
                  <a:ext cx="85725" cy="215900"/>
                </a:xfrm>
                <a:custGeom>
                  <a:avLst/>
                  <a:gdLst>
                    <a:gd name="T0" fmla="*/ 1 w 27"/>
                    <a:gd name="T1" fmla="*/ 68 h 68"/>
                    <a:gd name="T2" fmla="*/ 3 w 27"/>
                    <a:gd name="T3" fmla="*/ 63 h 68"/>
                    <a:gd name="T4" fmla="*/ 17 w 27"/>
                    <a:gd name="T5" fmla="*/ 49 h 68"/>
                    <a:gd name="T6" fmla="*/ 24 w 27"/>
                    <a:gd name="T7" fmla="*/ 36 h 68"/>
                    <a:gd name="T8" fmla="*/ 27 w 27"/>
                    <a:gd name="T9" fmla="*/ 20 h 68"/>
                    <a:gd name="T10" fmla="*/ 27 w 27"/>
                    <a:gd name="T11" fmla="*/ 4 h 68"/>
                    <a:gd name="T12" fmla="*/ 23 w 27"/>
                    <a:gd name="T13" fmla="*/ 0 h 68"/>
                    <a:gd name="T14" fmla="*/ 23 w 27"/>
                    <a:gd name="T15" fmla="*/ 0 h 68"/>
                    <a:gd name="T16" fmla="*/ 15 w 27"/>
                    <a:gd name="T17" fmla="*/ 8 h 68"/>
                    <a:gd name="T18" fmla="*/ 15 w 27"/>
                    <a:gd name="T19" fmla="*/ 2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68">
                      <a:moveTo>
                        <a:pt x="1" y="68"/>
                      </a:moveTo>
                      <a:cubicBezTo>
                        <a:pt x="1" y="68"/>
                        <a:pt x="0" y="66"/>
                        <a:pt x="3" y="63"/>
                      </a:cubicBezTo>
                      <a:cubicBezTo>
                        <a:pt x="6" y="60"/>
                        <a:pt x="14" y="51"/>
                        <a:pt x="17" y="49"/>
                      </a:cubicBezTo>
                      <a:cubicBezTo>
                        <a:pt x="21" y="45"/>
                        <a:pt x="21" y="41"/>
                        <a:pt x="24" y="36"/>
                      </a:cubicBezTo>
                      <a:cubicBezTo>
                        <a:pt x="26" y="31"/>
                        <a:pt x="27" y="24"/>
                        <a:pt x="27" y="20"/>
                      </a:cubicBezTo>
                      <a:cubicBezTo>
                        <a:pt x="27" y="4"/>
                        <a:pt x="27" y="4"/>
                        <a:pt x="27" y="4"/>
                      </a:cubicBezTo>
                      <a:cubicBezTo>
                        <a:pt x="27" y="2"/>
                        <a:pt x="25" y="0"/>
                        <a:pt x="23" y="0"/>
                      </a:cubicBezTo>
                      <a:cubicBezTo>
                        <a:pt x="23" y="0"/>
                        <a:pt x="23" y="0"/>
                        <a:pt x="23" y="0"/>
                      </a:cubicBezTo>
                      <a:cubicBezTo>
                        <a:pt x="18" y="0"/>
                        <a:pt x="15" y="4"/>
                        <a:pt x="15" y="8"/>
                      </a:cubicBezTo>
                      <a:cubicBezTo>
                        <a:pt x="15" y="25"/>
                        <a:pt x="15" y="25"/>
                        <a:pt x="15" y="25"/>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31"/>
                <p:cNvSpPr>
                  <a:spLocks/>
                </p:cNvSpPr>
                <p:nvPr/>
              </p:nvSpPr>
              <p:spPr bwMode="auto">
                <a:xfrm>
                  <a:off x="2214563" y="3684588"/>
                  <a:ext cx="127000" cy="146050"/>
                </a:xfrm>
                <a:custGeom>
                  <a:avLst/>
                  <a:gdLst>
                    <a:gd name="T0" fmla="*/ 23 w 40"/>
                    <a:gd name="T1" fmla="*/ 23 h 46"/>
                    <a:gd name="T2" fmla="*/ 39 w 40"/>
                    <a:gd name="T3" fmla="*/ 6 h 46"/>
                    <a:gd name="T4" fmla="*/ 39 w 40"/>
                    <a:gd name="T5" fmla="*/ 3 h 46"/>
                    <a:gd name="T6" fmla="*/ 38 w 40"/>
                    <a:gd name="T7" fmla="*/ 2 h 46"/>
                    <a:gd name="T8" fmla="*/ 26 w 40"/>
                    <a:gd name="T9" fmla="*/ 3 h 46"/>
                    <a:gd name="T10" fmla="*/ 14 w 40"/>
                    <a:gd name="T11" fmla="*/ 13 h 46"/>
                    <a:gd name="T12" fmla="*/ 0 w 40"/>
                    <a:gd name="T13" fmla="*/ 31 h 46"/>
                    <a:gd name="T14" fmla="*/ 0 w 4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6">
                      <a:moveTo>
                        <a:pt x="23" y="23"/>
                      </a:moveTo>
                      <a:cubicBezTo>
                        <a:pt x="39" y="6"/>
                        <a:pt x="39" y="6"/>
                        <a:pt x="39" y="6"/>
                      </a:cubicBezTo>
                      <a:cubicBezTo>
                        <a:pt x="40" y="5"/>
                        <a:pt x="40" y="4"/>
                        <a:pt x="39" y="3"/>
                      </a:cubicBezTo>
                      <a:cubicBezTo>
                        <a:pt x="38" y="2"/>
                        <a:pt x="38" y="2"/>
                        <a:pt x="38" y="2"/>
                      </a:cubicBezTo>
                      <a:cubicBezTo>
                        <a:pt x="34" y="0"/>
                        <a:pt x="29" y="0"/>
                        <a:pt x="26" y="3"/>
                      </a:cubicBezTo>
                      <a:cubicBezTo>
                        <a:pt x="14" y="13"/>
                        <a:pt x="14" y="13"/>
                        <a:pt x="14" y="13"/>
                      </a:cubicBezTo>
                      <a:cubicBezTo>
                        <a:pt x="14" y="13"/>
                        <a:pt x="0" y="19"/>
                        <a:pt x="0" y="31"/>
                      </a:cubicBezTo>
                      <a:cubicBezTo>
                        <a:pt x="0" y="44"/>
                        <a:pt x="0" y="46"/>
                        <a:pt x="0" y="46"/>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32"/>
                <p:cNvSpPr>
                  <a:spLocks/>
                </p:cNvSpPr>
                <p:nvPr/>
              </p:nvSpPr>
              <p:spPr bwMode="auto">
                <a:xfrm>
                  <a:off x="2227263" y="3586163"/>
                  <a:ext cx="60325" cy="76200"/>
                </a:xfrm>
                <a:custGeom>
                  <a:avLst/>
                  <a:gdLst>
                    <a:gd name="T0" fmla="*/ 0 w 19"/>
                    <a:gd name="T1" fmla="*/ 19 h 24"/>
                    <a:gd name="T2" fmla="*/ 9 w 19"/>
                    <a:gd name="T3" fmla="*/ 24 h 24"/>
                    <a:gd name="T4" fmla="*/ 19 w 19"/>
                    <a:gd name="T5" fmla="*/ 0 h 24"/>
                    <a:gd name="T6" fmla="*/ 3 w 19"/>
                    <a:gd name="T7" fmla="*/ 0 h 24"/>
                    <a:gd name="T8" fmla="*/ 0 w 19"/>
                    <a:gd name="T9" fmla="*/ 19 h 24"/>
                  </a:gdLst>
                  <a:ahLst/>
                  <a:cxnLst>
                    <a:cxn ang="0">
                      <a:pos x="T0" y="T1"/>
                    </a:cxn>
                    <a:cxn ang="0">
                      <a:pos x="T2" y="T3"/>
                    </a:cxn>
                    <a:cxn ang="0">
                      <a:pos x="T4" y="T5"/>
                    </a:cxn>
                    <a:cxn ang="0">
                      <a:pos x="T6" y="T7"/>
                    </a:cxn>
                    <a:cxn ang="0">
                      <a:pos x="T8" y="T9"/>
                    </a:cxn>
                  </a:cxnLst>
                  <a:rect l="0" t="0" r="r" b="b"/>
                  <a:pathLst>
                    <a:path w="19" h="24">
                      <a:moveTo>
                        <a:pt x="0" y="19"/>
                      </a:moveTo>
                      <a:cubicBezTo>
                        <a:pt x="3" y="20"/>
                        <a:pt x="6" y="22"/>
                        <a:pt x="9" y="24"/>
                      </a:cubicBezTo>
                      <a:cubicBezTo>
                        <a:pt x="15" y="18"/>
                        <a:pt x="19" y="10"/>
                        <a:pt x="19" y="0"/>
                      </a:cubicBezTo>
                      <a:cubicBezTo>
                        <a:pt x="3" y="0"/>
                        <a:pt x="3" y="0"/>
                        <a:pt x="3" y="0"/>
                      </a:cubicBezTo>
                      <a:cubicBezTo>
                        <a:pt x="3" y="7"/>
                        <a:pt x="2" y="14"/>
                        <a:pt x="0" y="19"/>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33"/>
                <p:cNvSpPr>
                  <a:spLocks/>
                </p:cNvSpPr>
                <p:nvPr/>
              </p:nvSpPr>
              <p:spPr bwMode="auto">
                <a:xfrm>
                  <a:off x="2230438" y="3513138"/>
                  <a:ext cx="57150" cy="73025"/>
                </a:xfrm>
                <a:custGeom>
                  <a:avLst/>
                  <a:gdLst>
                    <a:gd name="T0" fmla="*/ 2 w 18"/>
                    <a:gd name="T1" fmla="*/ 23 h 23"/>
                    <a:gd name="T2" fmla="*/ 18 w 18"/>
                    <a:gd name="T3" fmla="*/ 23 h 23"/>
                    <a:gd name="T4" fmla="*/ 8 w 18"/>
                    <a:gd name="T5" fmla="*/ 0 h 23"/>
                    <a:gd name="T6" fmla="*/ 0 w 18"/>
                    <a:gd name="T7" fmla="*/ 5 h 23"/>
                    <a:gd name="T8" fmla="*/ 2 w 18"/>
                    <a:gd name="T9" fmla="*/ 23 h 23"/>
                  </a:gdLst>
                  <a:ahLst/>
                  <a:cxnLst>
                    <a:cxn ang="0">
                      <a:pos x="T0" y="T1"/>
                    </a:cxn>
                    <a:cxn ang="0">
                      <a:pos x="T2" y="T3"/>
                    </a:cxn>
                    <a:cxn ang="0">
                      <a:pos x="T4" y="T5"/>
                    </a:cxn>
                    <a:cxn ang="0">
                      <a:pos x="T6" y="T7"/>
                    </a:cxn>
                    <a:cxn ang="0">
                      <a:pos x="T8" y="T9"/>
                    </a:cxn>
                  </a:cxnLst>
                  <a:rect l="0" t="0" r="r" b="b"/>
                  <a:pathLst>
                    <a:path w="18" h="23">
                      <a:moveTo>
                        <a:pt x="2" y="23"/>
                      </a:moveTo>
                      <a:cubicBezTo>
                        <a:pt x="18" y="23"/>
                        <a:pt x="18" y="23"/>
                        <a:pt x="18" y="23"/>
                      </a:cubicBezTo>
                      <a:cubicBezTo>
                        <a:pt x="18" y="14"/>
                        <a:pt x="14" y="6"/>
                        <a:pt x="8" y="0"/>
                      </a:cubicBezTo>
                      <a:cubicBezTo>
                        <a:pt x="6" y="2"/>
                        <a:pt x="3" y="4"/>
                        <a:pt x="0" y="5"/>
                      </a:cubicBezTo>
                      <a:cubicBezTo>
                        <a:pt x="1" y="10"/>
                        <a:pt x="2" y="16"/>
                        <a:pt x="2" y="23"/>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4"/>
                <p:cNvSpPr>
                  <a:spLocks/>
                </p:cNvSpPr>
                <p:nvPr/>
              </p:nvSpPr>
              <p:spPr bwMode="auto">
                <a:xfrm>
                  <a:off x="2090738" y="3513138"/>
                  <a:ext cx="60325" cy="73025"/>
                </a:xfrm>
                <a:custGeom>
                  <a:avLst/>
                  <a:gdLst>
                    <a:gd name="T0" fmla="*/ 19 w 19"/>
                    <a:gd name="T1" fmla="*/ 5 h 23"/>
                    <a:gd name="T2" fmla="*/ 10 w 19"/>
                    <a:gd name="T3" fmla="*/ 0 h 23"/>
                    <a:gd name="T4" fmla="*/ 0 w 19"/>
                    <a:gd name="T5" fmla="*/ 23 h 23"/>
                    <a:gd name="T6" fmla="*/ 16 w 19"/>
                    <a:gd name="T7" fmla="*/ 23 h 23"/>
                    <a:gd name="T8" fmla="*/ 19 w 19"/>
                    <a:gd name="T9" fmla="*/ 5 h 23"/>
                  </a:gdLst>
                  <a:ahLst/>
                  <a:cxnLst>
                    <a:cxn ang="0">
                      <a:pos x="T0" y="T1"/>
                    </a:cxn>
                    <a:cxn ang="0">
                      <a:pos x="T2" y="T3"/>
                    </a:cxn>
                    <a:cxn ang="0">
                      <a:pos x="T4" y="T5"/>
                    </a:cxn>
                    <a:cxn ang="0">
                      <a:pos x="T6" y="T7"/>
                    </a:cxn>
                    <a:cxn ang="0">
                      <a:pos x="T8" y="T9"/>
                    </a:cxn>
                  </a:cxnLst>
                  <a:rect l="0" t="0" r="r" b="b"/>
                  <a:pathLst>
                    <a:path w="19" h="23">
                      <a:moveTo>
                        <a:pt x="19" y="5"/>
                      </a:moveTo>
                      <a:cubicBezTo>
                        <a:pt x="15" y="4"/>
                        <a:pt x="12" y="3"/>
                        <a:pt x="10" y="0"/>
                      </a:cubicBezTo>
                      <a:cubicBezTo>
                        <a:pt x="4" y="6"/>
                        <a:pt x="0" y="14"/>
                        <a:pt x="0" y="23"/>
                      </a:cubicBezTo>
                      <a:cubicBezTo>
                        <a:pt x="16" y="23"/>
                        <a:pt x="16" y="23"/>
                        <a:pt x="16" y="23"/>
                      </a:cubicBezTo>
                      <a:cubicBezTo>
                        <a:pt x="16" y="17"/>
                        <a:pt x="17" y="10"/>
                        <a:pt x="19" y="5"/>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5"/>
                <p:cNvSpPr>
                  <a:spLocks/>
                </p:cNvSpPr>
                <p:nvPr/>
              </p:nvSpPr>
              <p:spPr bwMode="auto">
                <a:xfrm>
                  <a:off x="2090738" y="3586163"/>
                  <a:ext cx="60325" cy="73025"/>
                </a:xfrm>
                <a:custGeom>
                  <a:avLst/>
                  <a:gdLst>
                    <a:gd name="T0" fmla="*/ 16 w 19"/>
                    <a:gd name="T1" fmla="*/ 0 h 23"/>
                    <a:gd name="T2" fmla="*/ 0 w 19"/>
                    <a:gd name="T3" fmla="*/ 0 h 23"/>
                    <a:gd name="T4" fmla="*/ 10 w 19"/>
                    <a:gd name="T5" fmla="*/ 23 h 23"/>
                    <a:gd name="T6" fmla="*/ 19 w 19"/>
                    <a:gd name="T7" fmla="*/ 19 h 23"/>
                    <a:gd name="T8" fmla="*/ 16 w 19"/>
                    <a:gd name="T9" fmla="*/ 0 h 23"/>
                  </a:gdLst>
                  <a:ahLst/>
                  <a:cxnLst>
                    <a:cxn ang="0">
                      <a:pos x="T0" y="T1"/>
                    </a:cxn>
                    <a:cxn ang="0">
                      <a:pos x="T2" y="T3"/>
                    </a:cxn>
                    <a:cxn ang="0">
                      <a:pos x="T4" y="T5"/>
                    </a:cxn>
                    <a:cxn ang="0">
                      <a:pos x="T6" y="T7"/>
                    </a:cxn>
                    <a:cxn ang="0">
                      <a:pos x="T8" y="T9"/>
                    </a:cxn>
                  </a:cxnLst>
                  <a:rect l="0" t="0" r="r" b="b"/>
                  <a:pathLst>
                    <a:path w="19" h="23">
                      <a:moveTo>
                        <a:pt x="16" y="0"/>
                      </a:moveTo>
                      <a:cubicBezTo>
                        <a:pt x="0" y="0"/>
                        <a:pt x="0" y="0"/>
                        <a:pt x="0" y="0"/>
                      </a:cubicBezTo>
                      <a:cubicBezTo>
                        <a:pt x="0" y="9"/>
                        <a:pt x="4" y="18"/>
                        <a:pt x="10" y="23"/>
                      </a:cubicBezTo>
                      <a:cubicBezTo>
                        <a:pt x="13" y="21"/>
                        <a:pt x="16" y="20"/>
                        <a:pt x="19" y="19"/>
                      </a:cubicBezTo>
                      <a:cubicBezTo>
                        <a:pt x="17" y="13"/>
                        <a:pt x="16" y="7"/>
                        <a:pt x="16" y="0"/>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6"/>
                <p:cNvSpPr>
                  <a:spLocks/>
                </p:cNvSpPr>
                <p:nvPr/>
              </p:nvSpPr>
              <p:spPr bwMode="auto">
                <a:xfrm>
                  <a:off x="2141538" y="3529013"/>
                  <a:ext cx="95250" cy="57150"/>
                </a:xfrm>
                <a:custGeom>
                  <a:avLst/>
                  <a:gdLst>
                    <a:gd name="T0" fmla="*/ 28 w 30"/>
                    <a:gd name="T1" fmla="*/ 0 h 18"/>
                    <a:gd name="T2" fmla="*/ 15 w 30"/>
                    <a:gd name="T3" fmla="*/ 3 h 18"/>
                    <a:gd name="T4" fmla="*/ 3 w 30"/>
                    <a:gd name="T5" fmla="*/ 0 h 18"/>
                    <a:gd name="T6" fmla="*/ 0 w 30"/>
                    <a:gd name="T7" fmla="*/ 18 h 18"/>
                    <a:gd name="T8" fmla="*/ 30 w 30"/>
                    <a:gd name="T9" fmla="*/ 18 h 18"/>
                    <a:gd name="T10" fmla="*/ 28 w 30"/>
                    <a:gd name="T11" fmla="*/ 0 h 18"/>
                  </a:gdLst>
                  <a:ahLst/>
                  <a:cxnLst>
                    <a:cxn ang="0">
                      <a:pos x="T0" y="T1"/>
                    </a:cxn>
                    <a:cxn ang="0">
                      <a:pos x="T2" y="T3"/>
                    </a:cxn>
                    <a:cxn ang="0">
                      <a:pos x="T4" y="T5"/>
                    </a:cxn>
                    <a:cxn ang="0">
                      <a:pos x="T6" y="T7"/>
                    </a:cxn>
                    <a:cxn ang="0">
                      <a:pos x="T8" y="T9"/>
                    </a:cxn>
                    <a:cxn ang="0">
                      <a:pos x="T10" y="T11"/>
                    </a:cxn>
                  </a:cxnLst>
                  <a:rect l="0" t="0" r="r" b="b"/>
                  <a:pathLst>
                    <a:path w="30" h="18">
                      <a:moveTo>
                        <a:pt x="28" y="0"/>
                      </a:moveTo>
                      <a:cubicBezTo>
                        <a:pt x="24" y="2"/>
                        <a:pt x="19" y="3"/>
                        <a:pt x="15" y="3"/>
                      </a:cubicBezTo>
                      <a:cubicBezTo>
                        <a:pt x="10" y="3"/>
                        <a:pt x="6" y="2"/>
                        <a:pt x="3" y="0"/>
                      </a:cubicBezTo>
                      <a:cubicBezTo>
                        <a:pt x="1" y="5"/>
                        <a:pt x="0" y="12"/>
                        <a:pt x="0" y="18"/>
                      </a:cubicBezTo>
                      <a:cubicBezTo>
                        <a:pt x="30" y="18"/>
                        <a:pt x="30" y="18"/>
                        <a:pt x="30" y="18"/>
                      </a:cubicBezTo>
                      <a:cubicBezTo>
                        <a:pt x="30" y="11"/>
                        <a:pt x="29" y="5"/>
                        <a:pt x="28" y="0"/>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37"/>
                <p:cNvSpPr>
                  <a:spLocks/>
                </p:cNvSpPr>
                <p:nvPr/>
              </p:nvSpPr>
              <p:spPr bwMode="auto">
                <a:xfrm>
                  <a:off x="2141538" y="3586163"/>
                  <a:ext cx="95250" cy="60325"/>
                </a:xfrm>
                <a:custGeom>
                  <a:avLst/>
                  <a:gdLst>
                    <a:gd name="T0" fmla="*/ 27 w 30"/>
                    <a:gd name="T1" fmla="*/ 19 h 19"/>
                    <a:gd name="T2" fmla="*/ 30 w 30"/>
                    <a:gd name="T3" fmla="*/ 0 h 19"/>
                    <a:gd name="T4" fmla="*/ 0 w 30"/>
                    <a:gd name="T5" fmla="*/ 0 h 19"/>
                    <a:gd name="T6" fmla="*/ 3 w 30"/>
                    <a:gd name="T7" fmla="*/ 19 h 19"/>
                    <a:gd name="T8" fmla="*/ 15 w 30"/>
                    <a:gd name="T9" fmla="*/ 16 h 19"/>
                    <a:gd name="T10" fmla="*/ 27 w 30"/>
                    <a:gd name="T11" fmla="*/ 19 h 19"/>
                  </a:gdLst>
                  <a:ahLst/>
                  <a:cxnLst>
                    <a:cxn ang="0">
                      <a:pos x="T0" y="T1"/>
                    </a:cxn>
                    <a:cxn ang="0">
                      <a:pos x="T2" y="T3"/>
                    </a:cxn>
                    <a:cxn ang="0">
                      <a:pos x="T4" y="T5"/>
                    </a:cxn>
                    <a:cxn ang="0">
                      <a:pos x="T6" y="T7"/>
                    </a:cxn>
                    <a:cxn ang="0">
                      <a:pos x="T8" y="T9"/>
                    </a:cxn>
                    <a:cxn ang="0">
                      <a:pos x="T10" y="T11"/>
                    </a:cxn>
                  </a:cxnLst>
                  <a:rect l="0" t="0" r="r" b="b"/>
                  <a:pathLst>
                    <a:path w="30" h="19">
                      <a:moveTo>
                        <a:pt x="27" y="19"/>
                      </a:moveTo>
                      <a:cubicBezTo>
                        <a:pt x="29" y="14"/>
                        <a:pt x="30" y="7"/>
                        <a:pt x="30" y="0"/>
                      </a:cubicBezTo>
                      <a:cubicBezTo>
                        <a:pt x="0" y="0"/>
                        <a:pt x="0" y="0"/>
                        <a:pt x="0" y="0"/>
                      </a:cubicBezTo>
                      <a:cubicBezTo>
                        <a:pt x="0" y="7"/>
                        <a:pt x="1" y="13"/>
                        <a:pt x="3" y="19"/>
                      </a:cubicBezTo>
                      <a:cubicBezTo>
                        <a:pt x="7" y="17"/>
                        <a:pt x="11" y="16"/>
                        <a:pt x="15" y="16"/>
                      </a:cubicBezTo>
                      <a:cubicBezTo>
                        <a:pt x="19" y="16"/>
                        <a:pt x="23" y="17"/>
                        <a:pt x="27" y="19"/>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38"/>
                <p:cNvSpPr>
                  <a:spLocks/>
                </p:cNvSpPr>
                <p:nvPr/>
              </p:nvSpPr>
              <p:spPr bwMode="auto">
                <a:xfrm>
                  <a:off x="2189163" y="3487738"/>
                  <a:ext cx="66675" cy="41275"/>
                </a:xfrm>
                <a:custGeom>
                  <a:avLst/>
                  <a:gdLst>
                    <a:gd name="T0" fmla="*/ 13 w 21"/>
                    <a:gd name="T1" fmla="*/ 13 h 13"/>
                    <a:gd name="T2" fmla="*/ 21 w 21"/>
                    <a:gd name="T3" fmla="*/ 8 h 13"/>
                    <a:gd name="T4" fmla="*/ 0 w 21"/>
                    <a:gd name="T5" fmla="*/ 0 h 13"/>
                    <a:gd name="T6" fmla="*/ 13 w 21"/>
                    <a:gd name="T7" fmla="*/ 13 h 13"/>
                  </a:gdLst>
                  <a:ahLst/>
                  <a:cxnLst>
                    <a:cxn ang="0">
                      <a:pos x="T0" y="T1"/>
                    </a:cxn>
                    <a:cxn ang="0">
                      <a:pos x="T2" y="T3"/>
                    </a:cxn>
                    <a:cxn ang="0">
                      <a:pos x="T4" y="T5"/>
                    </a:cxn>
                    <a:cxn ang="0">
                      <a:pos x="T6" y="T7"/>
                    </a:cxn>
                  </a:cxnLst>
                  <a:rect l="0" t="0" r="r" b="b"/>
                  <a:pathLst>
                    <a:path w="21" h="13">
                      <a:moveTo>
                        <a:pt x="13" y="13"/>
                      </a:moveTo>
                      <a:cubicBezTo>
                        <a:pt x="16" y="12"/>
                        <a:pt x="19" y="10"/>
                        <a:pt x="21" y="8"/>
                      </a:cubicBezTo>
                      <a:cubicBezTo>
                        <a:pt x="16" y="3"/>
                        <a:pt x="8" y="0"/>
                        <a:pt x="0" y="0"/>
                      </a:cubicBezTo>
                      <a:cubicBezTo>
                        <a:pt x="5" y="0"/>
                        <a:pt x="10" y="5"/>
                        <a:pt x="13" y="13"/>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39"/>
                <p:cNvSpPr>
                  <a:spLocks/>
                </p:cNvSpPr>
                <p:nvPr/>
              </p:nvSpPr>
              <p:spPr bwMode="auto">
                <a:xfrm>
                  <a:off x="2122488" y="3487738"/>
                  <a:ext cx="66675" cy="41275"/>
                </a:xfrm>
                <a:custGeom>
                  <a:avLst/>
                  <a:gdLst>
                    <a:gd name="T0" fmla="*/ 21 w 21"/>
                    <a:gd name="T1" fmla="*/ 0 h 13"/>
                    <a:gd name="T2" fmla="*/ 0 w 21"/>
                    <a:gd name="T3" fmla="*/ 8 h 13"/>
                    <a:gd name="T4" fmla="*/ 9 w 21"/>
                    <a:gd name="T5" fmla="*/ 13 h 13"/>
                    <a:gd name="T6" fmla="*/ 21 w 21"/>
                    <a:gd name="T7" fmla="*/ 0 h 13"/>
                  </a:gdLst>
                  <a:ahLst/>
                  <a:cxnLst>
                    <a:cxn ang="0">
                      <a:pos x="T0" y="T1"/>
                    </a:cxn>
                    <a:cxn ang="0">
                      <a:pos x="T2" y="T3"/>
                    </a:cxn>
                    <a:cxn ang="0">
                      <a:pos x="T4" y="T5"/>
                    </a:cxn>
                    <a:cxn ang="0">
                      <a:pos x="T6" y="T7"/>
                    </a:cxn>
                  </a:cxnLst>
                  <a:rect l="0" t="0" r="r" b="b"/>
                  <a:pathLst>
                    <a:path w="21" h="13">
                      <a:moveTo>
                        <a:pt x="21" y="0"/>
                      </a:moveTo>
                      <a:cubicBezTo>
                        <a:pt x="13" y="0"/>
                        <a:pt x="5" y="3"/>
                        <a:pt x="0" y="8"/>
                      </a:cubicBezTo>
                      <a:cubicBezTo>
                        <a:pt x="2" y="11"/>
                        <a:pt x="5" y="12"/>
                        <a:pt x="9" y="13"/>
                      </a:cubicBezTo>
                      <a:cubicBezTo>
                        <a:pt x="11" y="5"/>
                        <a:pt x="16" y="0"/>
                        <a:pt x="21" y="0"/>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40"/>
                <p:cNvSpPr>
                  <a:spLocks/>
                </p:cNvSpPr>
                <p:nvPr/>
              </p:nvSpPr>
              <p:spPr bwMode="auto">
                <a:xfrm>
                  <a:off x="2151063" y="3487738"/>
                  <a:ext cx="79375" cy="50800"/>
                </a:xfrm>
                <a:custGeom>
                  <a:avLst/>
                  <a:gdLst>
                    <a:gd name="T0" fmla="*/ 25 w 25"/>
                    <a:gd name="T1" fmla="*/ 13 h 16"/>
                    <a:gd name="T2" fmla="*/ 12 w 25"/>
                    <a:gd name="T3" fmla="*/ 0 h 16"/>
                    <a:gd name="T4" fmla="*/ 0 w 25"/>
                    <a:gd name="T5" fmla="*/ 13 h 16"/>
                    <a:gd name="T6" fmla="*/ 12 w 25"/>
                    <a:gd name="T7" fmla="*/ 16 h 16"/>
                    <a:gd name="T8" fmla="*/ 25 w 25"/>
                    <a:gd name="T9" fmla="*/ 13 h 16"/>
                  </a:gdLst>
                  <a:ahLst/>
                  <a:cxnLst>
                    <a:cxn ang="0">
                      <a:pos x="T0" y="T1"/>
                    </a:cxn>
                    <a:cxn ang="0">
                      <a:pos x="T2" y="T3"/>
                    </a:cxn>
                    <a:cxn ang="0">
                      <a:pos x="T4" y="T5"/>
                    </a:cxn>
                    <a:cxn ang="0">
                      <a:pos x="T6" y="T7"/>
                    </a:cxn>
                    <a:cxn ang="0">
                      <a:pos x="T8" y="T9"/>
                    </a:cxn>
                  </a:cxnLst>
                  <a:rect l="0" t="0" r="r" b="b"/>
                  <a:pathLst>
                    <a:path w="25" h="16">
                      <a:moveTo>
                        <a:pt x="25" y="13"/>
                      </a:moveTo>
                      <a:cubicBezTo>
                        <a:pt x="22" y="5"/>
                        <a:pt x="17" y="0"/>
                        <a:pt x="12" y="0"/>
                      </a:cubicBezTo>
                      <a:cubicBezTo>
                        <a:pt x="7" y="0"/>
                        <a:pt x="2" y="5"/>
                        <a:pt x="0" y="13"/>
                      </a:cubicBezTo>
                      <a:cubicBezTo>
                        <a:pt x="3" y="15"/>
                        <a:pt x="7" y="16"/>
                        <a:pt x="12" y="16"/>
                      </a:cubicBezTo>
                      <a:cubicBezTo>
                        <a:pt x="16" y="16"/>
                        <a:pt x="21" y="15"/>
                        <a:pt x="25" y="13"/>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1"/>
                <p:cNvSpPr>
                  <a:spLocks/>
                </p:cNvSpPr>
                <p:nvPr/>
              </p:nvSpPr>
              <p:spPr bwMode="auto">
                <a:xfrm>
                  <a:off x="2189163" y="3646488"/>
                  <a:ext cx="66675" cy="38100"/>
                </a:xfrm>
                <a:custGeom>
                  <a:avLst/>
                  <a:gdLst>
                    <a:gd name="T0" fmla="*/ 0 w 21"/>
                    <a:gd name="T1" fmla="*/ 12 h 12"/>
                    <a:gd name="T2" fmla="*/ 21 w 21"/>
                    <a:gd name="T3" fmla="*/ 5 h 12"/>
                    <a:gd name="T4" fmla="*/ 12 w 21"/>
                    <a:gd name="T5" fmla="*/ 0 h 12"/>
                    <a:gd name="T6" fmla="*/ 0 w 21"/>
                    <a:gd name="T7" fmla="*/ 12 h 12"/>
                  </a:gdLst>
                  <a:ahLst/>
                  <a:cxnLst>
                    <a:cxn ang="0">
                      <a:pos x="T0" y="T1"/>
                    </a:cxn>
                    <a:cxn ang="0">
                      <a:pos x="T2" y="T3"/>
                    </a:cxn>
                    <a:cxn ang="0">
                      <a:pos x="T4" y="T5"/>
                    </a:cxn>
                    <a:cxn ang="0">
                      <a:pos x="T6" y="T7"/>
                    </a:cxn>
                  </a:cxnLst>
                  <a:rect l="0" t="0" r="r" b="b"/>
                  <a:pathLst>
                    <a:path w="21" h="12">
                      <a:moveTo>
                        <a:pt x="0" y="12"/>
                      </a:moveTo>
                      <a:cubicBezTo>
                        <a:pt x="8" y="12"/>
                        <a:pt x="15" y="9"/>
                        <a:pt x="21" y="5"/>
                      </a:cubicBezTo>
                      <a:cubicBezTo>
                        <a:pt x="18" y="3"/>
                        <a:pt x="15" y="1"/>
                        <a:pt x="12" y="0"/>
                      </a:cubicBezTo>
                      <a:cubicBezTo>
                        <a:pt x="10" y="7"/>
                        <a:pt x="5" y="12"/>
                        <a:pt x="0" y="12"/>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42"/>
                <p:cNvSpPr>
                  <a:spLocks/>
                </p:cNvSpPr>
                <p:nvPr/>
              </p:nvSpPr>
              <p:spPr bwMode="auto">
                <a:xfrm>
                  <a:off x="2122488" y="3646488"/>
                  <a:ext cx="66675" cy="38100"/>
                </a:xfrm>
                <a:custGeom>
                  <a:avLst/>
                  <a:gdLst>
                    <a:gd name="T0" fmla="*/ 9 w 21"/>
                    <a:gd name="T1" fmla="*/ 0 h 12"/>
                    <a:gd name="T2" fmla="*/ 0 w 21"/>
                    <a:gd name="T3" fmla="*/ 4 h 12"/>
                    <a:gd name="T4" fmla="*/ 21 w 21"/>
                    <a:gd name="T5" fmla="*/ 12 h 12"/>
                    <a:gd name="T6" fmla="*/ 9 w 21"/>
                    <a:gd name="T7" fmla="*/ 0 h 12"/>
                  </a:gdLst>
                  <a:ahLst/>
                  <a:cxnLst>
                    <a:cxn ang="0">
                      <a:pos x="T0" y="T1"/>
                    </a:cxn>
                    <a:cxn ang="0">
                      <a:pos x="T2" y="T3"/>
                    </a:cxn>
                    <a:cxn ang="0">
                      <a:pos x="T4" y="T5"/>
                    </a:cxn>
                    <a:cxn ang="0">
                      <a:pos x="T6" y="T7"/>
                    </a:cxn>
                  </a:cxnLst>
                  <a:rect l="0" t="0" r="r" b="b"/>
                  <a:pathLst>
                    <a:path w="21" h="12">
                      <a:moveTo>
                        <a:pt x="9" y="0"/>
                      </a:moveTo>
                      <a:cubicBezTo>
                        <a:pt x="6" y="1"/>
                        <a:pt x="3" y="2"/>
                        <a:pt x="0" y="4"/>
                      </a:cubicBezTo>
                      <a:cubicBezTo>
                        <a:pt x="6" y="9"/>
                        <a:pt x="13" y="12"/>
                        <a:pt x="21" y="12"/>
                      </a:cubicBezTo>
                      <a:cubicBezTo>
                        <a:pt x="16" y="12"/>
                        <a:pt x="12" y="7"/>
                        <a:pt x="9" y="0"/>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143"/>
                <p:cNvSpPr>
                  <a:spLocks/>
                </p:cNvSpPr>
                <p:nvPr/>
              </p:nvSpPr>
              <p:spPr bwMode="auto">
                <a:xfrm>
                  <a:off x="2151063" y="3636963"/>
                  <a:ext cx="76200" cy="47625"/>
                </a:xfrm>
                <a:custGeom>
                  <a:avLst/>
                  <a:gdLst>
                    <a:gd name="T0" fmla="*/ 24 w 24"/>
                    <a:gd name="T1" fmla="*/ 3 h 15"/>
                    <a:gd name="T2" fmla="*/ 12 w 24"/>
                    <a:gd name="T3" fmla="*/ 0 h 15"/>
                    <a:gd name="T4" fmla="*/ 0 w 24"/>
                    <a:gd name="T5" fmla="*/ 3 h 15"/>
                    <a:gd name="T6" fmla="*/ 12 w 24"/>
                    <a:gd name="T7" fmla="*/ 15 h 15"/>
                    <a:gd name="T8" fmla="*/ 24 w 24"/>
                    <a:gd name="T9" fmla="*/ 3 h 15"/>
                  </a:gdLst>
                  <a:ahLst/>
                  <a:cxnLst>
                    <a:cxn ang="0">
                      <a:pos x="T0" y="T1"/>
                    </a:cxn>
                    <a:cxn ang="0">
                      <a:pos x="T2" y="T3"/>
                    </a:cxn>
                    <a:cxn ang="0">
                      <a:pos x="T4" y="T5"/>
                    </a:cxn>
                    <a:cxn ang="0">
                      <a:pos x="T6" y="T7"/>
                    </a:cxn>
                    <a:cxn ang="0">
                      <a:pos x="T8" y="T9"/>
                    </a:cxn>
                  </a:cxnLst>
                  <a:rect l="0" t="0" r="r" b="b"/>
                  <a:pathLst>
                    <a:path w="24" h="15">
                      <a:moveTo>
                        <a:pt x="24" y="3"/>
                      </a:moveTo>
                      <a:cubicBezTo>
                        <a:pt x="20" y="1"/>
                        <a:pt x="16" y="0"/>
                        <a:pt x="12" y="0"/>
                      </a:cubicBezTo>
                      <a:cubicBezTo>
                        <a:pt x="8" y="0"/>
                        <a:pt x="4" y="1"/>
                        <a:pt x="0" y="3"/>
                      </a:cubicBezTo>
                      <a:cubicBezTo>
                        <a:pt x="3" y="10"/>
                        <a:pt x="7" y="15"/>
                        <a:pt x="12" y="15"/>
                      </a:cubicBezTo>
                      <a:cubicBezTo>
                        <a:pt x="17" y="15"/>
                        <a:pt x="22" y="10"/>
                        <a:pt x="24" y="3"/>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64" name="Group 213"/>
          <p:cNvGrpSpPr>
            <a:grpSpLocks noChangeAspect="1"/>
          </p:cNvGrpSpPr>
          <p:nvPr/>
        </p:nvGrpSpPr>
        <p:grpSpPr bwMode="auto">
          <a:xfrm>
            <a:off x="10774837" y="1390206"/>
            <a:ext cx="354480" cy="349854"/>
            <a:chOff x="5339" y="4345"/>
            <a:chExt cx="613" cy="605"/>
          </a:xfrm>
        </p:grpSpPr>
        <p:sp>
          <p:nvSpPr>
            <p:cNvPr id="265" name="Freeform 214"/>
            <p:cNvSpPr>
              <a:spLocks/>
            </p:cNvSpPr>
            <p:nvPr/>
          </p:nvSpPr>
          <p:spPr bwMode="auto">
            <a:xfrm>
              <a:off x="5363" y="4718"/>
              <a:ext cx="416" cy="91"/>
            </a:xfrm>
            <a:custGeom>
              <a:avLst/>
              <a:gdLst>
                <a:gd name="T0" fmla="*/ 0 w 174"/>
                <a:gd name="T1" fmla="*/ 22 h 38"/>
                <a:gd name="T2" fmla="*/ 59 w 174"/>
                <a:gd name="T3" fmla="*/ 0 h 38"/>
                <a:gd name="T4" fmla="*/ 64 w 174"/>
                <a:gd name="T5" fmla="*/ 0 h 38"/>
                <a:gd name="T6" fmla="*/ 160 w 174"/>
                <a:gd name="T7" fmla="*/ 11 h 38"/>
                <a:gd name="T8" fmla="*/ 173 w 174"/>
                <a:gd name="T9" fmla="*/ 26 h 38"/>
                <a:gd name="T10" fmla="*/ 173 w 174"/>
                <a:gd name="T11" fmla="*/ 26 h 38"/>
                <a:gd name="T12" fmla="*/ 159 w 174"/>
                <a:gd name="T13" fmla="*/ 38 h 38"/>
                <a:gd name="T14" fmla="*/ 91 w 174"/>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8">
                  <a:moveTo>
                    <a:pt x="0" y="22"/>
                  </a:moveTo>
                  <a:cubicBezTo>
                    <a:pt x="59" y="0"/>
                    <a:pt x="59" y="0"/>
                    <a:pt x="59" y="0"/>
                  </a:cubicBezTo>
                  <a:cubicBezTo>
                    <a:pt x="60" y="0"/>
                    <a:pt x="62" y="0"/>
                    <a:pt x="64" y="0"/>
                  </a:cubicBezTo>
                  <a:cubicBezTo>
                    <a:pt x="160" y="11"/>
                    <a:pt x="160" y="11"/>
                    <a:pt x="160" y="11"/>
                  </a:cubicBezTo>
                  <a:cubicBezTo>
                    <a:pt x="168" y="12"/>
                    <a:pt x="174" y="19"/>
                    <a:pt x="173" y="26"/>
                  </a:cubicBezTo>
                  <a:cubicBezTo>
                    <a:pt x="173" y="26"/>
                    <a:pt x="173" y="26"/>
                    <a:pt x="173" y="26"/>
                  </a:cubicBezTo>
                  <a:cubicBezTo>
                    <a:pt x="172" y="33"/>
                    <a:pt x="166" y="38"/>
                    <a:pt x="159" y="38"/>
                  </a:cubicBezTo>
                  <a:cubicBezTo>
                    <a:pt x="91" y="37"/>
                    <a:pt x="91" y="37"/>
                    <a:pt x="91" y="37"/>
                  </a:cubicBezTo>
                </a:path>
              </a:pathLst>
            </a:custGeom>
            <a:noFill/>
            <a:ln w="6350" cap="sq">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215"/>
            <p:cNvSpPr>
              <a:spLocks/>
            </p:cNvSpPr>
            <p:nvPr/>
          </p:nvSpPr>
          <p:spPr bwMode="auto">
            <a:xfrm>
              <a:off x="5643" y="4709"/>
              <a:ext cx="242" cy="133"/>
            </a:xfrm>
            <a:custGeom>
              <a:avLst/>
              <a:gdLst>
                <a:gd name="T0" fmla="*/ 47 w 101"/>
                <a:gd name="T1" fmla="*/ 16 h 56"/>
                <a:gd name="T2" fmla="*/ 81 w 101"/>
                <a:gd name="T3" fmla="*/ 3 h 56"/>
                <a:gd name="T4" fmla="*/ 97 w 101"/>
                <a:gd name="T5" fmla="*/ 7 h 56"/>
                <a:gd name="T6" fmla="*/ 101 w 101"/>
                <a:gd name="T7" fmla="*/ 12 h 56"/>
                <a:gd name="T8" fmla="*/ 32 w 101"/>
                <a:gd name="T9" fmla="*/ 54 h 56"/>
                <a:gd name="T10" fmla="*/ 21 w 101"/>
                <a:gd name="T11" fmla="*/ 54 h 56"/>
                <a:gd name="T12" fmla="*/ 0 w 101"/>
                <a:gd name="T13" fmla="*/ 41 h 56"/>
              </a:gdLst>
              <a:ahLst/>
              <a:cxnLst>
                <a:cxn ang="0">
                  <a:pos x="T0" y="T1"/>
                </a:cxn>
                <a:cxn ang="0">
                  <a:pos x="T2" y="T3"/>
                </a:cxn>
                <a:cxn ang="0">
                  <a:pos x="T4" y="T5"/>
                </a:cxn>
                <a:cxn ang="0">
                  <a:pos x="T6" y="T7"/>
                </a:cxn>
                <a:cxn ang="0">
                  <a:pos x="T8" y="T9"/>
                </a:cxn>
                <a:cxn ang="0">
                  <a:pos x="T10" y="T11"/>
                </a:cxn>
                <a:cxn ang="0">
                  <a:pos x="T12" y="T13"/>
                </a:cxn>
              </a:cxnLst>
              <a:rect l="0" t="0" r="r" b="b"/>
              <a:pathLst>
                <a:path w="101" h="56">
                  <a:moveTo>
                    <a:pt x="47" y="16"/>
                  </a:moveTo>
                  <a:cubicBezTo>
                    <a:pt x="81" y="3"/>
                    <a:pt x="81" y="3"/>
                    <a:pt x="81" y="3"/>
                  </a:cubicBezTo>
                  <a:cubicBezTo>
                    <a:pt x="87" y="0"/>
                    <a:pt x="94" y="2"/>
                    <a:pt x="97" y="7"/>
                  </a:cubicBezTo>
                  <a:cubicBezTo>
                    <a:pt x="101" y="12"/>
                    <a:pt x="101" y="12"/>
                    <a:pt x="101" y="12"/>
                  </a:cubicBezTo>
                  <a:cubicBezTo>
                    <a:pt x="32" y="54"/>
                    <a:pt x="32" y="54"/>
                    <a:pt x="32" y="54"/>
                  </a:cubicBezTo>
                  <a:cubicBezTo>
                    <a:pt x="29" y="56"/>
                    <a:pt x="24" y="56"/>
                    <a:pt x="21" y="54"/>
                  </a:cubicBezTo>
                  <a:cubicBezTo>
                    <a:pt x="0" y="41"/>
                    <a:pt x="0" y="41"/>
                    <a:pt x="0" y="41"/>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216"/>
            <p:cNvSpPr>
              <a:spLocks/>
            </p:cNvSpPr>
            <p:nvPr/>
          </p:nvSpPr>
          <p:spPr bwMode="auto">
            <a:xfrm>
              <a:off x="5339" y="4718"/>
              <a:ext cx="613" cy="232"/>
            </a:xfrm>
            <a:custGeom>
              <a:avLst/>
              <a:gdLst>
                <a:gd name="T0" fmla="*/ 216 w 256"/>
                <a:gd name="T1" fmla="*/ 15 h 97"/>
                <a:gd name="T2" fmla="*/ 236 w 256"/>
                <a:gd name="T3" fmla="*/ 3 h 97"/>
                <a:gd name="T4" fmla="*/ 251 w 256"/>
                <a:gd name="T5" fmla="*/ 5 h 97"/>
                <a:gd name="T6" fmla="*/ 251 w 256"/>
                <a:gd name="T7" fmla="*/ 5 h 97"/>
                <a:gd name="T8" fmla="*/ 249 w 256"/>
                <a:gd name="T9" fmla="*/ 23 h 97"/>
                <a:gd name="T10" fmla="*/ 147 w 256"/>
                <a:gd name="T11" fmla="*/ 95 h 97"/>
                <a:gd name="T12" fmla="*/ 137 w 256"/>
                <a:gd name="T13" fmla="*/ 96 h 97"/>
                <a:gd name="T14" fmla="*/ 39 w 256"/>
                <a:gd name="T15" fmla="*/ 64 h 97"/>
                <a:gd name="T16" fmla="*/ 0 w 256"/>
                <a:gd name="T17" fmla="*/ 8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97">
                  <a:moveTo>
                    <a:pt x="216" y="15"/>
                  </a:moveTo>
                  <a:cubicBezTo>
                    <a:pt x="236" y="3"/>
                    <a:pt x="236" y="3"/>
                    <a:pt x="236" y="3"/>
                  </a:cubicBezTo>
                  <a:cubicBezTo>
                    <a:pt x="241" y="0"/>
                    <a:pt x="247" y="1"/>
                    <a:pt x="251" y="5"/>
                  </a:cubicBezTo>
                  <a:cubicBezTo>
                    <a:pt x="251" y="5"/>
                    <a:pt x="251" y="5"/>
                    <a:pt x="251" y="5"/>
                  </a:cubicBezTo>
                  <a:cubicBezTo>
                    <a:pt x="256" y="10"/>
                    <a:pt x="255" y="19"/>
                    <a:pt x="249" y="23"/>
                  </a:cubicBezTo>
                  <a:cubicBezTo>
                    <a:pt x="147" y="95"/>
                    <a:pt x="147" y="95"/>
                    <a:pt x="147" y="95"/>
                  </a:cubicBezTo>
                  <a:cubicBezTo>
                    <a:pt x="144" y="97"/>
                    <a:pt x="141" y="97"/>
                    <a:pt x="137" y="96"/>
                  </a:cubicBezTo>
                  <a:cubicBezTo>
                    <a:pt x="39" y="64"/>
                    <a:pt x="39" y="64"/>
                    <a:pt x="39" y="64"/>
                  </a:cubicBezTo>
                  <a:cubicBezTo>
                    <a:pt x="0" y="82"/>
                    <a:pt x="0" y="82"/>
                    <a:pt x="0" y="82"/>
                  </a:cubicBezTo>
                </a:path>
              </a:pathLst>
            </a:custGeom>
            <a:noFill/>
            <a:ln w="6350" cap="sq">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Freeform 217"/>
            <p:cNvSpPr>
              <a:spLocks/>
            </p:cNvSpPr>
            <p:nvPr/>
          </p:nvSpPr>
          <p:spPr bwMode="auto">
            <a:xfrm>
              <a:off x="5562" y="4352"/>
              <a:ext cx="217" cy="244"/>
            </a:xfrm>
            <a:custGeom>
              <a:avLst/>
              <a:gdLst>
                <a:gd name="T0" fmla="*/ 63 w 91"/>
                <a:gd name="T1" fmla="*/ 102 h 102"/>
                <a:gd name="T2" fmla="*/ 75 w 91"/>
                <a:gd name="T3" fmla="*/ 81 h 102"/>
                <a:gd name="T4" fmla="*/ 75 w 91"/>
                <a:gd name="T5" fmla="*/ 81 h 102"/>
                <a:gd name="T6" fmla="*/ 90 w 91"/>
                <a:gd name="T7" fmla="*/ 46 h 102"/>
                <a:gd name="T8" fmla="*/ 45 w 91"/>
                <a:gd name="T9" fmla="*/ 1 h 102"/>
                <a:gd name="T10" fmla="*/ 1 w 91"/>
                <a:gd name="T11" fmla="*/ 46 h 102"/>
                <a:gd name="T12" fmla="*/ 1 w 91"/>
                <a:gd name="T13" fmla="*/ 46 h 102"/>
                <a:gd name="T14" fmla="*/ 16 w 91"/>
                <a:gd name="T15" fmla="*/ 81 h 102"/>
                <a:gd name="T16" fmla="*/ 29 w 91"/>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02">
                  <a:moveTo>
                    <a:pt x="63" y="102"/>
                  </a:moveTo>
                  <a:cubicBezTo>
                    <a:pt x="63" y="92"/>
                    <a:pt x="69" y="87"/>
                    <a:pt x="75" y="81"/>
                  </a:cubicBezTo>
                  <a:cubicBezTo>
                    <a:pt x="75" y="81"/>
                    <a:pt x="75" y="81"/>
                    <a:pt x="75" y="81"/>
                  </a:cubicBezTo>
                  <a:cubicBezTo>
                    <a:pt x="85" y="72"/>
                    <a:pt x="91" y="60"/>
                    <a:pt x="90" y="46"/>
                  </a:cubicBezTo>
                  <a:cubicBezTo>
                    <a:pt x="90" y="21"/>
                    <a:pt x="70" y="1"/>
                    <a:pt x="45" y="1"/>
                  </a:cubicBezTo>
                  <a:cubicBezTo>
                    <a:pt x="21" y="0"/>
                    <a:pt x="1" y="21"/>
                    <a:pt x="1" y="46"/>
                  </a:cubicBezTo>
                  <a:cubicBezTo>
                    <a:pt x="1" y="46"/>
                    <a:pt x="1" y="46"/>
                    <a:pt x="1" y="46"/>
                  </a:cubicBezTo>
                  <a:cubicBezTo>
                    <a:pt x="0" y="60"/>
                    <a:pt x="6" y="72"/>
                    <a:pt x="16" y="81"/>
                  </a:cubicBezTo>
                  <a:cubicBezTo>
                    <a:pt x="22" y="86"/>
                    <a:pt x="29" y="92"/>
                    <a:pt x="29" y="102"/>
                  </a:cubicBezTo>
                </a:path>
              </a:pathLst>
            </a:custGeom>
            <a:noFill/>
            <a:ln w="6350" cap="flat">
              <a:solidFill>
                <a:srgbClr val="00338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218"/>
            <p:cNvSpPr>
              <a:spLocks noChangeShapeType="1"/>
            </p:cNvSpPr>
            <p:nvPr/>
          </p:nvSpPr>
          <p:spPr bwMode="auto">
            <a:xfrm>
              <a:off x="5605" y="4642"/>
              <a:ext cx="134" cy="0"/>
            </a:xfrm>
            <a:prstGeom prst="line">
              <a:avLst/>
            </a:prstGeom>
            <a:noFill/>
            <a:ln w="6350" cap="flat">
              <a:solidFill>
                <a:srgbClr val="00338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219"/>
            <p:cNvSpPr>
              <a:spLocks noChangeShapeType="1"/>
            </p:cNvSpPr>
            <p:nvPr/>
          </p:nvSpPr>
          <p:spPr bwMode="auto">
            <a:xfrm>
              <a:off x="5631" y="4675"/>
              <a:ext cx="81" cy="0"/>
            </a:xfrm>
            <a:prstGeom prst="line">
              <a:avLst/>
            </a:prstGeom>
            <a:noFill/>
            <a:ln w="6350" cap="flat">
              <a:solidFill>
                <a:srgbClr val="00338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220"/>
            <p:cNvSpPr>
              <a:spLocks noChangeShapeType="1"/>
            </p:cNvSpPr>
            <p:nvPr/>
          </p:nvSpPr>
          <p:spPr bwMode="auto">
            <a:xfrm flipV="1">
              <a:off x="5801" y="4355"/>
              <a:ext cx="67" cy="40"/>
            </a:xfrm>
            <a:prstGeom prst="line">
              <a:avLst/>
            </a:prstGeom>
            <a:noFill/>
            <a:ln w="6350" cap="flat">
              <a:solidFill>
                <a:srgbClr val="00338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221"/>
            <p:cNvSpPr>
              <a:spLocks noChangeShapeType="1"/>
            </p:cNvSpPr>
            <p:nvPr/>
          </p:nvSpPr>
          <p:spPr bwMode="auto">
            <a:xfrm flipV="1">
              <a:off x="5483" y="4541"/>
              <a:ext cx="67" cy="38"/>
            </a:xfrm>
            <a:prstGeom prst="line">
              <a:avLst/>
            </a:prstGeom>
            <a:noFill/>
            <a:ln w="6350" cap="flat">
              <a:solidFill>
                <a:srgbClr val="00338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222"/>
            <p:cNvSpPr>
              <a:spLocks noChangeShapeType="1"/>
            </p:cNvSpPr>
            <p:nvPr/>
          </p:nvSpPr>
          <p:spPr bwMode="auto">
            <a:xfrm>
              <a:off x="5799" y="4532"/>
              <a:ext cx="62" cy="35"/>
            </a:xfrm>
            <a:prstGeom prst="line">
              <a:avLst/>
            </a:prstGeom>
            <a:noFill/>
            <a:ln w="6350" cap="flat">
              <a:solidFill>
                <a:srgbClr val="00338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223"/>
            <p:cNvSpPr>
              <a:spLocks noChangeShapeType="1"/>
            </p:cNvSpPr>
            <p:nvPr/>
          </p:nvSpPr>
          <p:spPr bwMode="auto">
            <a:xfrm>
              <a:off x="5476" y="4345"/>
              <a:ext cx="74" cy="43"/>
            </a:xfrm>
            <a:prstGeom prst="line">
              <a:avLst/>
            </a:prstGeom>
            <a:noFill/>
            <a:ln w="6350" cap="flat">
              <a:solidFill>
                <a:srgbClr val="00338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224"/>
            <p:cNvSpPr>
              <a:spLocks noChangeShapeType="1"/>
            </p:cNvSpPr>
            <p:nvPr/>
          </p:nvSpPr>
          <p:spPr bwMode="auto">
            <a:xfrm>
              <a:off x="5813" y="4467"/>
              <a:ext cx="86" cy="0"/>
            </a:xfrm>
            <a:prstGeom prst="line">
              <a:avLst/>
            </a:prstGeom>
            <a:noFill/>
            <a:ln w="6350" cap="flat">
              <a:solidFill>
                <a:srgbClr val="00338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225"/>
            <p:cNvSpPr>
              <a:spLocks noChangeShapeType="1"/>
            </p:cNvSpPr>
            <p:nvPr/>
          </p:nvSpPr>
          <p:spPr bwMode="auto">
            <a:xfrm>
              <a:off x="5452" y="4467"/>
              <a:ext cx="76" cy="0"/>
            </a:xfrm>
            <a:prstGeom prst="line">
              <a:avLst/>
            </a:prstGeom>
            <a:noFill/>
            <a:ln w="6350" cap="flat">
              <a:solidFill>
                <a:srgbClr val="00338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17738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COPYRIGHT1" val="TRU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KPMG Widescreen [16:9] Feb 2022">
  <a:themeElements>
    <a:clrScheme name="Custom 6">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2" id="{EC94DEF4-1B0F-401A-BD23-C66527C6735F}" vid="{4D5BB12D-8F1C-4AB1-9671-1359866E4206}"/>
    </a:ext>
  </a:extLst>
</a:theme>
</file>

<file path=ppt/theme/theme2.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Widescreen Standard Template.potx" id="{0D07B9DA-DB2F-4A1F-8CAC-6FD7C4A19BFD}" vid="{9D8C322F-4652-47D4-9D05-B3D11C31107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84d3622-5781-4b21-98e0-d650d7073441" xsi:nil="true"/>
    <lcf76f155ced4ddcb4097134ff3c332f xmlns="a8147053-b3d8-4f2c-a86b-34f790f8516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EF9FBABD1F594BAA011F3DF0C9FC42" ma:contentTypeVersion="13" ma:contentTypeDescription="Create a new document." ma:contentTypeScope="" ma:versionID="c198099108e4b1b8b0e2fb8716e68807">
  <xsd:schema xmlns:xsd="http://www.w3.org/2001/XMLSchema" xmlns:xs="http://www.w3.org/2001/XMLSchema" xmlns:p="http://schemas.microsoft.com/office/2006/metadata/properties" xmlns:ns2="a8147053-b3d8-4f2c-a86b-34f790f85160" xmlns:ns3="184d3622-5781-4b21-98e0-d650d7073441" targetNamespace="http://schemas.microsoft.com/office/2006/metadata/properties" ma:root="true" ma:fieldsID="af57267b180e47474175a6530f87755c" ns2:_="" ns3:_="">
    <xsd:import namespace="a8147053-b3d8-4f2c-a86b-34f790f85160"/>
    <xsd:import namespace="184d3622-5781-4b21-98e0-d650d707344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147053-b3d8-4f2c-a86b-34f790f851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4d3622-5781-4b21-98e0-d650d707344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22414058-cccd-4efe-9b3c-a4c13df09f7b}" ma:internalName="TaxCatchAll" ma:showField="CatchAllData" ma:web="184d3622-5781-4b21-98e0-d650d707344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2096A2-45CB-4D5F-8BDC-B80BB4448466}">
  <ds:schemaRefs>
    <ds:schemaRef ds:uri="http://schemas.microsoft.com/sharepoint/v3/contenttype/forms"/>
  </ds:schemaRefs>
</ds:datastoreItem>
</file>

<file path=customXml/itemProps2.xml><?xml version="1.0" encoding="utf-8"?>
<ds:datastoreItem xmlns:ds="http://schemas.openxmlformats.org/officeDocument/2006/customXml" ds:itemID="{51310237-B462-4FA4-9A79-13D7F5E1B142}">
  <ds:schemaRefs>
    <ds:schemaRef ds:uri="http://purl.org/dc/terms/"/>
    <ds:schemaRef ds:uri="http://schemas.microsoft.com/office/2006/metadata/properties"/>
    <ds:schemaRef ds:uri="a8147053-b3d8-4f2c-a86b-34f790f85160"/>
    <ds:schemaRef ds:uri="http://purl.org/dc/dcmitype/"/>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184d3622-5781-4b21-98e0-d650d7073441"/>
    <ds:schemaRef ds:uri="http://purl.org/dc/elements/1.1/"/>
  </ds:schemaRefs>
</ds:datastoreItem>
</file>

<file path=customXml/itemProps3.xml><?xml version="1.0" encoding="utf-8"?>
<ds:datastoreItem xmlns:ds="http://schemas.openxmlformats.org/officeDocument/2006/customXml" ds:itemID="{130EBCB8-5AC9-4F98-865B-C0C54ED3B093}">
  <ds:schemaRefs>
    <ds:schemaRef ds:uri="184d3622-5781-4b21-98e0-d650d7073441"/>
    <ds:schemaRef ds:uri="a8147053-b3d8-4f2c-a86b-34f790f851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Cigna Cyber Access Certification Support Proposal v0.2</Template>
  <TotalTime>389</TotalTime>
  <Words>7025</Words>
  <Application>Microsoft Office PowerPoint</Application>
  <PresentationFormat>Widescreen</PresentationFormat>
  <Paragraphs>603</Paragraphs>
  <Slides>30</Slides>
  <Notes>8</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KPMG Widescreen [16:9] Feb 2022</vt:lpstr>
      <vt:lpstr>KPMG Widescreen [16:9] Feb 2022</vt:lpstr>
      <vt:lpstr>PowerPoint Presentation</vt:lpstr>
      <vt:lpstr>Our experience aligned with your needs</vt:lpstr>
      <vt:lpstr>Contents</vt:lpstr>
      <vt:lpstr>Executive summary</vt:lpstr>
      <vt:lpstr>Executive summary</vt:lpstr>
      <vt:lpstr>Why KPMG</vt:lpstr>
      <vt:lpstr>Ensuring long-term value</vt:lpstr>
      <vt:lpstr>Scope of work</vt:lpstr>
      <vt:lpstr>IAM Managed Services access certification overview</vt:lpstr>
      <vt:lpstr>Key activities in scope</vt:lpstr>
      <vt:lpstr>Transition approach and timeline</vt:lpstr>
      <vt:lpstr>Team and pricing</vt:lpstr>
      <vt:lpstr>Team structure and fee model</vt:lpstr>
      <vt:lpstr>Cyber access certification team structure</vt:lpstr>
      <vt:lpstr>KPMG proposed fees</vt:lpstr>
      <vt:lpstr>Appendices</vt:lpstr>
      <vt:lpstr>Appendix A</vt:lpstr>
      <vt:lpstr>Proudly serving Cigna</vt:lpstr>
      <vt:lpstr>Shared focus and commitment to diversity</vt:lpstr>
      <vt:lpstr>Appendix B </vt:lpstr>
      <vt:lpstr>Case Study 1:  IAM transformation and managed services</vt:lpstr>
      <vt:lpstr>Case Study 2:  IAM transformation and managed services</vt:lpstr>
      <vt:lpstr>Case Study 3:  IAM transformation and managed services</vt:lpstr>
      <vt:lpstr>Appendix C</vt:lpstr>
      <vt:lpstr>Anurag Rai</vt:lpstr>
      <vt:lpstr>Rajesh Ahuja</vt:lpstr>
      <vt:lpstr>Adam Levine</vt:lpstr>
      <vt:lpstr>Girish Kalia</vt:lpstr>
      <vt:lpstr>Mark Muto</vt:lpstr>
      <vt:lpstr>PowerPoint Presentation</vt:lpstr>
    </vt:vector>
  </TitlesOfParts>
  <Company>RR Donnelley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experience aligned with your needs</dc:title>
  <dc:creator>John Lester Bati</dc:creator>
  <cp:lastModifiedBy>Ochoa, Veronica</cp:lastModifiedBy>
  <cp:revision>24</cp:revision>
  <dcterms:created xsi:type="dcterms:W3CDTF">2023-08-25T14:31:14Z</dcterms:created>
  <dcterms:modified xsi:type="dcterms:W3CDTF">2023-10-31T23:17:17Z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0x010100F2EF9FBABD1F594BAA011F3DF0C9FC42</vt:lpwstr>
  </property>
  <property fmtid="{D5CDD505-2E9C-101B-9397-08002B2CF9AE}" pid="3" name="MediaServiceImageTags">
    <vt:lpwstr/>
  </property>
</Properties>
</file>